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3" r:id="rId3"/>
    <p:sldId id="369" r:id="rId4"/>
    <p:sldId id="392" r:id="rId5"/>
    <p:sldId id="375" r:id="rId6"/>
    <p:sldId id="373" r:id="rId7"/>
    <p:sldId id="368" r:id="rId8"/>
    <p:sldId id="371" r:id="rId9"/>
    <p:sldId id="378" r:id="rId10"/>
    <p:sldId id="370" r:id="rId11"/>
    <p:sldId id="376" r:id="rId12"/>
    <p:sldId id="381" r:id="rId13"/>
    <p:sldId id="380" r:id="rId14"/>
    <p:sldId id="379" r:id="rId15"/>
    <p:sldId id="388" r:id="rId16"/>
    <p:sldId id="389" r:id="rId17"/>
    <p:sldId id="374" r:id="rId18"/>
    <p:sldId id="391" r:id="rId19"/>
    <p:sldId id="383" r:id="rId20"/>
    <p:sldId id="382" r:id="rId21"/>
    <p:sldId id="377" r:id="rId22"/>
    <p:sldId id="384" r:id="rId23"/>
    <p:sldId id="385" r:id="rId24"/>
    <p:sldId id="386" r:id="rId25"/>
    <p:sldId id="387" r:id="rId26"/>
    <p:sldId id="345" r:id="rId27"/>
    <p:sldId id="393" r:id="rId28"/>
    <p:sldId id="3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B3A0F-D07F-4DA5-A92F-BA63F38B0103}" type="datetimeFigureOut">
              <a:rPr lang="en-US" smtClean="0"/>
              <a:pPr/>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70A83-24FA-478E-8389-A80DDEF476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4D552F-4A4E-42A6-AD39-9DE9C09A01B2}" type="slidenum">
              <a:rPr lang="en-US" smtClean="0"/>
              <a:pPr/>
              <a:t>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FDAD7D-34D1-48CB-BBD5-20127B032E10}" type="slidenum">
              <a:rPr lang="en-US" smtClean="0"/>
              <a:pPr/>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970A83-24FA-478E-8389-A80DDEF476FD}"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14DCA1-3016-4B9F-B2A0-E197C3AB2391}" type="slidenum">
              <a:rPr lang="en-US"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B4EBCA-446C-4335-8BD4-AF83F7240C1A}" type="slidenum">
              <a:rPr lang="en-US" smtClean="0"/>
              <a:pPr/>
              <a:t>13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B790A4-8D7D-4E1A-A977-E35FDE3C1B4E}" type="slidenum">
              <a:rPr lang="en-US" smtClean="0"/>
              <a:pPr/>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DD788C-723D-4378-93D8-03B0191CB7E4}" type="slidenum">
              <a:rPr lang="en-US" smtClean="0"/>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EA50CC-6179-4C95-8968-C027EE2B3107}"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A50CC-6179-4C95-8968-C027EE2B3107}"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A50CC-6179-4C95-8968-C027EE2B3107}"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A50CC-6179-4C95-8968-C027EE2B3107}"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EA50CC-6179-4C95-8968-C027EE2B3107}"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EA50CC-6179-4C95-8968-C027EE2B3107}"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EA50CC-6179-4C95-8968-C027EE2B3107}" type="datetimeFigureOut">
              <a:rPr lang="en-US" smtClean="0"/>
              <a:pPr/>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EA50CC-6179-4C95-8968-C027EE2B3107}"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A50CC-6179-4C95-8968-C027EE2B3107}" type="datetimeFigureOut">
              <a:rPr lang="en-US" smtClean="0"/>
              <a:pPr/>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A50CC-6179-4C95-8968-C027EE2B3107}"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A50CC-6179-4C95-8968-C027EE2B3107}"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0F358-1127-4B11-ABCD-4122DEE16E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accent6"/>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A50CC-6179-4C95-8968-C027EE2B3107}" type="datetimeFigureOut">
              <a:rPr lang="en-US" smtClean="0"/>
              <a:pPr/>
              <a:t>8/12/2015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0F358-1127-4B11-ABCD-4122DEE16E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ebmap.ornl.gov/wcsdown/wcsdown.jsp?dg_id=10012_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restandards.org/ELA-Literacy/RH/9-10/7/" TargetMode="External"/><Relationship Id="rId2" Type="http://schemas.openxmlformats.org/officeDocument/2006/relationships/hyperlink" Target="http://www.corestandards.org/ELA-Literacy/WHST/9-1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44000" cy="1470025"/>
          </a:xfrm>
        </p:spPr>
        <p:txBody>
          <a:bodyPr/>
          <a:lstStyle/>
          <a:p>
            <a:r>
              <a:rPr lang="en-US" dirty="0" smtClean="0"/>
              <a:t>African Geography and Global Climates</a:t>
            </a:r>
            <a:endParaRPr lang="en-US" dirty="0"/>
          </a:p>
        </p:txBody>
      </p:sp>
      <p:sp>
        <p:nvSpPr>
          <p:cNvPr id="3" name="Subtitle 2"/>
          <p:cNvSpPr>
            <a:spLocks noGrp="1"/>
          </p:cNvSpPr>
          <p:nvPr>
            <p:ph type="subTitle" idx="1"/>
          </p:nvPr>
        </p:nvSpPr>
        <p:spPr>
          <a:xfrm>
            <a:off x="1295400" y="1905000"/>
            <a:ext cx="6400800" cy="1752600"/>
          </a:xfrm>
        </p:spPr>
        <p:txBody>
          <a:bodyPr/>
          <a:lstStyle/>
          <a:p>
            <a:r>
              <a:rPr lang="en-US" dirty="0" smtClean="0"/>
              <a:t>Global History and Geography I</a:t>
            </a:r>
          </a:p>
          <a:p>
            <a:r>
              <a:rPr lang="en-US" dirty="0" smtClean="0"/>
              <a:t>Mr. Cox</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4638"/>
            <a:ext cx="8686800" cy="1143000"/>
          </a:xfrm>
        </p:spPr>
        <p:txBody>
          <a:bodyPr>
            <a:normAutofit fontScale="90000"/>
          </a:bodyPr>
          <a:lstStyle/>
          <a:p>
            <a:pPr algn="l" eaLnBrk="1" hangingPunct="1"/>
            <a:r>
              <a:rPr lang="en-US" dirty="0" smtClean="0"/>
              <a:t>C. Humid Temperate Climate</a:t>
            </a:r>
            <a:br>
              <a:rPr lang="en-US" dirty="0" smtClean="0"/>
            </a:br>
            <a:r>
              <a:rPr lang="en-US" dirty="0" smtClean="0"/>
              <a:t>    Mediterranean               Savannah</a:t>
            </a:r>
          </a:p>
        </p:txBody>
      </p:sp>
      <p:sp>
        <p:nvSpPr>
          <p:cNvPr id="3075" name="Rectangle 3"/>
          <p:cNvSpPr>
            <a:spLocks noGrp="1" noChangeArrowheads="1"/>
          </p:cNvSpPr>
          <p:nvPr>
            <p:ph type="body" sz="half" idx="1"/>
          </p:nvPr>
        </p:nvSpPr>
        <p:spPr>
          <a:xfrm>
            <a:off x="0" y="1600200"/>
            <a:ext cx="4495800" cy="5257800"/>
          </a:xfrm>
        </p:spPr>
        <p:txBody>
          <a:bodyPr>
            <a:normAutofit fontScale="92500" lnSpcReduction="10000"/>
          </a:bodyPr>
          <a:lstStyle/>
          <a:p>
            <a:pPr eaLnBrk="1" hangingPunct="1"/>
            <a:r>
              <a:rPr lang="en-US" dirty="0" smtClean="0"/>
              <a:t>Dry in the summer</a:t>
            </a:r>
          </a:p>
          <a:p>
            <a:pPr eaLnBrk="1" hangingPunct="1"/>
            <a:r>
              <a:rPr lang="en-US" dirty="0" smtClean="0"/>
              <a:t>Temperatures of 90+ degrees</a:t>
            </a:r>
          </a:p>
          <a:p>
            <a:pPr eaLnBrk="1" hangingPunct="1"/>
            <a:r>
              <a:rPr lang="en-US" dirty="0" smtClean="0"/>
              <a:t>Cool winters </a:t>
            </a:r>
          </a:p>
          <a:p>
            <a:pPr eaLnBrk="1" hangingPunct="1"/>
            <a:r>
              <a:rPr lang="en-US" dirty="0" smtClean="0"/>
              <a:t>Rainy winters</a:t>
            </a:r>
          </a:p>
          <a:p>
            <a:pPr eaLnBrk="1" hangingPunct="1"/>
            <a:r>
              <a:rPr lang="en-US" dirty="0" smtClean="0"/>
              <a:t>50’s and 60’s</a:t>
            </a:r>
          </a:p>
          <a:p>
            <a:pPr eaLnBrk="1" hangingPunct="1"/>
            <a:r>
              <a:rPr lang="en-US" dirty="0" smtClean="0"/>
              <a:t>Sea breezes keep temp. moderate</a:t>
            </a:r>
          </a:p>
          <a:p>
            <a:r>
              <a:rPr lang="en-US" dirty="0" smtClean="0"/>
              <a:t>Vegetation:</a:t>
            </a:r>
          </a:p>
          <a:p>
            <a:r>
              <a:rPr lang="en-US" dirty="0" smtClean="0"/>
              <a:t>Bushes, olive and fig trees and evergreen trees</a:t>
            </a:r>
          </a:p>
          <a:p>
            <a:r>
              <a:rPr lang="en-US" dirty="0" smtClean="0"/>
              <a:t>Also citrus fruits (oranges, grapefruit…)</a:t>
            </a:r>
          </a:p>
          <a:p>
            <a:pPr eaLnBrk="1" hangingPunct="1"/>
            <a:endParaRPr lang="en-US" dirty="0" smtClean="0"/>
          </a:p>
        </p:txBody>
      </p:sp>
      <p:sp>
        <p:nvSpPr>
          <p:cNvPr id="3076" name="Rectangle 4"/>
          <p:cNvSpPr>
            <a:spLocks noGrp="1" noChangeArrowheads="1"/>
          </p:cNvSpPr>
          <p:nvPr>
            <p:ph type="body" sz="half" idx="2"/>
          </p:nvPr>
        </p:nvSpPr>
        <p:spPr>
          <a:xfrm>
            <a:off x="4648200" y="1600200"/>
            <a:ext cx="4495800" cy="5257800"/>
          </a:xfrm>
        </p:spPr>
        <p:txBody>
          <a:bodyPr/>
          <a:lstStyle/>
          <a:p>
            <a:r>
              <a:rPr lang="en-US" dirty="0" smtClean="0"/>
              <a:t>Rainy summers and dry winters</a:t>
            </a:r>
          </a:p>
          <a:p>
            <a:r>
              <a:rPr lang="en-US" dirty="0" smtClean="0"/>
              <a:t>High temps (80-100)</a:t>
            </a:r>
          </a:p>
          <a:p>
            <a:r>
              <a:rPr lang="en-US" dirty="0" smtClean="0"/>
              <a:t>Temp and rainfall varies w/ elevation and latitude</a:t>
            </a:r>
          </a:p>
          <a:p>
            <a:r>
              <a:rPr lang="en-US" dirty="0" smtClean="0"/>
              <a:t>Vegetation:</a:t>
            </a:r>
          </a:p>
          <a:p>
            <a:pPr lvl="1"/>
            <a:r>
              <a:rPr lang="en-US" dirty="0" smtClean="0"/>
              <a:t>Trees, grasses (thick in many places) shrubs</a:t>
            </a:r>
          </a:p>
          <a:p>
            <a:pPr lvl="1"/>
            <a:r>
              <a:rPr lang="en-US" dirty="0" smtClean="0"/>
              <a:t>Great variety of large animals Elephant, Rhino, Giraffe…)</a:t>
            </a:r>
          </a:p>
          <a:p>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5715000" y="2514600"/>
            <a:ext cx="4343400" cy="3611563"/>
          </a:xfrm>
        </p:spPr>
        <p:txBody>
          <a:bodyPr/>
          <a:lstStyle/>
          <a:p>
            <a:pPr>
              <a:buNone/>
            </a:pPr>
            <a:r>
              <a:rPr lang="en-US" dirty="0" smtClean="0"/>
              <a:t>Mediterranean Climate</a:t>
            </a:r>
            <a:endParaRPr lang="en-US" dirty="0"/>
          </a:p>
        </p:txBody>
      </p:sp>
      <p:pic>
        <p:nvPicPr>
          <p:cNvPr id="69636" name="Picture 4" descr="http://www.touristmaker.com/images/subtropical/Mediterranean-Subtropical-Climate-Zone.jpg"/>
          <p:cNvPicPr>
            <a:picLocks noChangeAspect="1" noChangeArrowheads="1"/>
          </p:cNvPicPr>
          <p:nvPr/>
        </p:nvPicPr>
        <p:blipFill>
          <a:blip r:embed="rId3" cstate="print"/>
          <a:srcRect/>
          <a:stretch>
            <a:fillRect/>
          </a:stretch>
        </p:blipFill>
        <p:spPr bwMode="auto">
          <a:xfrm>
            <a:off x="228600" y="228600"/>
            <a:ext cx="5477765" cy="3665538"/>
          </a:xfrm>
          <a:prstGeom prst="rect">
            <a:avLst/>
          </a:prstGeom>
          <a:noFill/>
        </p:spPr>
      </p:pic>
      <p:pic>
        <p:nvPicPr>
          <p:cNvPr id="69638" name="Picture 6" descr="http://www.touristmaker.com/images/subtropical/Toscana-Italy-Mediterranean-climate.jpg"/>
          <p:cNvPicPr>
            <a:picLocks noChangeAspect="1" noChangeArrowheads="1"/>
          </p:cNvPicPr>
          <p:nvPr/>
        </p:nvPicPr>
        <p:blipFill>
          <a:blip r:embed="rId4" cstate="print"/>
          <a:srcRect/>
          <a:stretch>
            <a:fillRect/>
          </a:stretch>
        </p:blipFill>
        <p:spPr bwMode="auto">
          <a:xfrm>
            <a:off x="304800" y="3855402"/>
            <a:ext cx="4335881" cy="3002598"/>
          </a:xfrm>
          <a:prstGeom prst="rect">
            <a:avLst/>
          </a:prstGeom>
          <a:noFill/>
        </p:spPr>
      </p:pic>
      <p:pic>
        <p:nvPicPr>
          <p:cNvPr id="69640" name="Picture 8" descr="http://www.meteorologyclimate.com/mediteranean-provence.jpg"/>
          <p:cNvPicPr>
            <a:picLocks noChangeAspect="1" noChangeArrowheads="1"/>
          </p:cNvPicPr>
          <p:nvPr/>
        </p:nvPicPr>
        <p:blipFill>
          <a:blip r:embed="rId5" cstate="print"/>
          <a:srcRect/>
          <a:stretch>
            <a:fillRect/>
          </a:stretch>
        </p:blipFill>
        <p:spPr bwMode="auto">
          <a:xfrm>
            <a:off x="5540856" y="381000"/>
            <a:ext cx="3603144" cy="2038350"/>
          </a:xfrm>
          <a:prstGeom prst="rect">
            <a:avLst/>
          </a:prstGeom>
          <a:noFill/>
        </p:spPr>
      </p:pic>
      <p:pic>
        <p:nvPicPr>
          <p:cNvPr id="69642" name="Picture 10" descr="http://eatwineblog.com/wp-content/uploads/2009/11/chilean_coast.jpg"/>
          <p:cNvPicPr>
            <a:picLocks noChangeAspect="1" noChangeArrowheads="1"/>
          </p:cNvPicPr>
          <p:nvPr/>
        </p:nvPicPr>
        <p:blipFill>
          <a:blip r:embed="rId6" cstate="print"/>
          <a:srcRect/>
          <a:stretch>
            <a:fillRect/>
          </a:stretch>
        </p:blipFill>
        <p:spPr bwMode="auto">
          <a:xfrm>
            <a:off x="4953000" y="3200400"/>
            <a:ext cx="4762500" cy="31908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savannah"/>
          <p:cNvPicPr>
            <a:picLocks noChangeAspect="1" noChangeArrowheads="1"/>
          </p:cNvPicPr>
          <p:nvPr/>
        </p:nvPicPr>
        <p:blipFill>
          <a:blip r:embed="rId3" cstate="print"/>
          <a:srcRect/>
          <a:stretch>
            <a:fillRect/>
          </a:stretch>
        </p:blipFill>
        <p:spPr bwMode="auto">
          <a:xfrm>
            <a:off x="762000" y="1962150"/>
            <a:ext cx="4953000" cy="2381250"/>
          </a:xfrm>
          <a:prstGeom prst="rect">
            <a:avLst/>
          </a:prstGeom>
          <a:noFill/>
          <a:ln w="9525">
            <a:noFill/>
            <a:miter lim="800000"/>
            <a:headEnd/>
            <a:tailEnd/>
          </a:ln>
        </p:spPr>
      </p:pic>
      <p:sp>
        <p:nvSpPr>
          <p:cNvPr id="22531" name="Text Box 2"/>
          <p:cNvSpPr txBox="1">
            <a:spLocks noChangeArrowheads="1"/>
          </p:cNvSpPr>
          <p:nvPr/>
        </p:nvSpPr>
        <p:spPr bwMode="auto">
          <a:xfrm>
            <a:off x="1295400" y="381000"/>
            <a:ext cx="6781800" cy="1261884"/>
          </a:xfrm>
          <a:prstGeom prst="rect">
            <a:avLst/>
          </a:prstGeom>
          <a:noFill/>
          <a:ln w="9525">
            <a:noFill/>
            <a:miter lim="800000"/>
            <a:headEnd/>
            <a:tailEnd/>
          </a:ln>
        </p:spPr>
        <p:txBody>
          <a:bodyPr>
            <a:spAutoFit/>
          </a:bodyPr>
          <a:lstStyle/>
          <a:p>
            <a:pPr>
              <a:spcBef>
                <a:spcPct val="50000"/>
              </a:spcBef>
            </a:pPr>
            <a:r>
              <a:rPr lang="en-US" sz="4400" b="1" dirty="0">
                <a:solidFill>
                  <a:schemeClr val="bg1"/>
                </a:solidFill>
              </a:rPr>
              <a:t>The African Savannah:</a:t>
            </a:r>
            <a:br>
              <a:rPr lang="en-US" sz="4400" b="1" dirty="0">
                <a:solidFill>
                  <a:schemeClr val="bg1"/>
                </a:solidFill>
              </a:rPr>
            </a:br>
            <a:r>
              <a:rPr lang="en-US" sz="3200" b="1" dirty="0">
                <a:solidFill>
                  <a:schemeClr val="bg1"/>
                </a:solidFill>
              </a:rPr>
              <a:t>13 million sq. mi.</a:t>
            </a:r>
          </a:p>
        </p:txBody>
      </p:sp>
      <p:pic>
        <p:nvPicPr>
          <p:cNvPr id="22532" name="Picture 7" descr="savannah-1"/>
          <p:cNvPicPr>
            <a:picLocks noChangeAspect="1" noChangeArrowheads="1"/>
          </p:cNvPicPr>
          <p:nvPr/>
        </p:nvPicPr>
        <p:blipFill>
          <a:blip r:embed="rId4" cstate="print"/>
          <a:srcRect b="5200"/>
          <a:stretch>
            <a:fillRect/>
          </a:stretch>
        </p:blipFill>
        <p:spPr bwMode="auto">
          <a:xfrm>
            <a:off x="3810000" y="3914775"/>
            <a:ext cx="4962525"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429000" y="152400"/>
            <a:ext cx="5410200" cy="762000"/>
          </a:xfrm>
          <a:prstGeom prst="rect">
            <a:avLst/>
          </a:prstGeom>
          <a:noFill/>
          <a:ln w="9525">
            <a:noFill/>
            <a:miter lim="800000"/>
            <a:headEnd/>
            <a:tailEnd/>
          </a:ln>
        </p:spPr>
        <p:txBody>
          <a:bodyPr>
            <a:spAutoFit/>
          </a:bodyPr>
          <a:lstStyle/>
          <a:p>
            <a:pPr>
              <a:spcBef>
                <a:spcPct val="50000"/>
              </a:spcBef>
            </a:pPr>
            <a:r>
              <a:rPr lang="en-US" sz="4400" b="1" dirty="0">
                <a:solidFill>
                  <a:schemeClr val="bg1"/>
                </a:solidFill>
              </a:rPr>
              <a:t>Great Rift Valley</a:t>
            </a:r>
          </a:p>
        </p:txBody>
      </p:sp>
      <p:pic>
        <p:nvPicPr>
          <p:cNvPr id="16387" name="Picture 5" descr="Great Rift Valley-1"/>
          <p:cNvPicPr>
            <a:picLocks noChangeAspect="1" noChangeArrowheads="1"/>
          </p:cNvPicPr>
          <p:nvPr/>
        </p:nvPicPr>
        <p:blipFill>
          <a:blip r:embed="rId3" cstate="print">
            <a:lum contrast="12000"/>
          </a:blip>
          <a:srcRect t="3397" r="2205" b="6038"/>
          <a:stretch>
            <a:fillRect/>
          </a:stretch>
        </p:blipFill>
        <p:spPr bwMode="auto">
          <a:xfrm>
            <a:off x="3886200" y="4343400"/>
            <a:ext cx="4648200" cy="2286000"/>
          </a:xfrm>
          <a:prstGeom prst="rect">
            <a:avLst/>
          </a:prstGeom>
          <a:noFill/>
          <a:ln w="9525">
            <a:noFill/>
            <a:miter lim="800000"/>
            <a:headEnd/>
            <a:tailEnd/>
          </a:ln>
        </p:spPr>
      </p:pic>
      <p:pic>
        <p:nvPicPr>
          <p:cNvPr id="16388" name="Picture 6" descr="map-Africa-Great Rift Valley"/>
          <p:cNvPicPr>
            <a:picLocks noChangeAspect="1" noChangeArrowheads="1"/>
          </p:cNvPicPr>
          <p:nvPr/>
        </p:nvPicPr>
        <p:blipFill>
          <a:blip r:embed="rId4" cstate="print">
            <a:lum bright="-6000" contrast="18000"/>
          </a:blip>
          <a:srcRect/>
          <a:stretch>
            <a:fillRect/>
          </a:stretch>
        </p:blipFill>
        <p:spPr bwMode="auto">
          <a:xfrm>
            <a:off x="520700" y="457200"/>
            <a:ext cx="2679700" cy="6172200"/>
          </a:xfrm>
          <a:prstGeom prst="rect">
            <a:avLst/>
          </a:prstGeom>
          <a:noFill/>
          <a:ln w="9525">
            <a:noFill/>
            <a:miter lim="800000"/>
            <a:headEnd/>
            <a:tailEnd/>
          </a:ln>
        </p:spPr>
      </p:pic>
      <p:pic>
        <p:nvPicPr>
          <p:cNvPr id="16389" name="Picture 7" descr="Great Rift Valley-3"/>
          <p:cNvPicPr>
            <a:picLocks noChangeAspect="1" noChangeArrowheads="1"/>
          </p:cNvPicPr>
          <p:nvPr/>
        </p:nvPicPr>
        <p:blipFill>
          <a:blip r:embed="rId5" cstate="print">
            <a:lum contrast="12000"/>
          </a:blip>
          <a:srcRect/>
          <a:stretch>
            <a:fillRect/>
          </a:stretch>
        </p:blipFill>
        <p:spPr bwMode="auto">
          <a:xfrm>
            <a:off x="4648200" y="1065213"/>
            <a:ext cx="3048000" cy="2363787"/>
          </a:xfrm>
          <a:prstGeom prst="rect">
            <a:avLst/>
          </a:prstGeom>
          <a:noFill/>
          <a:ln w="9525">
            <a:noFill/>
            <a:miter lim="800000"/>
            <a:headEnd/>
            <a:tailEnd/>
          </a:ln>
        </p:spPr>
      </p:pic>
      <p:sp>
        <p:nvSpPr>
          <p:cNvPr id="16390" name="Text Box 8"/>
          <p:cNvSpPr txBox="1">
            <a:spLocks noChangeArrowheads="1"/>
          </p:cNvSpPr>
          <p:nvPr/>
        </p:nvSpPr>
        <p:spPr bwMode="auto">
          <a:xfrm>
            <a:off x="3886200" y="3657600"/>
            <a:ext cx="4800600" cy="457200"/>
          </a:xfrm>
          <a:prstGeom prst="rect">
            <a:avLst/>
          </a:prstGeom>
          <a:noFill/>
          <a:ln w="9525">
            <a:noFill/>
            <a:miter lim="800000"/>
            <a:headEnd/>
            <a:tailEnd/>
          </a:ln>
        </p:spPr>
        <p:txBody>
          <a:bodyPr>
            <a:spAutoFit/>
          </a:bodyPr>
          <a:lstStyle/>
          <a:p>
            <a:pPr>
              <a:spcBef>
                <a:spcPct val="50000"/>
              </a:spcBef>
            </a:pPr>
            <a:r>
              <a:rPr lang="en-US" sz="2400" b="1" dirty="0">
                <a:solidFill>
                  <a:schemeClr val="bg1"/>
                </a:solidFill>
                <a:latin typeface="Comic Sans MS" pitchFamily="66" charset="0"/>
              </a:rPr>
              <a:t>3,000 miles long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 Humid Cold Climate</a:t>
            </a:r>
            <a:endParaRPr lang="en-US" dirty="0"/>
          </a:p>
        </p:txBody>
      </p:sp>
      <p:sp>
        <p:nvSpPr>
          <p:cNvPr id="3" name="Content Placeholder 2"/>
          <p:cNvSpPr>
            <a:spLocks noGrp="1"/>
          </p:cNvSpPr>
          <p:nvPr>
            <p:ph sz="half" idx="1"/>
          </p:nvPr>
        </p:nvSpPr>
        <p:spPr/>
        <p:txBody>
          <a:bodyPr/>
          <a:lstStyle/>
          <a:p>
            <a:r>
              <a:rPr lang="en-US" dirty="0" smtClean="0"/>
              <a:t>Continental Climate</a:t>
            </a:r>
          </a:p>
          <a:p>
            <a:r>
              <a:rPr lang="en-US" dirty="0" smtClean="0"/>
              <a:t>Moderate temperatures</a:t>
            </a:r>
          </a:p>
          <a:p>
            <a:r>
              <a:rPr lang="en-US" dirty="0" smtClean="0"/>
              <a:t>Large temp ranges</a:t>
            </a:r>
          </a:p>
          <a:p>
            <a:r>
              <a:rPr lang="en-US" dirty="0" smtClean="0"/>
              <a:t>Moderate precipitation</a:t>
            </a:r>
          </a:p>
          <a:p>
            <a:r>
              <a:rPr lang="en-US" dirty="0" smtClean="0"/>
              <a:t>Great soils</a:t>
            </a:r>
            <a:endParaRPr lang="en-US" dirty="0"/>
          </a:p>
        </p:txBody>
      </p:sp>
      <p:sp>
        <p:nvSpPr>
          <p:cNvPr id="4" name="Content Placeholder 3"/>
          <p:cNvSpPr>
            <a:spLocks noGrp="1"/>
          </p:cNvSpPr>
          <p:nvPr>
            <p:ph sz="half" idx="2"/>
          </p:nvPr>
        </p:nvSpPr>
        <p:spPr/>
        <p:txBody>
          <a:bodyPr/>
          <a:lstStyle/>
          <a:p>
            <a:endParaRPr lang="en-US"/>
          </a:p>
        </p:txBody>
      </p:sp>
      <p:pic>
        <p:nvPicPr>
          <p:cNvPr id="82946" name="Picture 2" descr="http://www.animalcorner.co.uk/biomes/graphics/boreal.jpg"/>
          <p:cNvPicPr>
            <a:picLocks noChangeAspect="1" noChangeArrowheads="1"/>
          </p:cNvPicPr>
          <p:nvPr/>
        </p:nvPicPr>
        <p:blipFill>
          <a:blip r:embed="rId2" cstate="print"/>
          <a:srcRect/>
          <a:stretch>
            <a:fillRect/>
          </a:stretch>
        </p:blipFill>
        <p:spPr bwMode="auto">
          <a:xfrm>
            <a:off x="5105400" y="1219200"/>
            <a:ext cx="3505200" cy="2103120"/>
          </a:xfrm>
          <a:prstGeom prst="rect">
            <a:avLst/>
          </a:prstGeom>
          <a:noFill/>
        </p:spPr>
      </p:pic>
      <p:pic>
        <p:nvPicPr>
          <p:cNvPr id="82948" name="Picture 4" descr="https://lh3.googleusercontent.com/-233UE7ou6Vg/TYD98qKUy-I/AAAAAAAAA2s/seFkvjhCHho/s1600/20012011383.jpg"/>
          <p:cNvPicPr>
            <a:picLocks noChangeAspect="1" noChangeArrowheads="1"/>
          </p:cNvPicPr>
          <p:nvPr/>
        </p:nvPicPr>
        <p:blipFill>
          <a:blip r:embed="rId3" cstate="print"/>
          <a:srcRect/>
          <a:stretch>
            <a:fillRect/>
          </a:stretch>
        </p:blipFill>
        <p:spPr bwMode="auto">
          <a:xfrm>
            <a:off x="4572000" y="3657600"/>
            <a:ext cx="4572000" cy="3429000"/>
          </a:xfrm>
          <a:prstGeom prst="rect">
            <a:avLst/>
          </a:prstGeom>
          <a:noFill/>
        </p:spPr>
      </p:pic>
      <p:pic>
        <p:nvPicPr>
          <p:cNvPr id="82950" name="Picture 6" descr="http://upload.wikimedia.org/wikipedia/commons/2/2d/Picea_glauca_taiga.jpg"/>
          <p:cNvPicPr>
            <a:picLocks noChangeAspect="1" noChangeArrowheads="1"/>
          </p:cNvPicPr>
          <p:nvPr/>
        </p:nvPicPr>
        <p:blipFill>
          <a:blip r:embed="rId4" cstate="print"/>
          <a:srcRect/>
          <a:stretch>
            <a:fillRect/>
          </a:stretch>
        </p:blipFill>
        <p:spPr bwMode="auto">
          <a:xfrm>
            <a:off x="228600" y="4267200"/>
            <a:ext cx="3933400" cy="2590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0999" y="273050"/>
            <a:ext cx="4343401" cy="4154984"/>
          </a:xfrm>
          <a:prstGeom prst="rect">
            <a:avLst/>
          </a:prstGeom>
          <a:noFill/>
          <a:ln w="9525">
            <a:noFill/>
            <a:miter lim="800000"/>
            <a:headEnd/>
            <a:tailEnd/>
          </a:ln>
          <a:effectLst/>
        </p:spPr>
        <p:txBody>
          <a:bodyPr wrap="square">
            <a:spAutoFit/>
          </a:bodyPr>
          <a:lstStyle/>
          <a:p>
            <a:r>
              <a:rPr lang="en-US" sz="3600" b="1" dirty="0" smtClean="0">
                <a:cs typeface="Times New Roman" pitchFamily="18" charset="0"/>
              </a:rPr>
              <a:t>E. Polar Climate</a:t>
            </a:r>
            <a:endParaRPr lang="en-US" sz="3600" u="sng" dirty="0">
              <a:cs typeface="Times New Roman" pitchFamily="18" charset="0"/>
            </a:endParaRPr>
          </a:p>
          <a:p>
            <a:endParaRPr lang="en-US" sz="2400" dirty="0">
              <a:cs typeface="Times New Roman" pitchFamily="18" charset="0"/>
            </a:endParaRPr>
          </a:p>
          <a:p>
            <a:pPr>
              <a:buFontTx/>
              <a:buChar char="•"/>
            </a:pPr>
            <a:r>
              <a:rPr lang="en-US" sz="2400" b="1" dirty="0">
                <a:cs typeface="Times New Roman" pitchFamily="18" charset="0"/>
              </a:rPr>
              <a:t>8-10 months of snow</a:t>
            </a:r>
          </a:p>
          <a:p>
            <a:pPr>
              <a:buFontTx/>
              <a:buChar char="•"/>
            </a:pPr>
            <a:r>
              <a:rPr lang="en-US" sz="2400" dirty="0" smtClean="0">
                <a:cs typeface="Times New Roman" pitchFamily="18" charset="0"/>
              </a:rPr>
              <a:t>Generally </a:t>
            </a:r>
            <a:r>
              <a:rPr lang="en-US" sz="2400" dirty="0">
                <a:cs typeface="Times New Roman" pitchFamily="18" charset="0"/>
              </a:rPr>
              <a:t>underlain by </a:t>
            </a:r>
            <a:r>
              <a:rPr lang="en-US" sz="2400" b="1" dirty="0" smtClean="0">
                <a:cs typeface="Times New Roman" pitchFamily="18" charset="0"/>
              </a:rPr>
              <a:t>permafrost</a:t>
            </a:r>
          </a:p>
          <a:p>
            <a:pPr>
              <a:buFontTx/>
              <a:buChar char="•"/>
            </a:pPr>
            <a:endParaRPr lang="en-US" sz="2400" b="1" dirty="0">
              <a:cs typeface="Times New Roman" pitchFamily="18" charset="0"/>
            </a:endParaRPr>
          </a:p>
          <a:p>
            <a:pPr>
              <a:buFont typeface="Arial" pitchFamily="34" charset="0"/>
              <a:buChar char="•"/>
            </a:pPr>
            <a:r>
              <a:rPr lang="en-US" sz="2400" dirty="0" smtClean="0"/>
              <a:t>Days are long and temperatures may reach the teens in summer</a:t>
            </a:r>
          </a:p>
          <a:p>
            <a:pPr>
              <a:buFont typeface="Arial" pitchFamily="34" charset="0"/>
              <a:buChar char="•"/>
            </a:pPr>
            <a:endParaRPr lang="en-US" sz="2400" dirty="0" smtClean="0"/>
          </a:p>
          <a:p>
            <a:r>
              <a:rPr lang="en-US" dirty="0">
                <a:cs typeface="Times New Roman" pitchFamily="18" charset="0"/>
              </a:rPr>
              <a:t> </a:t>
            </a:r>
            <a:endParaRPr lang="en-US" b="1" dirty="0">
              <a:cs typeface="Times New Roman" pitchFamily="18" charset="0"/>
            </a:endParaRPr>
          </a:p>
          <a:p>
            <a:endParaRPr lang="en-US" dirty="0"/>
          </a:p>
        </p:txBody>
      </p:sp>
      <p:pic>
        <p:nvPicPr>
          <p:cNvPr id="2050" name="Picture 2" descr="http://www.meteoblue.com/public/fileadmin/meteoblue/SPECIALS/meteo_s_cool/Klimazonen/Kalte_Zone/KalteZone.png"/>
          <p:cNvPicPr>
            <a:picLocks noChangeAspect="1" noChangeArrowheads="1"/>
          </p:cNvPicPr>
          <p:nvPr/>
        </p:nvPicPr>
        <p:blipFill>
          <a:blip r:embed="rId2" cstate="print"/>
          <a:srcRect/>
          <a:stretch>
            <a:fillRect/>
          </a:stretch>
        </p:blipFill>
        <p:spPr bwMode="auto">
          <a:xfrm>
            <a:off x="4572000" y="457200"/>
            <a:ext cx="4572000" cy="3281839"/>
          </a:xfrm>
          <a:prstGeom prst="rect">
            <a:avLst/>
          </a:prstGeom>
          <a:noFill/>
        </p:spPr>
      </p:pic>
      <p:sp>
        <p:nvSpPr>
          <p:cNvPr id="4" name="TextBox 3"/>
          <p:cNvSpPr txBox="1"/>
          <p:nvPr/>
        </p:nvSpPr>
        <p:spPr>
          <a:xfrm>
            <a:off x="304800" y="3505200"/>
            <a:ext cx="8229600" cy="1200329"/>
          </a:xfrm>
          <a:prstGeom prst="rect">
            <a:avLst/>
          </a:prstGeom>
          <a:noFill/>
        </p:spPr>
        <p:txBody>
          <a:bodyPr wrap="square" rtlCol="0">
            <a:spAutoFit/>
          </a:bodyPr>
          <a:lstStyle/>
          <a:p>
            <a:endParaRPr lang="en-US" sz="2400" dirty="0" smtClean="0">
              <a:cs typeface="Times New Roman" pitchFamily="18" charset="0"/>
            </a:endParaRPr>
          </a:p>
          <a:p>
            <a:r>
              <a:rPr lang="en-US" sz="2400" dirty="0" smtClean="0">
                <a:cs typeface="Times New Roman" pitchFamily="18" charset="0"/>
              </a:rPr>
              <a:t>Only in </a:t>
            </a:r>
            <a:r>
              <a:rPr lang="en-US" sz="2400" b="1" dirty="0" smtClean="0">
                <a:cs typeface="Times New Roman" pitchFamily="18" charset="0"/>
              </a:rPr>
              <a:t>northern hemisphere</a:t>
            </a:r>
            <a:r>
              <a:rPr lang="en-US" sz="2400" dirty="0" smtClean="0">
                <a:cs typeface="Times New Roman" pitchFamily="18" charset="0"/>
              </a:rPr>
              <a:t>, except in highlands and Antarctica </a:t>
            </a:r>
          </a:p>
          <a:p>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3.wikia.nocookie.net/__cb20090302125347/avatar/images/archive/b/ba/20140102121826!Polar_climate.png"/>
          <p:cNvPicPr>
            <a:picLocks noChangeAspect="1" noChangeArrowheads="1"/>
          </p:cNvPicPr>
          <p:nvPr/>
        </p:nvPicPr>
        <p:blipFill>
          <a:blip r:embed="rId2" cstate="print"/>
          <a:srcRect/>
          <a:stretch>
            <a:fillRect/>
          </a:stretch>
        </p:blipFill>
        <p:spPr bwMode="auto">
          <a:xfrm>
            <a:off x="0" y="0"/>
            <a:ext cx="3171825" cy="2381250"/>
          </a:xfrm>
          <a:prstGeom prst="rect">
            <a:avLst/>
          </a:prstGeom>
          <a:noFill/>
        </p:spPr>
      </p:pic>
      <p:pic>
        <p:nvPicPr>
          <p:cNvPr id="1028" name="Picture 4" descr="http://madmikesamerica.com/wp-content/uploads/2010/02/polar-bears.jpg"/>
          <p:cNvPicPr>
            <a:picLocks noChangeAspect="1" noChangeArrowheads="1"/>
          </p:cNvPicPr>
          <p:nvPr/>
        </p:nvPicPr>
        <p:blipFill>
          <a:blip r:embed="rId3" cstate="print"/>
          <a:srcRect/>
          <a:stretch>
            <a:fillRect/>
          </a:stretch>
        </p:blipFill>
        <p:spPr bwMode="auto">
          <a:xfrm>
            <a:off x="0" y="3096300"/>
            <a:ext cx="5032375" cy="3761700"/>
          </a:xfrm>
          <a:prstGeom prst="rect">
            <a:avLst/>
          </a:prstGeom>
          <a:noFill/>
        </p:spPr>
      </p:pic>
      <p:pic>
        <p:nvPicPr>
          <p:cNvPr id="1030" name="Picture 6" descr="http://us3.harunyahya.com/Image/guncelyorumlar/penguin2.jpg"/>
          <p:cNvPicPr>
            <a:picLocks noChangeAspect="1" noChangeArrowheads="1"/>
          </p:cNvPicPr>
          <p:nvPr/>
        </p:nvPicPr>
        <p:blipFill>
          <a:blip r:embed="rId4" cstate="print"/>
          <a:srcRect/>
          <a:stretch>
            <a:fillRect/>
          </a:stretch>
        </p:blipFill>
        <p:spPr bwMode="auto">
          <a:xfrm>
            <a:off x="5410200" y="4191000"/>
            <a:ext cx="3352800" cy="2346961"/>
          </a:xfrm>
          <a:prstGeom prst="rect">
            <a:avLst/>
          </a:prstGeom>
          <a:noFill/>
        </p:spPr>
      </p:pic>
      <p:pic>
        <p:nvPicPr>
          <p:cNvPr id="1032" name="Picture 8" descr="http://www.touristmaker.com/images/subarctic/Subarctic-climate.jpg"/>
          <p:cNvPicPr>
            <a:picLocks noChangeAspect="1" noChangeArrowheads="1"/>
          </p:cNvPicPr>
          <p:nvPr/>
        </p:nvPicPr>
        <p:blipFill>
          <a:blip r:embed="rId5" cstate="print"/>
          <a:srcRect/>
          <a:stretch>
            <a:fillRect/>
          </a:stretch>
        </p:blipFill>
        <p:spPr bwMode="auto">
          <a:xfrm>
            <a:off x="3667125" y="0"/>
            <a:ext cx="5476875" cy="38703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dirty="0" smtClean="0"/>
              <a:t>F. Highlands</a:t>
            </a:r>
          </a:p>
        </p:txBody>
      </p:sp>
      <p:sp>
        <p:nvSpPr>
          <p:cNvPr id="7171" name="Rectangle 3"/>
          <p:cNvSpPr>
            <a:spLocks noGrp="1" noChangeArrowheads="1"/>
          </p:cNvSpPr>
          <p:nvPr>
            <p:ph type="body" sz="half" idx="1"/>
          </p:nvPr>
        </p:nvSpPr>
        <p:spPr>
          <a:xfrm>
            <a:off x="457200" y="1600200"/>
            <a:ext cx="3276600" cy="4572000"/>
          </a:xfrm>
        </p:spPr>
        <p:txBody>
          <a:bodyPr/>
          <a:lstStyle/>
          <a:p>
            <a:pPr eaLnBrk="1" hangingPunct="1"/>
            <a:r>
              <a:rPr lang="en-US" dirty="0" smtClean="0"/>
              <a:t>Elevation + 5000 ft</a:t>
            </a:r>
          </a:p>
          <a:p>
            <a:pPr eaLnBrk="1" hangingPunct="1"/>
            <a:r>
              <a:rPr lang="en-US" dirty="0" smtClean="0"/>
              <a:t>Colder temps than at lower elevations</a:t>
            </a:r>
          </a:p>
          <a:p>
            <a:pPr eaLnBrk="1" hangingPunct="1"/>
            <a:r>
              <a:rPr lang="en-US" dirty="0" smtClean="0"/>
              <a:t>Snow at some elevations</a:t>
            </a:r>
          </a:p>
          <a:p>
            <a:pPr eaLnBrk="1" hangingPunct="1"/>
            <a:r>
              <a:rPr lang="en-US" dirty="0" smtClean="0"/>
              <a:t>Sometimes not labeled on maps</a:t>
            </a:r>
          </a:p>
          <a:p>
            <a:pPr eaLnBrk="1" hangingPunct="1"/>
            <a:endParaRPr lang="en-US" dirty="0" smtClean="0"/>
          </a:p>
        </p:txBody>
      </p:sp>
      <p:sp>
        <p:nvSpPr>
          <p:cNvPr id="7172" name="Rectangle 4"/>
          <p:cNvSpPr>
            <a:spLocks noGrp="1" noChangeArrowheads="1"/>
          </p:cNvSpPr>
          <p:nvPr>
            <p:ph type="body" sz="half" idx="2"/>
          </p:nvPr>
        </p:nvSpPr>
        <p:spPr/>
        <p:txBody>
          <a:bodyPr/>
          <a:lstStyle/>
          <a:p>
            <a:pPr eaLnBrk="1" hangingPunct="1"/>
            <a:endParaRPr lang="en-US" smtClean="0"/>
          </a:p>
        </p:txBody>
      </p:sp>
      <p:pic>
        <p:nvPicPr>
          <p:cNvPr id="7173" name="Picture 5" descr="BD05219_"/>
          <p:cNvPicPr>
            <a:picLocks noChangeAspect="1" noChangeArrowheads="1"/>
          </p:cNvPicPr>
          <p:nvPr/>
        </p:nvPicPr>
        <p:blipFill>
          <a:blip r:embed="rId2" cstate="print"/>
          <a:srcRect/>
          <a:stretch>
            <a:fillRect/>
          </a:stretch>
        </p:blipFill>
        <p:spPr bwMode="auto">
          <a:xfrm>
            <a:off x="4800600" y="0"/>
            <a:ext cx="3660775" cy="3429000"/>
          </a:xfrm>
          <a:prstGeom prst="rect">
            <a:avLst/>
          </a:prstGeom>
          <a:noFill/>
          <a:ln w="9525">
            <a:noFill/>
            <a:miter lim="800000"/>
            <a:headEnd/>
            <a:tailEnd/>
          </a:ln>
        </p:spPr>
      </p:pic>
      <p:pic>
        <p:nvPicPr>
          <p:cNvPr id="6" name="Picture 5" descr="Kilimanjaro"/>
          <p:cNvPicPr>
            <a:picLocks noChangeAspect="1" noChangeArrowheads="1"/>
          </p:cNvPicPr>
          <p:nvPr/>
        </p:nvPicPr>
        <p:blipFill>
          <a:blip r:embed="rId3" cstate="print">
            <a:lum contrast="12000"/>
          </a:blip>
          <a:srcRect/>
          <a:stretch>
            <a:fillRect/>
          </a:stretch>
        </p:blipFill>
        <p:spPr bwMode="auto">
          <a:xfrm>
            <a:off x="3810000" y="3505200"/>
            <a:ext cx="501462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Climate Map</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Figure 1. Global distribution of Köppen climate classification system types. (Image Copyright: Murray C. Peel. This image is licensed under the Creative Commons Attribution-Share Alike 3.0 Unported license.)"/>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map-Africa in size relationship to other countries"/>
          <p:cNvPicPr>
            <a:picLocks noChangeAspect="1" noChangeArrowheads="1"/>
          </p:cNvPicPr>
          <p:nvPr/>
        </p:nvPicPr>
        <p:blipFill>
          <a:blip r:embed="rId3" cstate="print">
            <a:lum bright="-6000" contrast="30000"/>
          </a:blip>
          <a:srcRect/>
          <a:stretch>
            <a:fillRect/>
          </a:stretch>
        </p:blipFill>
        <p:spPr bwMode="auto">
          <a:xfrm>
            <a:off x="3276600" y="1676400"/>
            <a:ext cx="2624138" cy="2895600"/>
          </a:xfrm>
          <a:prstGeom prst="rect">
            <a:avLst/>
          </a:prstGeom>
          <a:noFill/>
          <a:ln w="9525">
            <a:solidFill>
              <a:srgbClr val="FF9966"/>
            </a:solidFill>
            <a:miter lim="800000"/>
            <a:headEnd/>
            <a:tailEnd/>
          </a:ln>
        </p:spPr>
      </p:pic>
      <p:sp>
        <p:nvSpPr>
          <p:cNvPr id="3075" name="Text Box 6"/>
          <p:cNvSpPr txBox="1">
            <a:spLocks noChangeArrowheads="1"/>
          </p:cNvSpPr>
          <p:nvPr/>
        </p:nvSpPr>
        <p:spPr bwMode="auto">
          <a:xfrm>
            <a:off x="2057400" y="288925"/>
            <a:ext cx="5105400" cy="762000"/>
          </a:xfrm>
          <a:prstGeom prst="rect">
            <a:avLst/>
          </a:prstGeom>
          <a:noFill/>
          <a:ln w="9525">
            <a:noFill/>
            <a:miter lim="800000"/>
            <a:headEnd/>
            <a:tailEnd/>
          </a:ln>
        </p:spPr>
        <p:txBody>
          <a:bodyPr>
            <a:spAutoFit/>
          </a:bodyPr>
          <a:lstStyle/>
          <a:p>
            <a:pPr>
              <a:spcBef>
                <a:spcPct val="50000"/>
              </a:spcBef>
            </a:pPr>
            <a:r>
              <a:rPr lang="en-US" sz="4400" b="1">
                <a:solidFill>
                  <a:srgbClr val="CCFF99"/>
                </a:solidFill>
                <a:latin typeface="Comic Sans MS" pitchFamily="66" charset="0"/>
              </a:rPr>
              <a:t>Africa’s Size</a:t>
            </a:r>
          </a:p>
        </p:txBody>
      </p:sp>
      <p:sp>
        <p:nvSpPr>
          <p:cNvPr id="2056" name="Text Box 8"/>
          <p:cNvSpPr txBox="1">
            <a:spLocks noChangeArrowheads="1"/>
          </p:cNvSpPr>
          <p:nvPr/>
        </p:nvSpPr>
        <p:spPr bwMode="auto">
          <a:xfrm>
            <a:off x="838200" y="5029200"/>
            <a:ext cx="7924800" cy="1552575"/>
          </a:xfrm>
          <a:prstGeom prst="rect">
            <a:avLst/>
          </a:prstGeom>
          <a:noFill/>
          <a:ln w="9525">
            <a:noFill/>
            <a:miter lim="800000"/>
            <a:headEnd/>
            <a:tailEnd/>
          </a:ln>
        </p:spPr>
        <p:txBody>
          <a:bodyPr>
            <a:spAutoFit/>
          </a:bodyPr>
          <a:lstStyle/>
          <a:p>
            <a:pPr algn="l">
              <a:spcBef>
                <a:spcPct val="50000"/>
              </a:spcBef>
              <a:buClr>
                <a:srgbClr val="FFFF00"/>
              </a:buClr>
              <a:buSzPct val="90000"/>
              <a:buFont typeface="DingMaps" pitchFamily="2" charset="0"/>
              <a:buChar char="#"/>
            </a:pPr>
            <a:r>
              <a:rPr lang="en-US" sz="2400" b="1">
                <a:solidFill>
                  <a:srgbClr val="FF9933"/>
                </a:solidFill>
                <a:latin typeface="Comic Sans MS" pitchFamily="66" charset="0"/>
              </a:rPr>
              <a:t> Second largest continent </a:t>
            </a:r>
            <a:r>
              <a:rPr lang="en-US" sz="2400" b="1">
                <a:solidFill>
                  <a:srgbClr val="FF9933"/>
                </a:solidFill>
                <a:latin typeface="Comic Sans MS" pitchFamily="66" charset="0"/>
                <a:sym typeface="Wingdings" pitchFamily="2" charset="2"/>
              </a:rPr>
              <a:t> 11,700,000 sq. mi.</a:t>
            </a:r>
            <a:endParaRPr lang="en-US" sz="2400" b="1">
              <a:solidFill>
                <a:srgbClr val="FF9933"/>
              </a:solidFill>
              <a:latin typeface="Comic Sans MS" pitchFamily="66" charset="0"/>
            </a:endParaRPr>
          </a:p>
          <a:p>
            <a:pPr algn="l">
              <a:spcBef>
                <a:spcPct val="50000"/>
              </a:spcBef>
              <a:buClr>
                <a:srgbClr val="FFFF00"/>
              </a:buClr>
              <a:buSzPct val="90000"/>
              <a:buFont typeface="DingMaps" pitchFamily="2" charset="0"/>
              <a:buChar char="#"/>
            </a:pPr>
            <a:r>
              <a:rPr lang="en-US" sz="2400" b="1">
                <a:solidFill>
                  <a:srgbClr val="FF9933"/>
                </a:solidFill>
                <a:latin typeface="Comic Sans MS" pitchFamily="66" charset="0"/>
              </a:rPr>
              <a:t> 10% of the world’s population.</a:t>
            </a:r>
          </a:p>
          <a:p>
            <a:pPr algn="l">
              <a:spcBef>
                <a:spcPct val="50000"/>
              </a:spcBef>
              <a:buClr>
                <a:srgbClr val="FFFF00"/>
              </a:buClr>
              <a:buSzPct val="90000"/>
              <a:buFont typeface="DingMaps" pitchFamily="2" charset="0"/>
              <a:buChar char="#"/>
            </a:pPr>
            <a:r>
              <a:rPr lang="en-US" sz="2400" b="1">
                <a:solidFill>
                  <a:srgbClr val="FF9933"/>
                </a:solidFill>
                <a:latin typeface="Comic Sans MS" pitchFamily="66" charset="0"/>
              </a:rPr>
              <a:t> 2 ½ times the size of the U. S.</a:t>
            </a:r>
          </a:p>
        </p:txBody>
      </p:sp>
      <p:sp>
        <p:nvSpPr>
          <p:cNvPr id="3077" name="Text Box 9"/>
          <p:cNvSpPr txBox="1">
            <a:spLocks noChangeArrowheads="1"/>
          </p:cNvSpPr>
          <p:nvPr/>
        </p:nvSpPr>
        <p:spPr bwMode="auto">
          <a:xfrm>
            <a:off x="2438400" y="1600200"/>
            <a:ext cx="457200" cy="2976563"/>
          </a:xfrm>
          <a:prstGeom prst="rect">
            <a:avLst/>
          </a:prstGeom>
          <a:noFill/>
          <a:ln w="9525">
            <a:noFill/>
            <a:miter lim="800000"/>
            <a:headEnd/>
            <a:tailEnd/>
          </a:ln>
        </p:spPr>
        <p:txBody>
          <a:bodyPr>
            <a:spAutoFit/>
          </a:bodyPr>
          <a:lstStyle/>
          <a:p>
            <a:pPr>
              <a:spcBef>
                <a:spcPct val="50000"/>
              </a:spcBef>
            </a:pPr>
            <a:r>
              <a:rPr lang="en-US" b="1">
                <a:solidFill>
                  <a:schemeClr val="bg1"/>
                </a:solidFill>
              </a:rPr>
              <a:t>5</a:t>
            </a:r>
            <a:br>
              <a:rPr lang="en-US" b="1">
                <a:solidFill>
                  <a:schemeClr val="bg1"/>
                </a:solidFill>
              </a:rPr>
            </a:br>
            <a:r>
              <a:rPr lang="en-US" b="1">
                <a:solidFill>
                  <a:schemeClr val="bg1"/>
                </a:solidFill>
              </a:rPr>
              <a:t>0</a:t>
            </a:r>
            <a:br>
              <a:rPr lang="en-US" b="1">
                <a:solidFill>
                  <a:schemeClr val="bg1"/>
                </a:solidFill>
              </a:rPr>
            </a:br>
            <a:r>
              <a:rPr lang="en-US" b="1">
                <a:solidFill>
                  <a:schemeClr val="bg1"/>
                </a:solidFill>
              </a:rPr>
              <a:t>0</a:t>
            </a:r>
            <a:br>
              <a:rPr lang="en-US" b="1">
                <a:solidFill>
                  <a:schemeClr val="bg1"/>
                </a:solidFill>
              </a:rPr>
            </a:br>
            <a:r>
              <a:rPr lang="en-US" b="1">
                <a:solidFill>
                  <a:schemeClr val="bg1"/>
                </a:solidFill>
              </a:rPr>
              <a:t>0</a:t>
            </a:r>
            <a:br>
              <a:rPr lang="en-US" b="1">
                <a:solidFill>
                  <a:schemeClr val="bg1"/>
                </a:solidFill>
              </a:rPr>
            </a:br>
            <a:endParaRPr lang="en-US" b="1">
              <a:solidFill>
                <a:schemeClr val="bg1"/>
              </a:solidFill>
            </a:endParaRPr>
          </a:p>
          <a:p>
            <a:pPr>
              <a:spcBef>
                <a:spcPct val="50000"/>
              </a:spcBef>
            </a:pPr>
            <a:r>
              <a:rPr lang="en-US" b="1">
                <a:solidFill>
                  <a:schemeClr val="bg1"/>
                </a:solidFill>
              </a:rPr>
              <a:t>M</a:t>
            </a:r>
            <a:br>
              <a:rPr lang="en-US" b="1">
                <a:solidFill>
                  <a:schemeClr val="bg1"/>
                </a:solidFill>
              </a:rPr>
            </a:br>
            <a:r>
              <a:rPr lang="en-US" b="1">
                <a:solidFill>
                  <a:schemeClr val="bg1"/>
                </a:solidFill>
              </a:rPr>
              <a:t>I</a:t>
            </a:r>
            <a:br>
              <a:rPr lang="en-US" b="1">
                <a:solidFill>
                  <a:schemeClr val="bg1"/>
                </a:solidFill>
              </a:rPr>
            </a:br>
            <a:r>
              <a:rPr lang="en-US" b="1">
                <a:solidFill>
                  <a:schemeClr val="bg1"/>
                </a:solidFill>
              </a:rPr>
              <a:t>L</a:t>
            </a:r>
            <a:br>
              <a:rPr lang="en-US" b="1">
                <a:solidFill>
                  <a:schemeClr val="bg1"/>
                </a:solidFill>
              </a:rPr>
            </a:br>
            <a:r>
              <a:rPr lang="en-US" b="1">
                <a:solidFill>
                  <a:schemeClr val="bg1"/>
                </a:solidFill>
              </a:rPr>
              <a:t>E</a:t>
            </a:r>
            <a:br>
              <a:rPr lang="en-US" b="1">
                <a:solidFill>
                  <a:schemeClr val="bg1"/>
                </a:solidFill>
              </a:rPr>
            </a:br>
            <a:r>
              <a:rPr lang="en-US" b="1">
                <a:solidFill>
                  <a:schemeClr val="bg1"/>
                </a:solidFill>
              </a:rPr>
              <a:t>S</a:t>
            </a:r>
          </a:p>
        </p:txBody>
      </p:sp>
      <p:sp>
        <p:nvSpPr>
          <p:cNvPr id="3078" name="Line 10"/>
          <p:cNvSpPr>
            <a:spLocks noChangeShapeType="1"/>
          </p:cNvSpPr>
          <p:nvPr/>
        </p:nvSpPr>
        <p:spPr bwMode="auto">
          <a:xfrm>
            <a:off x="2667000" y="4572000"/>
            <a:ext cx="0" cy="228600"/>
          </a:xfrm>
          <a:prstGeom prst="line">
            <a:avLst/>
          </a:prstGeom>
          <a:noFill/>
          <a:ln w="28575">
            <a:solidFill>
              <a:schemeClr val="bg1"/>
            </a:solidFill>
            <a:round/>
            <a:headEnd/>
            <a:tailEnd type="triangle" w="med" len="med"/>
          </a:ln>
        </p:spPr>
        <p:txBody>
          <a:bodyPr/>
          <a:lstStyle/>
          <a:p>
            <a:endParaRPr lang="en-US"/>
          </a:p>
        </p:txBody>
      </p:sp>
      <p:sp>
        <p:nvSpPr>
          <p:cNvPr id="3079" name="Line 11"/>
          <p:cNvSpPr>
            <a:spLocks noChangeShapeType="1"/>
          </p:cNvSpPr>
          <p:nvPr/>
        </p:nvSpPr>
        <p:spPr bwMode="auto">
          <a:xfrm flipV="1">
            <a:off x="2667000" y="1295400"/>
            <a:ext cx="0" cy="228600"/>
          </a:xfrm>
          <a:prstGeom prst="line">
            <a:avLst/>
          </a:prstGeom>
          <a:noFill/>
          <a:ln w="28575">
            <a:solidFill>
              <a:schemeClr val="bg1"/>
            </a:solidFill>
            <a:round/>
            <a:headEnd/>
            <a:tailEnd type="triangle" w="med" len="med"/>
          </a:ln>
        </p:spPr>
        <p:txBody>
          <a:bodyPr/>
          <a:lstStyle/>
          <a:p>
            <a:endParaRPr lang="en-US"/>
          </a:p>
        </p:txBody>
      </p:sp>
      <p:sp>
        <p:nvSpPr>
          <p:cNvPr id="3080" name="Text Box 12"/>
          <p:cNvSpPr txBox="1">
            <a:spLocks noChangeArrowheads="1"/>
          </p:cNvSpPr>
          <p:nvPr/>
        </p:nvSpPr>
        <p:spPr bwMode="auto">
          <a:xfrm>
            <a:off x="3505200" y="1143000"/>
            <a:ext cx="228600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4 6 0 0    M I L E S</a:t>
            </a:r>
          </a:p>
        </p:txBody>
      </p:sp>
      <p:sp>
        <p:nvSpPr>
          <p:cNvPr id="3081" name="Line 13"/>
          <p:cNvSpPr>
            <a:spLocks noChangeShapeType="1"/>
          </p:cNvSpPr>
          <p:nvPr/>
        </p:nvSpPr>
        <p:spPr bwMode="auto">
          <a:xfrm flipV="1">
            <a:off x="5715000" y="1295400"/>
            <a:ext cx="457200" cy="0"/>
          </a:xfrm>
          <a:prstGeom prst="line">
            <a:avLst/>
          </a:prstGeom>
          <a:noFill/>
          <a:ln w="28575">
            <a:solidFill>
              <a:schemeClr val="bg1"/>
            </a:solidFill>
            <a:round/>
            <a:headEnd/>
            <a:tailEnd type="triangle" w="med" len="med"/>
          </a:ln>
        </p:spPr>
        <p:txBody>
          <a:bodyPr/>
          <a:lstStyle/>
          <a:p>
            <a:endParaRPr lang="en-US"/>
          </a:p>
        </p:txBody>
      </p:sp>
      <p:sp>
        <p:nvSpPr>
          <p:cNvPr id="3082" name="Line 14"/>
          <p:cNvSpPr>
            <a:spLocks noChangeShapeType="1"/>
          </p:cNvSpPr>
          <p:nvPr/>
        </p:nvSpPr>
        <p:spPr bwMode="auto">
          <a:xfrm flipH="1" flipV="1">
            <a:off x="3124200" y="1295400"/>
            <a:ext cx="457200" cy="0"/>
          </a:xfrm>
          <a:prstGeom prst="line">
            <a:avLst/>
          </a:prstGeom>
          <a:noFill/>
          <a:ln w="28575">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wipe(left)">
                                      <p:cBhvr>
                                        <p:cTn id="7" dur="1000"/>
                                        <p:tgtEl>
                                          <p:spTgt spid="20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6">
                                            <p:txEl>
                                              <p:pRg st="1" end="1"/>
                                            </p:txEl>
                                          </p:spTgt>
                                        </p:tgtEl>
                                        <p:attrNameLst>
                                          <p:attrName>style.visibility</p:attrName>
                                        </p:attrNameLst>
                                      </p:cBhvr>
                                      <p:to>
                                        <p:strVal val="visible"/>
                                      </p:to>
                                    </p:set>
                                    <p:animEffect transition="in" filter="wipe(left)">
                                      <p:cBhvr>
                                        <p:cTn id="12" dur="1000"/>
                                        <p:tgtEl>
                                          <p:spTgt spid="20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6">
                                            <p:txEl>
                                              <p:pRg st="2" end="2"/>
                                            </p:txEl>
                                          </p:spTgt>
                                        </p:tgtEl>
                                        <p:attrNameLst>
                                          <p:attrName>style.visibility</p:attrName>
                                        </p:attrNameLst>
                                      </p:cBhvr>
                                      <p:to>
                                        <p:strVal val="visible"/>
                                      </p:to>
                                    </p:set>
                                    <p:animEffect transition="in" filter="wipe(left)">
                                      <p:cBhvr>
                                        <p:cTn id="17" dur="1000"/>
                                        <p:tgtEl>
                                          <p:spTgt spid="20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Bellringer</a:t>
            </a:r>
            <a:endParaRPr lang="en-US" dirty="0">
              <a:solidFill>
                <a:schemeClr val="bg1"/>
              </a:solidFill>
            </a:endParaRPr>
          </a:p>
        </p:txBody>
      </p:sp>
      <p:sp>
        <p:nvSpPr>
          <p:cNvPr id="3" name="Content Placeholder 2"/>
          <p:cNvSpPr>
            <a:spLocks noGrp="1"/>
          </p:cNvSpPr>
          <p:nvPr>
            <p:ph idx="1"/>
          </p:nvPr>
        </p:nvSpPr>
        <p:spPr>
          <a:xfrm>
            <a:off x="457200" y="1600201"/>
            <a:ext cx="8229600" cy="1752599"/>
          </a:xfrm>
        </p:spPr>
        <p:txBody>
          <a:bodyPr/>
          <a:lstStyle/>
          <a:p>
            <a:r>
              <a:rPr lang="en-US" dirty="0" smtClean="0">
                <a:solidFill>
                  <a:schemeClr val="bg1"/>
                </a:solidFill>
              </a:rPr>
              <a:t>Differentiate between climate and weather. </a:t>
            </a:r>
            <a:endParaRPr lang="en-US" dirty="0">
              <a:solidFill>
                <a:schemeClr val="bg1"/>
              </a:solidFill>
            </a:endParaRPr>
          </a:p>
        </p:txBody>
      </p:sp>
      <p:sp>
        <p:nvSpPr>
          <p:cNvPr id="4" name="Title 1"/>
          <p:cNvSpPr txBox="1">
            <a:spLocks/>
          </p:cNvSpPr>
          <p:nvPr/>
        </p:nvSpPr>
        <p:spPr>
          <a:xfrm>
            <a:off x="457200" y="3276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Essential</a:t>
            </a:r>
            <a:r>
              <a:rPr kumimoji="0" lang="en-US" sz="4400" b="0" i="0" u="none" strike="noStrike" kern="1200" cap="none" spc="0" normalizeH="0" noProof="0" dirty="0" smtClean="0">
                <a:ln>
                  <a:noFill/>
                </a:ln>
                <a:solidFill>
                  <a:schemeClr val="bg1"/>
                </a:solidFill>
                <a:effectLst/>
                <a:uLnTx/>
                <a:uFillTx/>
                <a:latin typeface="+mj-lt"/>
                <a:ea typeface="+mj-ea"/>
                <a:cs typeface="+mj-cs"/>
              </a:rPr>
              <a:t> Question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Content Placeholder 2"/>
          <p:cNvSpPr txBox="1">
            <a:spLocks/>
          </p:cNvSpPr>
          <p:nvPr/>
        </p:nvSpPr>
        <p:spPr>
          <a:xfrm>
            <a:off x="533400" y="4572000"/>
            <a:ext cx="8229600" cy="175259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How do the</a:t>
            </a:r>
            <a:r>
              <a:rPr kumimoji="0" lang="en-US" sz="3200" b="0" i="0" u="none" strike="noStrike" kern="1200" cap="none" spc="0" normalizeH="0" noProof="0" dirty="0" smtClean="0">
                <a:ln>
                  <a:noFill/>
                </a:ln>
                <a:solidFill>
                  <a:schemeClr val="bg1"/>
                </a:solidFill>
                <a:effectLst/>
                <a:uLnTx/>
                <a:uFillTx/>
                <a:latin typeface="+mn-lt"/>
                <a:ea typeface="+mn-ea"/>
                <a:cs typeface="+mn-cs"/>
              </a:rPr>
              <a:t> global wind patterns impact climate?</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What</a:t>
            </a:r>
            <a:r>
              <a:rPr kumimoji="0" lang="en-US" sz="3200" b="0" i="0" u="none" strike="noStrike" kern="1200" cap="none" spc="0" normalizeH="0" noProof="0" dirty="0" smtClean="0">
                <a:ln>
                  <a:noFill/>
                </a:ln>
                <a:solidFill>
                  <a:schemeClr val="bg1"/>
                </a:solidFill>
                <a:effectLst/>
                <a:uLnTx/>
                <a:uFillTx/>
                <a:latin typeface="+mn-lt"/>
                <a:ea typeface="+mn-ea"/>
                <a:cs typeface="+mn-cs"/>
              </a:rPr>
              <a:t> factors make the climate and landscape of Africa so diverse?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8"/>
          <p:cNvSpPr txBox="1">
            <a:spLocks noChangeArrowheads="1"/>
          </p:cNvSpPr>
          <p:nvPr/>
        </p:nvSpPr>
        <p:spPr bwMode="auto">
          <a:xfrm>
            <a:off x="2057400" y="152400"/>
            <a:ext cx="5105400" cy="762000"/>
          </a:xfrm>
          <a:prstGeom prst="rect">
            <a:avLst/>
          </a:prstGeom>
          <a:noFill/>
          <a:ln w="9525">
            <a:noFill/>
            <a:miter lim="800000"/>
            <a:headEnd/>
            <a:tailEnd/>
          </a:ln>
        </p:spPr>
        <p:txBody>
          <a:bodyPr>
            <a:spAutoFit/>
          </a:bodyPr>
          <a:lstStyle/>
          <a:p>
            <a:pPr>
              <a:spcBef>
                <a:spcPct val="50000"/>
              </a:spcBef>
            </a:pPr>
            <a:r>
              <a:rPr lang="en-US" sz="4400" b="1">
                <a:solidFill>
                  <a:srgbClr val="CCFF99"/>
                </a:solidFill>
                <a:latin typeface="Comic Sans MS" pitchFamily="66" charset="0"/>
              </a:rPr>
              <a:t>A Satellite View</a:t>
            </a:r>
          </a:p>
        </p:txBody>
      </p:sp>
      <p:pic>
        <p:nvPicPr>
          <p:cNvPr id="2051" name="Picture 40" descr="map-Africa-Satellite view"/>
          <p:cNvPicPr>
            <a:picLocks noChangeAspect="1" noChangeArrowheads="1"/>
          </p:cNvPicPr>
          <p:nvPr/>
        </p:nvPicPr>
        <p:blipFill>
          <a:blip r:embed="rId3" cstate="print">
            <a:lum contrast="6000"/>
          </a:blip>
          <a:srcRect b="14458"/>
          <a:stretch>
            <a:fillRect/>
          </a:stretch>
        </p:blipFill>
        <p:spPr bwMode="auto">
          <a:xfrm>
            <a:off x="1752600" y="1066800"/>
            <a:ext cx="5715000" cy="550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3429000" cy="6858000"/>
          </a:xfrm>
        </p:spPr>
        <p:txBody>
          <a:bodyPr/>
          <a:lstStyle/>
          <a:p>
            <a:r>
              <a:rPr lang="en-US" dirty="0" smtClean="0"/>
              <a:t>Africa is home to some of the most diverse climate regions in the world</a:t>
            </a:r>
            <a:endParaRPr lang="en-US" dirty="0"/>
          </a:p>
        </p:txBody>
      </p:sp>
      <p:pic>
        <p:nvPicPr>
          <p:cNvPr id="76802" name="Picture 2" descr="http://upload.wikimedia.org/wikipedia/commons/2/2a/Africa_Koppen_Map.png"/>
          <p:cNvPicPr>
            <a:picLocks noChangeAspect="1" noChangeArrowheads="1"/>
          </p:cNvPicPr>
          <p:nvPr/>
        </p:nvPicPr>
        <p:blipFill>
          <a:blip r:embed="rId2" cstate="print"/>
          <a:srcRect/>
          <a:stretch>
            <a:fillRect/>
          </a:stretch>
        </p:blipFill>
        <p:spPr bwMode="auto">
          <a:xfrm>
            <a:off x="3479353" y="0"/>
            <a:ext cx="5664647" cy="6858000"/>
          </a:xfrm>
          <a:prstGeom prst="rect">
            <a:avLst/>
          </a:prstGeom>
          <a:noFill/>
        </p:spPr>
      </p:pic>
      <p:pic>
        <p:nvPicPr>
          <p:cNvPr id="5" name="Picture 4" descr="map-Africa-vegetation zones"/>
          <p:cNvPicPr>
            <a:picLocks noChangeAspect="1" noChangeArrowheads="1"/>
          </p:cNvPicPr>
          <p:nvPr/>
        </p:nvPicPr>
        <p:blipFill>
          <a:blip r:embed="rId3" cstate="print">
            <a:lum bright="-6000" contrast="12000"/>
          </a:blip>
          <a:srcRect/>
          <a:stretch>
            <a:fillRect/>
          </a:stretch>
        </p:blipFill>
        <p:spPr bwMode="auto">
          <a:xfrm>
            <a:off x="0" y="2590800"/>
            <a:ext cx="3227947"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Migrations</a:t>
            </a:r>
            <a:endParaRPr lang="en-US" dirty="0"/>
          </a:p>
        </p:txBody>
      </p:sp>
      <p:sp>
        <p:nvSpPr>
          <p:cNvPr id="3" name="Content Placeholder 2"/>
          <p:cNvSpPr>
            <a:spLocks noGrp="1"/>
          </p:cNvSpPr>
          <p:nvPr>
            <p:ph idx="1"/>
          </p:nvPr>
        </p:nvSpPr>
        <p:spPr>
          <a:xfrm>
            <a:off x="0" y="1600200"/>
            <a:ext cx="4800600" cy="5257800"/>
          </a:xfrm>
        </p:spPr>
        <p:txBody>
          <a:bodyPr>
            <a:normAutofit fontScale="85000" lnSpcReduction="20000"/>
          </a:bodyPr>
          <a:lstStyle/>
          <a:p>
            <a:r>
              <a:rPr lang="en-US" dirty="0" smtClean="0"/>
              <a:t>People migrated away from Great Rift Valley Africa because of </a:t>
            </a:r>
            <a:r>
              <a:rPr lang="en-US" u="sng" dirty="0" smtClean="0"/>
              <a:t>desertification</a:t>
            </a:r>
            <a:r>
              <a:rPr lang="en-US" dirty="0" smtClean="0"/>
              <a:t>, or the slow drying of land and spread of deserts</a:t>
            </a:r>
          </a:p>
          <a:p>
            <a:r>
              <a:rPr lang="en-US" dirty="0" smtClean="0"/>
              <a:t>Of these migrations, the movement of the Bantu people brought settlement to much of south Africa </a:t>
            </a:r>
          </a:p>
          <a:p>
            <a:pPr lvl="1"/>
            <a:r>
              <a:rPr lang="en-US" dirty="0" smtClean="0"/>
              <a:t>People spread their culture and language</a:t>
            </a:r>
          </a:p>
          <a:p>
            <a:pPr lvl="1"/>
            <a:r>
              <a:rPr lang="en-US" dirty="0" smtClean="0"/>
              <a:t>Adapted to the different climate zones</a:t>
            </a:r>
          </a:p>
          <a:p>
            <a:pPr lvl="1"/>
            <a:r>
              <a:rPr lang="en-US" dirty="0" smtClean="0"/>
              <a:t>Used swidden (slash and burn) agriculture</a:t>
            </a:r>
          </a:p>
          <a:p>
            <a:endParaRPr lang="en-US" dirty="0"/>
          </a:p>
        </p:txBody>
      </p:sp>
      <p:pic>
        <p:nvPicPr>
          <p:cNvPr id="96258" name="Picture 2" descr="http://www.face-music.ch/artuganda/bantumigration.jpg"/>
          <p:cNvPicPr>
            <a:picLocks noChangeAspect="1" noChangeArrowheads="1"/>
          </p:cNvPicPr>
          <p:nvPr/>
        </p:nvPicPr>
        <p:blipFill>
          <a:blip r:embed="rId2" cstate="print"/>
          <a:srcRect/>
          <a:stretch>
            <a:fillRect/>
          </a:stretch>
        </p:blipFill>
        <p:spPr bwMode="auto">
          <a:xfrm>
            <a:off x="4876800" y="1981200"/>
            <a:ext cx="4117975" cy="41179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p:cNvPicPr>
            <a:picLocks noChangeAspect="1" noChangeArrowheads="1"/>
          </p:cNvPicPr>
          <p:nvPr/>
        </p:nvPicPr>
        <p:blipFill>
          <a:blip r:embed="rId2" cstate="print"/>
          <a:srcRect/>
          <a:stretch>
            <a:fillRect/>
          </a:stretch>
        </p:blipFill>
        <p:spPr bwMode="auto">
          <a:xfrm>
            <a:off x="0" y="1219200"/>
            <a:ext cx="9099550" cy="4343400"/>
          </a:xfrm>
          <a:prstGeom prst="rect">
            <a:avLst/>
          </a:prstGeom>
          <a:noFill/>
          <a:ln w="9525">
            <a:noFill/>
            <a:miter lim="800000"/>
            <a:headEnd/>
            <a:tailEnd/>
          </a:ln>
        </p:spPr>
      </p:pic>
      <p:sp>
        <p:nvSpPr>
          <p:cNvPr id="3" name="Smiley Face 2"/>
          <p:cNvSpPr/>
          <p:nvPr/>
        </p:nvSpPr>
        <p:spPr>
          <a:xfrm>
            <a:off x="0" y="4572000"/>
            <a:ext cx="609600" cy="609600"/>
          </a:xfrm>
          <a:prstGeom prst="smileyFace">
            <a:avLst>
              <a:gd name="adj" fmla="val 4653"/>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p:cNvPicPr>
            <a:picLocks noChangeAspect="1" noChangeArrowheads="1"/>
          </p:cNvPicPr>
          <p:nvPr/>
        </p:nvPicPr>
        <p:blipFill>
          <a:blip r:embed="rId2" cstate="print"/>
          <a:srcRect/>
          <a:stretch>
            <a:fillRect/>
          </a:stretch>
        </p:blipFill>
        <p:spPr bwMode="auto">
          <a:xfrm>
            <a:off x="0" y="685800"/>
            <a:ext cx="9118600" cy="5486400"/>
          </a:xfrm>
          <a:prstGeom prst="rect">
            <a:avLst/>
          </a:prstGeom>
          <a:noFill/>
          <a:ln w="9525">
            <a:noFill/>
            <a:miter lim="800000"/>
            <a:headEnd/>
            <a:tailEnd/>
          </a:ln>
        </p:spPr>
      </p:pic>
      <p:sp>
        <p:nvSpPr>
          <p:cNvPr id="3" name="Smiley Face 2"/>
          <p:cNvSpPr/>
          <p:nvPr/>
        </p:nvSpPr>
        <p:spPr>
          <a:xfrm>
            <a:off x="4876800" y="4953000"/>
            <a:ext cx="609600" cy="609600"/>
          </a:xfrm>
          <a:prstGeom prst="smileyFace">
            <a:avLst>
              <a:gd name="adj" fmla="val 4653"/>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descr="http://web000.greece.k12.ny.us/SocialStudiesResources/Social_Studies_Resources/GHG_Documents/MovementofPeople-06.04-QT100.jpg"/>
          <p:cNvPicPr>
            <a:picLocks noChangeAspect="1" noChangeArrowheads="1"/>
          </p:cNvPicPr>
          <p:nvPr/>
        </p:nvPicPr>
        <p:blipFill>
          <a:blip r:embed="rId2" cstate="print"/>
          <a:srcRect/>
          <a:stretch>
            <a:fillRect/>
          </a:stretch>
        </p:blipFill>
        <p:spPr bwMode="auto">
          <a:xfrm>
            <a:off x="1219200" y="0"/>
            <a:ext cx="6629400" cy="6816725"/>
          </a:xfrm>
          <a:prstGeom prst="rect">
            <a:avLst/>
          </a:prstGeom>
          <a:noFill/>
          <a:ln w="9525">
            <a:noFill/>
            <a:miter lim="800000"/>
            <a:headEnd/>
            <a:tailEnd/>
          </a:ln>
        </p:spPr>
      </p:pic>
      <p:sp>
        <p:nvSpPr>
          <p:cNvPr id="3" name="Smiley Face 2"/>
          <p:cNvSpPr/>
          <p:nvPr/>
        </p:nvSpPr>
        <p:spPr>
          <a:xfrm>
            <a:off x="4876800" y="6477000"/>
            <a:ext cx="304800" cy="381000"/>
          </a:xfrm>
          <a:prstGeom prst="smileyFace">
            <a:avLst>
              <a:gd name="adj" fmla="val 4653"/>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normAutofit/>
          </a:bodyPr>
          <a:lstStyle/>
          <a:p>
            <a:pPr lvl="0">
              <a:defRPr/>
            </a:pPr>
            <a:r>
              <a:rPr lang="en-US" dirty="0" smtClean="0">
                <a:solidFill>
                  <a:schemeClr val="bg1"/>
                </a:solidFill>
              </a:rPr>
              <a:t>What factors make the climate and landscape of Africa so diverse?</a:t>
            </a:r>
          </a:p>
          <a:p>
            <a:endParaRPr lang="en-US" dirty="0" smtClean="0"/>
          </a:p>
          <a:p>
            <a:pPr>
              <a:buNone/>
            </a:pPr>
            <a:endParaRPr lang="en-US" dirty="0" smtClean="0"/>
          </a:p>
          <a:p>
            <a:endParaRPr lang="en-US" dirty="0" smtClean="0"/>
          </a:p>
          <a:p>
            <a:r>
              <a:rPr lang="en-US" dirty="0" smtClean="0"/>
              <a:t>World Climate activity </a:t>
            </a:r>
          </a:p>
        </p:txBody>
      </p:sp>
      <p:sp>
        <p:nvSpPr>
          <p:cNvPr id="4" name="Title 1"/>
          <p:cNvSpPr txBox="1">
            <a:spLocks/>
          </p:cNvSpPr>
          <p:nvPr/>
        </p:nvSpPr>
        <p:spPr>
          <a:xfrm>
            <a:off x="533400" y="2819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Homework</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Climates</a:t>
            </a:r>
            <a:endParaRPr lang="en-US" dirty="0"/>
          </a:p>
        </p:txBody>
      </p:sp>
      <p:sp>
        <p:nvSpPr>
          <p:cNvPr id="3" name="Content Placeholder 2"/>
          <p:cNvSpPr>
            <a:spLocks noGrp="1"/>
          </p:cNvSpPr>
          <p:nvPr>
            <p:ph idx="1"/>
          </p:nvPr>
        </p:nvSpPr>
        <p:spPr/>
        <p:txBody>
          <a:bodyPr/>
          <a:lstStyle/>
          <a:p>
            <a:r>
              <a:rPr lang="en-US" dirty="0" smtClean="0">
                <a:hlinkClick r:id="rId2"/>
              </a:rPr>
              <a:t>http://webmap.ornl.gov/wcsdown/wcsdown.jsp?dg_id=10012_1</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Autofit/>
          </a:bodyPr>
          <a:lstStyle/>
          <a:p>
            <a:r>
              <a:rPr lang="en-US" sz="3200" dirty="0" smtClean="0"/>
              <a:t>What climates do Africa’s largest cities have? </a:t>
            </a:r>
            <a:endParaRPr lang="en-US" sz="3200" dirty="0"/>
          </a:p>
        </p:txBody>
      </p:sp>
      <p:graphicFrame>
        <p:nvGraphicFramePr>
          <p:cNvPr id="4" name="Content Placeholder 3"/>
          <p:cNvGraphicFramePr>
            <a:graphicFrameLocks noGrp="1"/>
          </p:cNvGraphicFramePr>
          <p:nvPr>
            <p:ph idx="1"/>
          </p:nvPr>
        </p:nvGraphicFramePr>
        <p:xfrm>
          <a:off x="762000" y="762000"/>
          <a:ext cx="2819400" cy="4064000"/>
        </p:xfrm>
        <a:graphic>
          <a:graphicData uri="http://schemas.openxmlformats.org/drawingml/2006/table">
            <a:tbl>
              <a:tblPr firstRow="1" bandRow="1">
                <a:tableStyleId>{69CF1AB2-1976-4502-BF36-3FF5EA218861}</a:tableStyleId>
              </a:tblPr>
              <a:tblGrid>
                <a:gridCol w="1409700"/>
                <a:gridCol w="1409700"/>
              </a:tblGrid>
              <a:tr h="370840">
                <a:tc>
                  <a:txBody>
                    <a:bodyPr/>
                    <a:lstStyle/>
                    <a:p>
                      <a:r>
                        <a:rPr lang="en-US" b="0" dirty="0">
                          <a:solidFill>
                            <a:schemeClr val="tx2"/>
                          </a:solidFill>
                        </a:rPr>
                        <a:t>Lagos</a:t>
                      </a:r>
                    </a:p>
                  </a:txBody>
                  <a:tcPr marL="0" marR="0" marT="0" marB="0" anchor="ctr"/>
                </a:tc>
                <a:tc>
                  <a:txBody>
                    <a:bodyPr/>
                    <a:lstStyle/>
                    <a:p>
                      <a:r>
                        <a:rPr lang="en-US" b="0" dirty="0">
                          <a:solidFill>
                            <a:schemeClr val="tx2"/>
                          </a:solidFill>
                        </a:rPr>
                        <a:t>Nigeria</a:t>
                      </a:r>
                    </a:p>
                  </a:txBody>
                  <a:tcPr marL="0" marR="0" marT="0" marB="0" anchor="ctr"/>
                </a:tc>
              </a:tr>
              <a:tr h="370840">
                <a:tc>
                  <a:txBody>
                    <a:bodyPr/>
                    <a:lstStyle/>
                    <a:p>
                      <a:r>
                        <a:rPr lang="en-US" dirty="0">
                          <a:solidFill>
                            <a:schemeClr val="tx2"/>
                          </a:solidFill>
                        </a:rPr>
                        <a:t>Cairo</a:t>
                      </a:r>
                    </a:p>
                  </a:txBody>
                  <a:tcPr marL="0" marR="0" marT="0" marB="0" anchor="ctr"/>
                </a:tc>
                <a:tc>
                  <a:txBody>
                    <a:bodyPr/>
                    <a:lstStyle/>
                    <a:p>
                      <a:r>
                        <a:rPr lang="en-US" dirty="0">
                          <a:solidFill>
                            <a:schemeClr val="tx2"/>
                          </a:solidFill>
                        </a:rPr>
                        <a:t>Egypt</a:t>
                      </a:r>
                    </a:p>
                  </a:txBody>
                  <a:tcPr marL="0" marR="0" marT="0" marB="0" anchor="ctr"/>
                </a:tc>
              </a:tr>
              <a:tr h="370840">
                <a:tc>
                  <a:txBody>
                    <a:bodyPr/>
                    <a:lstStyle/>
                    <a:p>
                      <a:r>
                        <a:rPr lang="en-US" dirty="0">
                          <a:solidFill>
                            <a:schemeClr val="tx2"/>
                          </a:solidFill>
                        </a:rPr>
                        <a:t>Kinshasa</a:t>
                      </a:r>
                    </a:p>
                  </a:txBody>
                  <a:tcPr marL="0" marR="0" marT="0" marB="0" anchor="ctr"/>
                </a:tc>
                <a:tc>
                  <a:txBody>
                    <a:bodyPr/>
                    <a:lstStyle/>
                    <a:p>
                      <a:r>
                        <a:rPr lang="en-US" dirty="0">
                          <a:solidFill>
                            <a:schemeClr val="tx2"/>
                          </a:solidFill>
                        </a:rPr>
                        <a:t>Congo Dem Republic</a:t>
                      </a:r>
                    </a:p>
                  </a:txBody>
                  <a:tcPr marL="0" marR="0" marT="0" marB="0" anchor="ctr"/>
                </a:tc>
              </a:tr>
              <a:tr h="370840">
                <a:tc>
                  <a:txBody>
                    <a:bodyPr/>
                    <a:lstStyle/>
                    <a:p>
                      <a:r>
                        <a:rPr lang="en-US">
                          <a:solidFill>
                            <a:schemeClr val="tx2"/>
                          </a:solidFill>
                        </a:rPr>
                        <a:t>Alexandria</a:t>
                      </a:r>
                    </a:p>
                  </a:txBody>
                  <a:tcPr marL="0" marR="0" marT="0" marB="0" anchor="ctr"/>
                </a:tc>
                <a:tc>
                  <a:txBody>
                    <a:bodyPr/>
                    <a:lstStyle/>
                    <a:p>
                      <a:r>
                        <a:rPr lang="en-US" dirty="0">
                          <a:solidFill>
                            <a:schemeClr val="tx2"/>
                          </a:solidFill>
                        </a:rPr>
                        <a:t>Egypt</a:t>
                      </a:r>
                    </a:p>
                  </a:txBody>
                  <a:tcPr marL="0" marR="0" marT="0" marB="0" anchor="ctr"/>
                </a:tc>
              </a:tr>
              <a:tr h="370840">
                <a:tc>
                  <a:txBody>
                    <a:bodyPr/>
                    <a:lstStyle/>
                    <a:p>
                      <a:r>
                        <a:rPr lang="en-US">
                          <a:solidFill>
                            <a:schemeClr val="tx2"/>
                          </a:solidFill>
                        </a:rPr>
                        <a:t>Casablanca</a:t>
                      </a:r>
                    </a:p>
                  </a:txBody>
                  <a:tcPr marL="0" marR="0" marT="0" marB="0" anchor="ctr"/>
                </a:tc>
                <a:tc>
                  <a:txBody>
                    <a:bodyPr/>
                    <a:lstStyle/>
                    <a:p>
                      <a:r>
                        <a:rPr lang="en-US">
                          <a:solidFill>
                            <a:schemeClr val="tx2"/>
                          </a:solidFill>
                        </a:rPr>
                        <a:t>Morocco</a:t>
                      </a:r>
                    </a:p>
                  </a:txBody>
                  <a:tcPr marL="0" marR="0" marT="0" marB="0" anchor="ctr"/>
                </a:tc>
              </a:tr>
              <a:tr h="370840">
                <a:tc>
                  <a:txBody>
                    <a:bodyPr/>
                    <a:lstStyle/>
                    <a:p>
                      <a:r>
                        <a:rPr lang="en-US">
                          <a:solidFill>
                            <a:schemeClr val="tx2"/>
                          </a:solidFill>
                        </a:rPr>
                        <a:t>Abidjan</a:t>
                      </a:r>
                    </a:p>
                  </a:txBody>
                  <a:tcPr marL="0" marR="0" marT="0" marB="0" anchor="ctr"/>
                </a:tc>
                <a:tc>
                  <a:txBody>
                    <a:bodyPr/>
                    <a:lstStyle/>
                    <a:p>
                      <a:r>
                        <a:rPr lang="en-US">
                          <a:solidFill>
                            <a:schemeClr val="tx2"/>
                          </a:solidFill>
                        </a:rPr>
                        <a:t>Cote d’ Ivoire (Ivory Coast)</a:t>
                      </a:r>
                    </a:p>
                  </a:txBody>
                  <a:tcPr marL="0" marR="0" marT="0" marB="0" anchor="ctr"/>
                </a:tc>
              </a:tr>
              <a:tr h="370840">
                <a:tc>
                  <a:txBody>
                    <a:bodyPr/>
                    <a:lstStyle/>
                    <a:p>
                      <a:r>
                        <a:rPr lang="en-US" dirty="0">
                          <a:solidFill>
                            <a:schemeClr val="tx2"/>
                          </a:solidFill>
                        </a:rPr>
                        <a:t>Kano</a:t>
                      </a:r>
                    </a:p>
                  </a:txBody>
                  <a:tcPr marL="0" marR="0" marT="0" marB="0" anchor="ctr"/>
                </a:tc>
                <a:tc>
                  <a:txBody>
                    <a:bodyPr/>
                    <a:lstStyle/>
                    <a:p>
                      <a:r>
                        <a:rPr lang="en-US">
                          <a:solidFill>
                            <a:schemeClr val="tx2"/>
                          </a:solidFill>
                        </a:rPr>
                        <a:t>Nigeria</a:t>
                      </a:r>
                    </a:p>
                  </a:txBody>
                  <a:tcPr marL="0" marR="0" marT="0" marB="0" anchor="ctr"/>
                </a:tc>
              </a:tr>
              <a:tr h="370840">
                <a:tc>
                  <a:txBody>
                    <a:bodyPr/>
                    <a:lstStyle/>
                    <a:p>
                      <a:r>
                        <a:rPr lang="en-US" dirty="0">
                          <a:solidFill>
                            <a:schemeClr val="tx2"/>
                          </a:solidFill>
                        </a:rPr>
                        <a:t>Ibadan</a:t>
                      </a:r>
                    </a:p>
                  </a:txBody>
                  <a:tcPr marL="0" marR="0" marT="0" marB="0" anchor="ctr"/>
                </a:tc>
                <a:tc>
                  <a:txBody>
                    <a:bodyPr/>
                    <a:lstStyle/>
                    <a:p>
                      <a:r>
                        <a:rPr lang="en-US">
                          <a:solidFill>
                            <a:schemeClr val="tx2"/>
                          </a:solidFill>
                        </a:rPr>
                        <a:t>Nigeria</a:t>
                      </a:r>
                    </a:p>
                  </a:txBody>
                  <a:tcPr marL="0" marR="0" marT="0" marB="0" anchor="ctr"/>
                </a:tc>
              </a:tr>
              <a:tr h="370840">
                <a:tc>
                  <a:txBody>
                    <a:bodyPr/>
                    <a:lstStyle/>
                    <a:p>
                      <a:r>
                        <a:rPr lang="en-US">
                          <a:solidFill>
                            <a:schemeClr val="tx2"/>
                          </a:solidFill>
                        </a:rPr>
                        <a:t>Cape Town</a:t>
                      </a:r>
                    </a:p>
                  </a:txBody>
                  <a:tcPr marL="0" marR="0" marT="0" marB="0" anchor="ctr"/>
                </a:tc>
                <a:tc>
                  <a:txBody>
                    <a:bodyPr/>
                    <a:lstStyle/>
                    <a:p>
                      <a:r>
                        <a:rPr lang="en-US">
                          <a:solidFill>
                            <a:schemeClr val="tx2"/>
                          </a:solidFill>
                        </a:rPr>
                        <a:t>South Africa</a:t>
                      </a:r>
                    </a:p>
                  </a:txBody>
                  <a:tcPr marL="0" marR="0" marT="0" marB="0" anchor="ctr"/>
                </a:tc>
              </a:tr>
              <a:tr h="370840">
                <a:tc>
                  <a:txBody>
                    <a:bodyPr/>
                    <a:lstStyle/>
                    <a:p>
                      <a:r>
                        <a:rPr lang="en-US">
                          <a:solidFill>
                            <a:schemeClr val="tx2"/>
                          </a:solidFill>
                        </a:rPr>
                        <a:t>Addis Ababa</a:t>
                      </a:r>
                    </a:p>
                  </a:txBody>
                  <a:tcPr marL="0" marR="0" marT="0" marB="0" anchor="ctr"/>
                </a:tc>
                <a:tc>
                  <a:txBody>
                    <a:bodyPr/>
                    <a:lstStyle/>
                    <a:p>
                      <a:r>
                        <a:rPr lang="en-US" dirty="0">
                          <a:solidFill>
                            <a:schemeClr val="tx2"/>
                          </a:solidFill>
                        </a:rPr>
                        <a:t>Ethiopia</a:t>
                      </a:r>
                    </a:p>
                  </a:txBody>
                  <a:tcPr marL="0" marR="0" marT="0" marB="0" anchor="ctr"/>
                </a:tc>
              </a:tr>
            </a:tbl>
          </a:graphicData>
        </a:graphic>
      </p:graphicFrame>
      <p:sp>
        <p:nvSpPr>
          <p:cNvPr id="6" name="TextBox 5"/>
          <p:cNvSpPr txBox="1"/>
          <p:nvPr/>
        </p:nvSpPr>
        <p:spPr>
          <a:xfrm>
            <a:off x="4114800" y="838200"/>
            <a:ext cx="3962400" cy="3539430"/>
          </a:xfrm>
          <a:prstGeom prst="rect">
            <a:avLst/>
          </a:prstGeom>
          <a:noFill/>
        </p:spPr>
        <p:txBody>
          <a:bodyPr wrap="square" rtlCol="0">
            <a:spAutoFit/>
          </a:bodyPr>
          <a:lstStyle/>
          <a:p>
            <a:r>
              <a:rPr lang="en-US" sz="2800" dirty="0" smtClean="0"/>
              <a:t>Use the link from the previous slide, found on the Honors page on my CCS page to cross reference the cities location from the atlas in your textbook to the map!</a:t>
            </a:r>
            <a:endParaRPr lang="en-US" sz="2800" dirty="0"/>
          </a:p>
        </p:txBody>
      </p:sp>
      <p:sp>
        <p:nvSpPr>
          <p:cNvPr id="5" name="Rectangle 4"/>
          <p:cNvSpPr/>
          <p:nvPr/>
        </p:nvSpPr>
        <p:spPr>
          <a:xfrm>
            <a:off x="0" y="6096000"/>
            <a:ext cx="2286000" cy="646331"/>
          </a:xfrm>
          <a:prstGeom prst="rect">
            <a:avLst/>
          </a:prstGeom>
        </p:spPr>
        <p:txBody>
          <a:bodyPr wrap="square">
            <a:spAutoFit/>
          </a:bodyPr>
          <a:lstStyle/>
          <a:p>
            <a:r>
              <a:rPr lang="en-US" cap="all" dirty="0" err="1" smtClean="0">
                <a:hlinkClick r:id="rId2"/>
              </a:rPr>
              <a:t>CCSS.ELA</a:t>
            </a:r>
            <a:r>
              <a:rPr lang="en-US" cap="all" dirty="0" smtClean="0">
                <a:hlinkClick r:id="rId2"/>
              </a:rPr>
              <a:t>-</a:t>
            </a:r>
            <a:r>
              <a:rPr lang="en-US" cap="all" dirty="0" err="1" smtClean="0">
                <a:hlinkClick r:id="rId2"/>
              </a:rPr>
              <a:t>LITERACY.WHST.9</a:t>
            </a:r>
            <a:r>
              <a:rPr lang="en-US" cap="all" dirty="0" smtClean="0">
                <a:hlinkClick r:id="rId2"/>
              </a:rPr>
              <a:t>-10.6</a:t>
            </a:r>
            <a:endParaRPr lang="en-US" dirty="0"/>
          </a:p>
        </p:txBody>
      </p:sp>
      <p:sp>
        <p:nvSpPr>
          <p:cNvPr id="7" name="Rectangle 6"/>
          <p:cNvSpPr/>
          <p:nvPr/>
        </p:nvSpPr>
        <p:spPr>
          <a:xfrm>
            <a:off x="2133600" y="5715000"/>
            <a:ext cx="6781800" cy="1200329"/>
          </a:xfrm>
          <a:prstGeom prst="rect">
            <a:avLst/>
          </a:prstGeom>
        </p:spPr>
        <p:txBody>
          <a:bodyPr wrap="square">
            <a:spAutoFit/>
          </a:bodyPr>
          <a:lstStyle/>
          <a:p>
            <a:r>
              <a:rPr lang="en-US" dirty="0" smtClean="0"/>
              <a:t>Use technology, including the Internet, to produce, publish, and update individual or shared writing products, taking advantage of technology's capacity to link to other information and to display information flexibly and dynamically</a:t>
            </a:r>
            <a:endParaRPr lang="en-US" dirty="0"/>
          </a:p>
        </p:txBody>
      </p:sp>
      <p:sp>
        <p:nvSpPr>
          <p:cNvPr id="8" name="Rectangle 7"/>
          <p:cNvSpPr/>
          <p:nvPr/>
        </p:nvSpPr>
        <p:spPr>
          <a:xfrm>
            <a:off x="2209800" y="4800600"/>
            <a:ext cx="6934200" cy="923330"/>
          </a:xfrm>
          <a:prstGeom prst="rect">
            <a:avLst/>
          </a:prstGeom>
        </p:spPr>
        <p:txBody>
          <a:bodyPr wrap="square">
            <a:spAutoFit/>
          </a:bodyPr>
          <a:lstStyle/>
          <a:p>
            <a:r>
              <a:rPr lang="en-US" dirty="0" smtClean="0"/>
              <a:t/>
            </a:r>
            <a:br>
              <a:rPr lang="en-US" dirty="0" smtClean="0"/>
            </a:br>
            <a:r>
              <a:rPr lang="en-US" dirty="0" smtClean="0"/>
              <a:t>Integrate quantitative or technical analysis (e.g., charts, research data) with qualitative analysis in print or digital text.</a:t>
            </a:r>
            <a:endParaRPr lang="en-US" dirty="0"/>
          </a:p>
        </p:txBody>
      </p:sp>
      <p:sp>
        <p:nvSpPr>
          <p:cNvPr id="9" name="Rectangle 8"/>
          <p:cNvSpPr/>
          <p:nvPr/>
        </p:nvSpPr>
        <p:spPr>
          <a:xfrm>
            <a:off x="1" y="5105400"/>
            <a:ext cx="2057400" cy="646331"/>
          </a:xfrm>
          <a:prstGeom prst="rect">
            <a:avLst/>
          </a:prstGeom>
        </p:spPr>
        <p:txBody>
          <a:bodyPr wrap="square">
            <a:spAutoFit/>
          </a:bodyPr>
          <a:lstStyle/>
          <a:p>
            <a:r>
              <a:rPr lang="en-US" cap="all" dirty="0" err="1" smtClean="0">
                <a:hlinkClick r:id="rId3"/>
              </a:rPr>
              <a:t>CCSS.ELA</a:t>
            </a:r>
            <a:r>
              <a:rPr lang="en-US" cap="all" dirty="0" smtClean="0">
                <a:hlinkClick r:id="rId3"/>
              </a:rPr>
              <a:t>-</a:t>
            </a:r>
            <a:r>
              <a:rPr lang="en-US" cap="all" dirty="0" err="1" smtClean="0">
                <a:hlinkClick r:id="rId3"/>
              </a:rPr>
              <a:t>LITERACY.RH.9</a:t>
            </a:r>
            <a:r>
              <a:rPr lang="en-US" cap="all" dirty="0" smtClean="0">
                <a:hlinkClick r:id="rId3"/>
              </a:rPr>
              <a:t>-10.7</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Climates</a:t>
            </a:r>
            <a:endParaRPr lang="en-US" dirty="0"/>
          </a:p>
        </p:txBody>
      </p:sp>
      <p:sp>
        <p:nvSpPr>
          <p:cNvPr id="3" name="Content Placeholder 2"/>
          <p:cNvSpPr>
            <a:spLocks noGrp="1"/>
          </p:cNvSpPr>
          <p:nvPr>
            <p:ph idx="1"/>
          </p:nvPr>
        </p:nvSpPr>
        <p:spPr>
          <a:xfrm>
            <a:off x="0" y="1219200"/>
            <a:ext cx="8229600" cy="5257800"/>
          </a:xfrm>
        </p:spPr>
        <p:txBody>
          <a:bodyPr/>
          <a:lstStyle/>
          <a:p>
            <a:r>
              <a:rPr lang="en-US" u="sng" dirty="0" smtClean="0"/>
              <a:t>Climate</a:t>
            </a:r>
            <a:r>
              <a:rPr lang="en-US" dirty="0" smtClean="0"/>
              <a:t>: long term weather for a region</a:t>
            </a:r>
            <a:endParaRPr lang="en-US" u="sng" dirty="0" smtClean="0"/>
          </a:p>
          <a:p>
            <a:r>
              <a:rPr lang="en-US" dirty="0" smtClean="0"/>
              <a:t>Causes for different Climates</a:t>
            </a:r>
          </a:p>
          <a:p>
            <a:pPr lvl="1"/>
            <a:r>
              <a:rPr lang="en-US" dirty="0" smtClean="0"/>
              <a:t>Latitude</a:t>
            </a:r>
          </a:p>
          <a:p>
            <a:pPr lvl="1"/>
            <a:r>
              <a:rPr lang="en-US" dirty="0" smtClean="0"/>
              <a:t>Altitude (Elevation)</a:t>
            </a:r>
          </a:p>
          <a:p>
            <a:pPr lvl="1"/>
            <a:r>
              <a:rPr lang="en-US" dirty="0" smtClean="0"/>
              <a:t>Precipitation </a:t>
            </a:r>
          </a:p>
          <a:p>
            <a:pPr lvl="1"/>
            <a:r>
              <a:rPr lang="en-US" dirty="0" smtClean="0"/>
              <a:t>Wind Patterns</a:t>
            </a:r>
          </a:p>
          <a:p>
            <a:pPr lvl="1"/>
            <a:r>
              <a:rPr lang="en-US" dirty="0" smtClean="0"/>
              <a:t>Proximity to water</a:t>
            </a:r>
          </a:p>
          <a:p>
            <a:pPr lvl="1"/>
            <a:r>
              <a:rPr lang="en-US" dirty="0" smtClean="0"/>
              <a:t>Topography (shape of the land)</a:t>
            </a:r>
          </a:p>
          <a:p>
            <a:r>
              <a:rPr lang="en-US" dirty="0" smtClean="0"/>
              <a:t>Six different Global Climate Zones</a:t>
            </a:r>
          </a:p>
          <a:p>
            <a:endParaRPr lang="en-US"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6" name="Picture 4" descr="http://upload.wikimedia.org/wikipedia/commons/thumb/9/9c/Earth_Global_Circulation_-_en.svg/2000px-Earth_Global_Circulation_-_en.svg.png"/>
          <p:cNvPicPr>
            <a:picLocks noChangeAspect="1" noChangeArrowheads="1"/>
          </p:cNvPicPr>
          <p:nvPr/>
        </p:nvPicPr>
        <p:blipFill>
          <a:blip r:embed="rId2" cstate="print"/>
          <a:srcRect/>
          <a:stretch>
            <a:fillRect/>
          </a:stretch>
        </p:blipFill>
        <p:spPr bwMode="auto">
          <a:xfrm>
            <a:off x="0" y="185737"/>
            <a:ext cx="9144000" cy="66722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Koppen</a:t>
            </a:r>
            <a:r>
              <a:rPr lang="en-US" dirty="0" smtClean="0"/>
              <a:t>-Geiger Classification</a:t>
            </a:r>
            <a:endParaRPr lang="en-US" dirty="0"/>
          </a:p>
        </p:txBody>
      </p:sp>
      <p:sp>
        <p:nvSpPr>
          <p:cNvPr id="3" name="Content Placeholder 2"/>
          <p:cNvSpPr>
            <a:spLocks noGrp="1"/>
          </p:cNvSpPr>
          <p:nvPr>
            <p:ph idx="1"/>
          </p:nvPr>
        </p:nvSpPr>
        <p:spPr>
          <a:xfrm>
            <a:off x="0" y="1600200"/>
            <a:ext cx="9144000" cy="4525963"/>
          </a:xfrm>
        </p:spPr>
        <p:txBody>
          <a:bodyPr/>
          <a:lstStyle/>
          <a:p>
            <a:pPr marL="514350" indent="-514350">
              <a:buFont typeface="+mj-lt"/>
              <a:buAutoNum type="alphaUcPeriod"/>
            </a:pPr>
            <a:r>
              <a:rPr lang="en-US" dirty="0" smtClean="0"/>
              <a:t>Humid Equatorial Climate (Tropical Rainforest)</a:t>
            </a:r>
          </a:p>
          <a:p>
            <a:pPr marL="514350" indent="-514350">
              <a:buFont typeface="+mj-lt"/>
              <a:buAutoNum type="alphaUcPeriod"/>
            </a:pPr>
            <a:r>
              <a:rPr lang="en-US" dirty="0" smtClean="0"/>
              <a:t>Dry Climate (Desert)</a:t>
            </a:r>
          </a:p>
          <a:p>
            <a:pPr marL="514350" indent="-514350">
              <a:buFont typeface="+mj-lt"/>
              <a:buAutoNum type="alphaUcPeriod"/>
            </a:pPr>
            <a:r>
              <a:rPr lang="en-US" dirty="0" smtClean="0"/>
              <a:t>Humid Temperate Climate (Mediterranean)</a:t>
            </a:r>
          </a:p>
          <a:p>
            <a:pPr marL="514350" indent="-514350">
              <a:buFont typeface="+mj-lt"/>
              <a:buAutoNum type="alphaUcPeriod"/>
            </a:pPr>
            <a:r>
              <a:rPr lang="en-US" dirty="0" smtClean="0"/>
              <a:t>Humid Cold Climate (Mid-Latitude)</a:t>
            </a:r>
          </a:p>
          <a:p>
            <a:pPr marL="514350" indent="-514350">
              <a:buFont typeface="+mj-lt"/>
              <a:buAutoNum type="alphaUcPeriod"/>
            </a:pPr>
            <a:r>
              <a:rPr lang="en-US" dirty="0" smtClean="0"/>
              <a:t>Cold Polar Climate (Tundra, Arctic)</a:t>
            </a:r>
          </a:p>
          <a:p>
            <a:pPr marL="514350" indent="-514350">
              <a:buFont typeface="+mj-lt"/>
              <a:buAutoNum type="alphaUcPeriod"/>
            </a:pPr>
            <a:r>
              <a:rPr lang="en-US" dirty="0" smtClean="0"/>
              <a:t>Highland Climate (Mountains)</a:t>
            </a:r>
            <a:endParaRPr lang="en-US" dirty="0"/>
          </a:p>
        </p:txBody>
      </p:sp>
      <p:sp>
        <p:nvSpPr>
          <p:cNvPr id="4" name="Content Placeholder 2"/>
          <p:cNvSpPr txBox="1">
            <a:spLocks/>
          </p:cNvSpPr>
          <p:nvPr/>
        </p:nvSpPr>
        <p:spPr>
          <a:xfrm>
            <a:off x="6324600" y="4518818"/>
            <a:ext cx="2819400" cy="46783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Each of these climate zones has many subdivisions!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A. Humid Equatorial (Rain Forest)</a:t>
            </a:r>
          </a:p>
        </p:txBody>
      </p:sp>
      <p:sp>
        <p:nvSpPr>
          <p:cNvPr id="6147" name="Rectangle 3"/>
          <p:cNvSpPr>
            <a:spLocks noGrp="1" noChangeArrowheads="1"/>
          </p:cNvSpPr>
          <p:nvPr>
            <p:ph type="body" sz="half" idx="1"/>
          </p:nvPr>
        </p:nvSpPr>
        <p:spPr/>
        <p:txBody>
          <a:bodyPr>
            <a:normAutofit/>
          </a:bodyPr>
          <a:lstStyle/>
          <a:p>
            <a:pPr eaLnBrk="1" hangingPunct="1"/>
            <a:r>
              <a:rPr lang="en-US" dirty="0" smtClean="0"/>
              <a:t>10 degrees N and S of equator</a:t>
            </a:r>
          </a:p>
          <a:p>
            <a:pPr eaLnBrk="1" hangingPunct="1"/>
            <a:r>
              <a:rPr lang="en-US" dirty="0" smtClean="0"/>
              <a:t>High temps (consistently 80-100 degrees)</a:t>
            </a:r>
          </a:p>
          <a:p>
            <a:pPr eaLnBrk="1" hangingPunct="1"/>
            <a:r>
              <a:rPr lang="en-US" dirty="0" smtClean="0"/>
              <a:t>High humidity</a:t>
            </a:r>
          </a:p>
          <a:p>
            <a:r>
              <a:rPr lang="en-US" dirty="0" smtClean="0"/>
              <a:t>Dense forest </a:t>
            </a:r>
          </a:p>
          <a:p>
            <a:pPr>
              <a:buNone/>
            </a:pPr>
            <a:endParaRPr lang="en-US" dirty="0" smtClean="0"/>
          </a:p>
          <a:p>
            <a:pPr eaLnBrk="1" hangingPunct="1"/>
            <a:endParaRPr lang="en-US" dirty="0" smtClean="0"/>
          </a:p>
        </p:txBody>
      </p:sp>
      <p:sp>
        <p:nvSpPr>
          <p:cNvPr id="6148" name="Rectangle 4"/>
          <p:cNvSpPr>
            <a:spLocks noGrp="1" noChangeArrowheads="1"/>
          </p:cNvSpPr>
          <p:nvPr>
            <p:ph type="body" sz="half" idx="2"/>
          </p:nvPr>
        </p:nvSpPr>
        <p:spPr/>
        <p:txBody>
          <a:bodyPr/>
          <a:lstStyle/>
          <a:p>
            <a:r>
              <a:rPr lang="en-US" dirty="0" smtClean="0"/>
              <a:t>Many species of trees (banana tree)  and animals (monkeys)</a:t>
            </a:r>
          </a:p>
          <a:p>
            <a:r>
              <a:rPr lang="en-US" dirty="0" smtClean="0"/>
              <a:t>Humidity means high mosquito population and malaria</a:t>
            </a:r>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African rain forest"/>
          <p:cNvPicPr>
            <a:picLocks noChangeAspect="1" noChangeArrowheads="1"/>
          </p:cNvPicPr>
          <p:nvPr/>
        </p:nvPicPr>
        <p:blipFill>
          <a:blip r:embed="rId3" cstate="print">
            <a:lum contrast="6000"/>
          </a:blip>
          <a:srcRect/>
          <a:stretch>
            <a:fillRect/>
          </a:stretch>
        </p:blipFill>
        <p:spPr bwMode="auto">
          <a:xfrm>
            <a:off x="457200" y="1066800"/>
            <a:ext cx="3686175" cy="2438400"/>
          </a:xfrm>
          <a:prstGeom prst="rect">
            <a:avLst/>
          </a:prstGeom>
          <a:noFill/>
          <a:ln w="9525">
            <a:solidFill>
              <a:schemeClr val="tx1"/>
            </a:solidFill>
            <a:miter lim="800000"/>
            <a:headEnd/>
            <a:tailEnd/>
          </a:ln>
        </p:spPr>
      </p:pic>
      <p:pic>
        <p:nvPicPr>
          <p:cNvPr id="23556" name="Picture 4" descr="map-African rain forest"/>
          <p:cNvPicPr>
            <a:picLocks noChangeAspect="1" noChangeArrowheads="1"/>
          </p:cNvPicPr>
          <p:nvPr/>
        </p:nvPicPr>
        <p:blipFill>
          <a:blip r:embed="rId4" cstate="print">
            <a:lum bright="-6000" contrast="12000"/>
          </a:blip>
          <a:srcRect/>
          <a:stretch>
            <a:fillRect/>
          </a:stretch>
        </p:blipFill>
        <p:spPr bwMode="auto">
          <a:xfrm>
            <a:off x="5029200" y="1066800"/>
            <a:ext cx="3363913" cy="3429000"/>
          </a:xfrm>
          <a:prstGeom prst="rect">
            <a:avLst/>
          </a:prstGeom>
          <a:noFill/>
          <a:ln w="9525">
            <a:noFill/>
            <a:miter lim="800000"/>
            <a:headEnd/>
            <a:tailEnd/>
          </a:ln>
        </p:spPr>
      </p:pic>
      <p:pic>
        <p:nvPicPr>
          <p:cNvPr id="23557" name="Picture 5" descr="gremlin-twins"/>
          <p:cNvPicPr>
            <a:picLocks noChangeAspect="1" noChangeArrowheads="1"/>
          </p:cNvPicPr>
          <p:nvPr/>
        </p:nvPicPr>
        <p:blipFill>
          <a:blip r:embed="rId5" cstate="print">
            <a:lum contrast="6000"/>
          </a:blip>
          <a:srcRect/>
          <a:stretch>
            <a:fillRect/>
          </a:stretch>
        </p:blipFill>
        <p:spPr bwMode="auto">
          <a:xfrm>
            <a:off x="304800" y="4495800"/>
            <a:ext cx="2819400" cy="1862138"/>
          </a:xfrm>
          <a:prstGeom prst="rect">
            <a:avLst/>
          </a:prstGeom>
          <a:noFill/>
          <a:ln w="9525">
            <a:noFill/>
            <a:miter lim="800000"/>
            <a:headEnd/>
            <a:tailEnd/>
          </a:ln>
        </p:spPr>
      </p:pic>
      <p:sp>
        <p:nvSpPr>
          <p:cNvPr id="31750" name="Text Box 6"/>
          <p:cNvSpPr txBox="1">
            <a:spLocks noChangeArrowheads="1"/>
          </p:cNvSpPr>
          <p:nvPr/>
        </p:nvSpPr>
        <p:spPr bwMode="auto">
          <a:xfrm>
            <a:off x="3200400" y="4572000"/>
            <a:ext cx="6172200" cy="2123658"/>
          </a:xfrm>
          <a:prstGeom prst="rect">
            <a:avLst/>
          </a:prstGeom>
          <a:noFill/>
          <a:ln w="9525">
            <a:noFill/>
            <a:miter lim="800000"/>
            <a:headEnd/>
            <a:tailEnd/>
          </a:ln>
        </p:spPr>
        <p:txBody>
          <a:bodyPr>
            <a:spAutoFit/>
          </a:bodyPr>
          <a:lstStyle/>
          <a:p>
            <a:pPr algn="l">
              <a:spcBef>
                <a:spcPct val="50000"/>
              </a:spcBef>
              <a:buClr>
                <a:srgbClr val="FFFF00"/>
              </a:buClr>
              <a:buSzPct val="90000"/>
              <a:buFont typeface="DingMaps" pitchFamily="2" charset="0"/>
              <a:buChar char="#"/>
            </a:pPr>
            <a:r>
              <a:rPr lang="en-US" sz="2400" b="1" dirty="0">
                <a:solidFill>
                  <a:schemeClr val="bg1"/>
                </a:solidFill>
              </a:rPr>
              <a:t> Annual rainfall of up to 17 ft.</a:t>
            </a:r>
          </a:p>
          <a:p>
            <a:pPr algn="l">
              <a:spcBef>
                <a:spcPct val="50000"/>
              </a:spcBef>
              <a:buClr>
                <a:srgbClr val="FFFF00"/>
              </a:buClr>
              <a:buSzPct val="90000"/>
              <a:buFont typeface="DingMaps" pitchFamily="2" charset="0"/>
              <a:buChar char="#"/>
            </a:pPr>
            <a:r>
              <a:rPr lang="en-US" sz="2400" b="1" dirty="0">
                <a:solidFill>
                  <a:schemeClr val="bg1"/>
                </a:solidFill>
              </a:rPr>
              <a:t> Rapid decomposition (very humid).</a:t>
            </a:r>
          </a:p>
          <a:p>
            <a:pPr algn="l">
              <a:spcBef>
                <a:spcPct val="50000"/>
              </a:spcBef>
              <a:buClr>
                <a:srgbClr val="FFFF00"/>
              </a:buClr>
              <a:buSzPct val="90000"/>
              <a:buFont typeface="DingMaps" pitchFamily="2" charset="0"/>
              <a:buChar char="#"/>
            </a:pPr>
            <a:r>
              <a:rPr lang="en-US" sz="2400" b="1" dirty="0">
                <a:solidFill>
                  <a:schemeClr val="bg1"/>
                </a:solidFill>
              </a:rPr>
              <a:t> Covers 37 countries.</a:t>
            </a:r>
          </a:p>
          <a:p>
            <a:pPr algn="l">
              <a:spcBef>
                <a:spcPct val="50000"/>
              </a:spcBef>
              <a:buClr>
                <a:srgbClr val="FFFF00"/>
              </a:buClr>
              <a:buSzPct val="90000"/>
              <a:buFont typeface="DingMaps" pitchFamily="2" charset="0"/>
              <a:buChar char="#"/>
            </a:pPr>
            <a:r>
              <a:rPr lang="en-US" sz="2400" b="1" dirty="0">
                <a:solidFill>
                  <a:schemeClr val="bg1"/>
                </a:solidFill>
              </a:rPr>
              <a:t> 15% of the land surface of Africa.</a:t>
            </a:r>
          </a:p>
        </p:txBody>
      </p:sp>
      <p:pic>
        <p:nvPicPr>
          <p:cNvPr id="23559" name="Picture 7" descr="birdfly"/>
          <p:cNvPicPr>
            <a:picLocks noChangeAspect="1" noChangeArrowheads="1" noCrop="1"/>
          </p:cNvPicPr>
          <p:nvPr/>
        </p:nvPicPr>
        <p:blipFill>
          <a:blip r:embed="rId6" cstate="print"/>
          <a:srcRect/>
          <a:stretch>
            <a:fillRect/>
          </a:stretch>
        </p:blipFill>
        <p:spPr bwMode="auto">
          <a:xfrm>
            <a:off x="304800" y="3667125"/>
            <a:ext cx="4114800" cy="44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Effect transition="in" filter="wipe(left)">
                                      <p:cBhvr>
                                        <p:cTn id="7" dur="1000"/>
                                        <p:tgtEl>
                                          <p:spTgt spid="317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750">
                                            <p:txEl>
                                              <p:pRg st="1" end="1"/>
                                            </p:txEl>
                                          </p:spTgt>
                                        </p:tgtEl>
                                        <p:attrNameLst>
                                          <p:attrName>style.visibility</p:attrName>
                                        </p:attrNameLst>
                                      </p:cBhvr>
                                      <p:to>
                                        <p:strVal val="visible"/>
                                      </p:to>
                                    </p:set>
                                    <p:animEffect transition="in" filter="wipe(left)">
                                      <p:cBhvr>
                                        <p:cTn id="12" dur="1000"/>
                                        <p:tgtEl>
                                          <p:spTgt spid="317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750">
                                            <p:txEl>
                                              <p:pRg st="2" end="2"/>
                                            </p:txEl>
                                          </p:spTgt>
                                        </p:tgtEl>
                                        <p:attrNameLst>
                                          <p:attrName>style.visibility</p:attrName>
                                        </p:attrNameLst>
                                      </p:cBhvr>
                                      <p:to>
                                        <p:strVal val="visible"/>
                                      </p:to>
                                    </p:set>
                                    <p:animEffect transition="in" filter="wipe(left)">
                                      <p:cBhvr>
                                        <p:cTn id="17" dur="1000"/>
                                        <p:tgtEl>
                                          <p:spTgt spid="317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750">
                                            <p:txEl>
                                              <p:pRg st="3" end="3"/>
                                            </p:txEl>
                                          </p:spTgt>
                                        </p:tgtEl>
                                        <p:attrNameLst>
                                          <p:attrName>style.visibility</p:attrName>
                                        </p:attrNameLst>
                                      </p:cBhvr>
                                      <p:to>
                                        <p:strVal val="visible"/>
                                      </p:to>
                                    </p:set>
                                    <p:animEffect transition="in" filter="wipe(left)">
                                      <p:cBhvr>
                                        <p:cTn id="22" dur="1000"/>
                                        <p:tgtEl>
                                          <p:spTgt spid="317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US" dirty="0" smtClean="0"/>
              <a:t>B. Dry (Desert)</a:t>
            </a:r>
          </a:p>
        </p:txBody>
      </p:sp>
      <p:sp>
        <p:nvSpPr>
          <p:cNvPr id="4099" name="Rectangle 3"/>
          <p:cNvSpPr>
            <a:spLocks noGrp="1" noChangeArrowheads="1"/>
          </p:cNvSpPr>
          <p:nvPr>
            <p:ph type="body" sz="half" idx="1"/>
          </p:nvPr>
        </p:nvSpPr>
        <p:spPr>
          <a:xfrm>
            <a:off x="0" y="1676400"/>
            <a:ext cx="4495800" cy="5181600"/>
          </a:xfrm>
        </p:spPr>
        <p:txBody>
          <a:bodyPr>
            <a:normAutofit/>
          </a:bodyPr>
          <a:lstStyle/>
          <a:p>
            <a:pPr eaLnBrk="1" hangingPunct="1"/>
            <a:r>
              <a:rPr lang="en-US" dirty="0" smtClean="0"/>
              <a:t>Very little rain – less than 10 in per year</a:t>
            </a:r>
          </a:p>
          <a:p>
            <a:pPr eaLnBrk="1" hangingPunct="1"/>
            <a:r>
              <a:rPr lang="en-US" dirty="0" smtClean="0"/>
              <a:t>Temps as high as 130 degrees</a:t>
            </a:r>
          </a:p>
          <a:p>
            <a:r>
              <a:rPr lang="en-US" dirty="0" smtClean="0"/>
              <a:t>Winter temps are lower-cool chilly nights</a:t>
            </a:r>
          </a:p>
          <a:p>
            <a:pPr eaLnBrk="1" hangingPunct="1"/>
            <a:endParaRPr lang="en-US" dirty="0" smtClean="0"/>
          </a:p>
          <a:p>
            <a:pPr eaLnBrk="1" hangingPunct="1"/>
            <a:endParaRPr lang="en-US" dirty="0" smtClean="0"/>
          </a:p>
        </p:txBody>
      </p:sp>
      <p:sp>
        <p:nvSpPr>
          <p:cNvPr id="4100" name="Rectangle 4"/>
          <p:cNvSpPr>
            <a:spLocks noGrp="1" noChangeArrowheads="1"/>
          </p:cNvSpPr>
          <p:nvPr>
            <p:ph type="body" sz="half" idx="2"/>
          </p:nvPr>
        </p:nvSpPr>
        <p:spPr>
          <a:xfrm>
            <a:off x="4648200" y="1676400"/>
            <a:ext cx="4038600" cy="4449763"/>
          </a:xfrm>
        </p:spPr>
        <p:txBody>
          <a:bodyPr/>
          <a:lstStyle/>
          <a:p>
            <a:r>
              <a:rPr lang="en-US" dirty="0" smtClean="0"/>
              <a:t>Sparse </a:t>
            </a:r>
            <a:r>
              <a:rPr lang="en-US" dirty="0" err="1" smtClean="0"/>
              <a:t>veg</a:t>
            </a:r>
            <a:r>
              <a:rPr lang="en-US" dirty="0" smtClean="0"/>
              <a:t> (shrubs grasses…)</a:t>
            </a:r>
          </a:p>
          <a:p>
            <a:r>
              <a:rPr lang="en-US" dirty="0" smtClean="0"/>
              <a:t>Margins get some rain</a:t>
            </a:r>
          </a:p>
          <a:p>
            <a:r>
              <a:rPr lang="en-US" dirty="0" smtClean="0"/>
              <a:t>Oases provide dates and palm trees</a:t>
            </a:r>
          </a:p>
          <a:p>
            <a:r>
              <a:rPr lang="en-US" dirty="0" smtClean="0"/>
              <a:t>Camels used for transportation…</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95400" y="152400"/>
            <a:ext cx="6781800" cy="762000"/>
          </a:xfrm>
          <a:prstGeom prst="rect">
            <a:avLst/>
          </a:prstGeom>
          <a:noFill/>
          <a:ln w="9525">
            <a:noFill/>
            <a:miter lim="800000"/>
            <a:headEnd/>
            <a:tailEnd/>
          </a:ln>
        </p:spPr>
        <p:txBody>
          <a:bodyPr>
            <a:spAutoFit/>
          </a:bodyPr>
          <a:lstStyle/>
          <a:p>
            <a:pPr>
              <a:spcBef>
                <a:spcPct val="50000"/>
              </a:spcBef>
            </a:pPr>
            <a:r>
              <a:rPr lang="en-US" sz="4400" b="1">
                <a:solidFill>
                  <a:srgbClr val="CCFF99"/>
                </a:solidFill>
                <a:latin typeface="Comic Sans MS" pitchFamily="66" charset="0"/>
              </a:rPr>
              <a:t>The Sahara Desert</a:t>
            </a:r>
          </a:p>
        </p:txBody>
      </p:sp>
      <p:pic>
        <p:nvPicPr>
          <p:cNvPr id="12291" name="Picture 4" descr="Sahara2"/>
          <p:cNvPicPr>
            <a:picLocks noChangeAspect="1" noChangeArrowheads="1"/>
          </p:cNvPicPr>
          <p:nvPr/>
        </p:nvPicPr>
        <p:blipFill>
          <a:blip r:embed="rId3" cstate="print"/>
          <a:srcRect/>
          <a:stretch>
            <a:fillRect/>
          </a:stretch>
        </p:blipFill>
        <p:spPr bwMode="auto">
          <a:xfrm>
            <a:off x="381000" y="4495800"/>
            <a:ext cx="3124200" cy="2019300"/>
          </a:xfrm>
          <a:prstGeom prst="rect">
            <a:avLst/>
          </a:prstGeom>
          <a:noFill/>
          <a:ln w="9525">
            <a:noFill/>
            <a:miter lim="800000"/>
            <a:headEnd/>
            <a:tailEnd/>
          </a:ln>
        </p:spPr>
      </p:pic>
      <p:pic>
        <p:nvPicPr>
          <p:cNvPr id="12292" name="Picture 5" descr="dsertmap"/>
          <p:cNvPicPr>
            <a:picLocks noChangeAspect="1" noChangeArrowheads="1"/>
          </p:cNvPicPr>
          <p:nvPr/>
        </p:nvPicPr>
        <p:blipFill>
          <a:blip r:embed="rId4" cstate="print"/>
          <a:srcRect/>
          <a:stretch>
            <a:fillRect/>
          </a:stretch>
        </p:blipFill>
        <p:spPr bwMode="auto">
          <a:xfrm>
            <a:off x="1600200" y="990600"/>
            <a:ext cx="6076950" cy="3533775"/>
          </a:xfrm>
          <a:prstGeom prst="rect">
            <a:avLst/>
          </a:prstGeom>
          <a:noFill/>
          <a:ln w="9525">
            <a:noFill/>
            <a:miter lim="800000"/>
            <a:headEnd/>
            <a:tailEnd/>
          </a:ln>
        </p:spPr>
      </p:pic>
      <p:pic>
        <p:nvPicPr>
          <p:cNvPr id="12293" name="Picture 6" descr="Sahara9"/>
          <p:cNvPicPr>
            <a:picLocks noChangeAspect="1" noChangeArrowheads="1"/>
          </p:cNvPicPr>
          <p:nvPr/>
        </p:nvPicPr>
        <p:blipFill>
          <a:blip r:embed="rId5" cstate="print"/>
          <a:srcRect/>
          <a:stretch>
            <a:fillRect/>
          </a:stretch>
        </p:blipFill>
        <p:spPr bwMode="auto">
          <a:xfrm>
            <a:off x="4876800" y="4273550"/>
            <a:ext cx="3998913" cy="258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rgbClr val="FFFFFF"/>
      </a:dk1>
      <a:lt1>
        <a:sysClr val="window" lastClr="FFFFFF"/>
      </a:lt1>
      <a:dk2>
        <a:srgbClr val="1F497D"/>
      </a:dk2>
      <a:lt2>
        <a:srgbClr val="EEECE1"/>
      </a:lt2>
      <a:accent1>
        <a:srgbClr val="4F81BD"/>
      </a:accent1>
      <a:accent2>
        <a:srgbClr val="FFFF00"/>
      </a:accent2>
      <a:accent3>
        <a:srgbClr val="9BBB59"/>
      </a:accent3>
      <a:accent4>
        <a:srgbClr val="8064A2"/>
      </a:accent4>
      <a:accent5>
        <a:srgbClr val="4BACC6"/>
      </a:accent5>
      <a:accent6>
        <a:srgbClr val="76001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2802</TotalTime>
  <Words>693</Words>
  <Application>Microsoft Office PowerPoint</Application>
  <PresentationFormat>On-screen Show (4:3)</PresentationFormat>
  <Paragraphs>146</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African Geography and Global Climates</vt:lpstr>
      <vt:lpstr>Bellringer</vt:lpstr>
      <vt:lpstr>Global Climates</vt:lpstr>
      <vt:lpstr>Slide 4</vt:lpstr>
      <vt:lpstr>Koppen-Geiger Classification</vt:lpstr>
      <vt:lpstr>A. Humid Equatorial (Rain Forest)</vt:lpstr>
      <vt:lpstr>Slide 7</vt:lpstr>
      <vt:lpstr>B. Dry (Desert)</vt:lpstr>
      <vt:lpstr>Slide 9</vt:lpstr>
      <vt:lpstr>C. Humid Temperate Climate     Mediterranean               Savannah</vt:lpstr>
      <vt:lpstr>Slide 11</vt:lpstr>
      <vt:lpstr>Slide 12</vt:lpstr>
      <vt:lpstr>Slide 13</vt:lpstr>
      <vt:lpstr>D. Humid Cold Climate</vt:lpstr>
      <vt:lpstr>Slide 15</vt:lpstr>
      <vt:lpstr>Slide 16</vt:lpstr>
      <vt:lpstr>F. Highlands</vt:lpstr>
      <vt:lpstr>World Climate Map</vt:lpstr>
      <vt:lpstr>Slide 19</vt:lpstr>
      <vt:lpstr>Slide 20</vt:lpstr>
      <vt:lpstr>Slide 21</vt:lpstr>
      <vt:lpstr>African Migrations</vt:lpstr>
      <vt:lpstr>Slide 23</vt:lpstr>
      <vt:lpstr>Slide 24</vt:lpstr>
      <vt:lpstr>Slide 25</vt:lpstr>
      <vt:lpstr>Essential Question</vt:lpstr>
      <vt:lpstr>World Climates</vt:lpstr>
      <vt:lpstr>What climates do Africa’s largest cities have?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Roosevelt and His “New Deal” for Americans</dc:title>
  <dc:creator>Adam</dc:creator>
  <cp:lastModifiedBy>Adam</cp:lastModifiedBy>
  <cp:revision>220</cp:revision>
  <dcterms:created xsi:type="dcterms:W3CDTF">2013-03-18T17:01:34Z</dcterms:created>
  <dcterms:modified xsi:type="dcterms:W3CDTF">2015-08-12T15:07:48Z</dcterms:modified>
</cp:coreProperties>
</file>