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93" r:id="rId3"/>
    <p:sldId id="339" r:id="rId4"/>
    <p:sldId id="340" r:id="rId5"/>
    <p:sldId id="347" r:id="rId6"/>
    <p:sldId id="344" r:id="rId7"/>
    <p:sldId id="346" r:id="rId8"/>
    <p:sldId id="34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B3A0F-D07F-4DA5-A92F-BA63F38B0103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70A83-24FA-478E-8389-A80DDEF47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09600"/>
            <a:ext cx="8458200" cy="1470025"/>
          </a:xfrm>
        </p:spPr>
        <p:txBody>
          <a:bodyPr/>
          <a:lstStyle/>
          <a:p>
            <a:r>
              <a:rPr lang="en-US" dirty="0" smtClean="0"/>
              <a:t>Babylon and the </a:t>
            </a:r>
            <a:br>
              <a:rPr lang="en-US" dirty="0" smtClean="0"/>
            </a:br>
            <a:r>
              <a:rPr lang="en-US" dirty="0" smtClean="0"/>
              <a:t>Code of Hammurabi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905000"/>
            <a:ext cx="6400800" cy="1752600"/>
          </a:xfrm>
        </p:spPr>
        <p:txBody>
          <a:bodyPr/>
          <a:lstStyle/>
          <a:p>
            <a:r>
              <a:rPr lang="en-US" dirty="0" smtClean="0"/>
              <a:t>Global History and Geography I</a:t>
            </a:r>
          </a:p>
          <a:p>
            <a:r>
              <a:rPr lang="en-US" dirty="0" smtClean="0"/>
              <a:t>Mr. Cox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Bellringer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1752599"/>
          </a:xfrm>
        </p:spPr>
        <p:txBody>
          <a:bodyPr/>
          <a:lstStyle/>
          <a:p>
            <a:r>
              <a:rPr lang="en-US" dirty="0" smtClean="0"/>
              <a:t>Provide an example of a document that contain laws. 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1524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Essential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Question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2514600"/>
            <a:ext cx="82296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What is the major theme of the Code of Hammurabi?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What is the significance of the Code of Hammurabi?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I. The Babylonian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610600" cy="586740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2800" dirty="0" smtClean="0"/>
              <a:t>City-State of Babylon conquered much of Mesopotamia</a:t>
            </a:r>
          </a:p>
          <a:p>
            <a:pPr marL="514350" indent="-514350"/>
            <a:r>
              <a:rPr lang="en-US" sz="2800" dirty="0" smtClean="0"/>
              <a:t>King Hammurabi expanded the empire, took over Sumer. </a:t>
            </a:r>
          </a:p>
          <a:p>
            <a:pPr marL="514350" indent="-514350"/>
            <a:r>
              <a:rPr lang="en-US" sz="2800" dirty="0" smtClean="0"/>
              <a:t>Golden Age of Mesopotamian Culture ensued</a:t>
            </a:r>
          </a:p>
          <a:p>
            <a:pPr marL="914400" lvl="1" indent="-514350"/>
            <a:r>
              <a:rPr lang="en-US" sz="2400" dirty="0" smtClean="0"/>
              <a:t>Art/Architecture</a:t>
            </a:r>
          </a:p>
          <a:p>
            <a:pPr marL="914400" lvl="1" indent="-514350"/>
            <a:r>
              <a:rPr lang="en-US" sz="2400" u="sng" dirty="0" smtClean="0"/>
              <a:t>Cuneiform</a:t>
            </a:r>
            <a:r>
              <a:rPr lang="en-US" sz="2400" dirty="0" smtClean="0"/>
              <a:t> writing developed</a:t>
            </a:r>
          </a:p>
        </p:txBody>
      </p:sp>
      <p:sp>
        <p:nvSpPr>
          <p:cNvPr id="5124" name="AutoShape 4" descr="http://upload.wikimedia.org/wikipedia/commons/6/6d/Anubis_standing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2" descr="http://visualunit.files.wordpress.com/2010/05/babylonian_empi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946815"/>
            <a:ext cx="4114800" cy="29111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51901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/>
          <a:lstStyle/>
          <a:p>
            <a:pPr algn="l"/>
            <a:r>
              <a:rPr lang="en-US" dirty="0" smtClean="0"/>
              <a:t>II. Hammurabi’s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Code </a:t>
            </a:r>
            <a:r>
              <a:rPr lang="en-US" dirty="0" smtClean="0"/>
              <a:t>of Hammurabi: a collection of laws posted an a public pillar. </a:t>
            </a:r>
          </a:p>
          <a:p>
            <a:pPr lvl="1"/>
            <a:r>
              <a:rPr lang="en-US" dirty="0" smtClean="0"/>
              <a:t>Criminal Law</a:t>
            </a:r>
          </a:p>
          <a:p>
            <a:pPr lvl="1"/>
            <a:r>
              <a:rPr lang="en-US" dirty="0" smtClean="0"/>
              <a:t>Civil Law (proper conduct)</a:t>
            </a:r>
          </a:p>
          <a:p>
            <a:pPr lvl="1"/>
            <a:r>
              <a:rPr lang="en-US" dirty="0" smtClean="0"/>
              <a:t>First code of laws every published </a:t>
            </a:r>
          </a:p>
          <a:p>
            <a:pPr lvl="1">
              <a:buNone/>
            </a:pPr>
            <a:r>
              <a:rPr lang="en-US" dirty="0" smtClean="0"/>
              <a:t>     publically </a:t>
            </a:r>
          </a:p>
        </p:txBody>
      </p:sp>
      <p:pic>
        <p:nvPicPr>
          <p:cNvPr id="4" name="Picture 2" descr="http://www.legalnurse.com/vickiesblog/wp-content/uploads/2009/08/9-9-09-hammurab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4872" y="3048000"/>
            <a:ext cx="2859128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Severe punishments </a:t>
            </a:r>
          </a:p>
          <a:p>
            <a:pPr lvl="1">
              <a:buNone/>
            </a:pPr>
            <a:r>
              <a:rPr lang="en-US" dirty="0" smtClean="0"/>
              <a:t>     (An eye for an eye)</a:t>
            </a:r>
          </a:p>
          <a:p>
            <a:pPr lvl="1"/>
            <a:r>
              <a:rPr lang="en-US" dirty="0" smtClean="0"/>
              <a:t>Non-literate population</a:t>
            </a:r>
          </a:p>
          <a:p>
            <a:endParaRPr lang="en-US" dirty="0"/>
          </a:p>
        </p:txBody>
      </p:sp>
      <p:pic>
        <p:nvPicPr>
          <p:cNvPr id="1026" name="Picture 2" descr="http://www.crystalinks.com/babylon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609600"/>
            <a:ext cx="3933825" cy="3390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Close-Reading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3124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Excerpt from the Code of Hammurabi</a:t>
            </a:r>
          </a:p>
          <a:p>
            <a:r>
              <a:rPr lang="en-US" dirty="0" smtClean="0"/>
              <a:t>Directions</a:t>
            </a:r>
          </a:p>
          <a:p>
            <a:pPr lvl="1"/>
            <a:r>
              <a:rPr lang="en-US" dirty="0" smtClean="0"/>
              <a:t>As a class, we will read through the following excerpt from the “Code of Hammurabi”.  As we read through the excerpt, you will do the following: </a:t>
            </a:r>
          </a:p>
          <a:p>
            <a:pPr lvl="1"/>
            <a:r>
              <a:rPr lang="en-US" b="1" dirty="0" smtClean="0"/>
              <a:t>Highlight</a:t>
            </a:r>
            <a:r>
              <a:rPr lang="en-US" dirty="0" smtClean="0"/>
              <a:t> important information (main ideas, facts, etc)</a:t>
            </a:r>
          </a:p>
          <a:p>
            <a:pPr lvl="1"/>
            <a:r>
              <a:rPr lang="en-US" b="1" dirty="0" smtClean="0"/>
              <a:t>Underline and star (*)</a:t>
            </a:r>
            <a:r>
              <a:rPr lang="en-US" dirty="0" smtClean="0"/>
              <a:t> people or places</a:t>
            </a:r>
          </a:p>
          <a:p>
            <a:pPr lvl="1"/>
            <a:r>
              <a:rPr lang="en-US" b="1" dirty="0" smtClean="0"/>
              <a:t>Circle</a:t>
            </a:r>
            <a:r>
              <a:rPr lang="en-US" dirty="0" smtClean="0"/>
              <a:t> examples of an example of a punishment that represents an “eye for an eye”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en-US" dirty="0" smtClean="0"/>
              <a:t>What is the major theme of the Code of Hammurabi? </a:t>
            </a:r>
          </a:p>
          <a:p>
            <a:pPr lvl="0">
              <a:defRPr/>
            </a:pPr>
            <a:r>
              <a:rPr lang="en-US" dirty="0" smtClean="0"/>
              <a:t>What is the significance of the Code of Hammurabi?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Grade: Finish Code of Hammurabi </a:t>
            </a:r>
            <a:r>
              <a:rPr lang="en-US" dirty="0" smtClean="0"/>
              <a:t>worksheet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FF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1422</TotalTime>
  <Words>217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Babylon and the  Code of Hammurabi</vt:lpstr>
      <vt:lpstr>Bellringer</vt:lpstr>
      <vt:lpstr>I. The Babylonian Empire</vt:lpstr>
      <vt:lpstr>II. Hammurabi’s Code</vt:lpstr>
      <vt:lpstr>Slide 5</vt:lpstr>
      <vt:lpstr>Close-Reading Activity</vt:lpstr>
      <vt:lpstr>Essential Questions 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 Roosevelt and His “New Deal” for Americans</dc:title>
  <dc:creator>Adam</dc:creator>
  <cp:lastModifiedBy>Adam</cp:lastModifiedBy>
  <cp:revision>116</cp:revision>
  <dcterms:created xsi:type="dcterms:W3CDTF">2013-03-18T17:01:34Z</dcterms:created>
  <dcterms:modified xsi:type="dcterms:W3CDTF">2015-07-31T17:31:34Z</dcterms:modified>
</cp:coreProperties>
</file>