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339" r:id="rId4"/>
    <p:sldId id="363" r:id="rId5"/>
    <p:sldId id="361" r:id="rId6"/>
    <p:sldId id="349" r:id="rId7"/>
    <p:sldId id="348" r:id="rId8"/>
    <p:sldId id="346" r:id="rId9"/>
    <p:sldId id="362" r:id="rId10"/>
    <p:sldId id="34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c5zUK2MKN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The Beginning of the Middle 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pPr>
              <a:defRPr/>
            </a:pPr>
            <a:r>
              <a:rPr lang="en-US" dirty="0"/>
              <a:t>Why did Western Europe become so culturally divided after the fall of Rome?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Pg. 185 – 1, 3, 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35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752599"/>
          </a:xfrm>
        </p:spPr>
        <p:txBody>
          <a:bodyPr/>
          <a:lstStyle/>
          <a:p>
            <a:r>
              <a:rPr lang="en-US" dirty="0" smtClean="0"/>
              <a:t>Review: What were the causes for the collapse of the Roman Empire?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4290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did Western Europe become so culturally divided after the fall of Rome?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Western Europe – Post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0386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Medieval</a:t>
            </a:r>
            <a:r>
              <a:rPr lang="en-US" sz="2800" dirty="0" smtClean="0"/>
              <a:t> – Latin for “Middle Age”</a:t>
            </a:r>
          </a:p>
          <a:p>
            <a:pPr lvl="1"/>
            <a:r>
              <a:rPr lang="en-US" sz="2400" dirty="0" smtClean="0"/>
              <a:t>“Dark Ages”</a:t>
            </a:r>
          </a:p>
          <a:p>
            <a:r>
              <a:rPr lang="en-US" sz="2800" dirty="0" smtClean="0"/>
              <a:t>Ruled by ‘Germanic’ Kingdoms</a:t>
            </a:r>
          </a:p>
          <a:p>
            <a:pPr lvl="1"/>
            <a:r>
              <a:rPr lang="en-US" sz="2400" dirty="0" smtClean="0"/>
              <a:t>Not of Latin descent (not Roman or Greek)</a:t>
            </a:r>
          </a:p>
          <a:p>
            <a:pPr lvl="1"/>
            <a:r>
              <a:rPr lang="en-US" sz="2400" dirty="0" smtClean="0"/>
              <a:t>Developed Germanic Languages</a:t>
            </a:r>
          </a:p>
          <a:p>
            <a:pPr lvl="1"/>
            <a:r>
              <a:rPr lang="en-US" sz="2400" dirty="0" smtClean="0"/>
              <a:t>No cities, small communities and villages</a:t>
            </a:r>
          </a:p>
          <a:p>
            <a:pPr lvl="1"/>
            <a:r>
              <a:rPr lang="en-US" sz="2400" dirty="0" smtClean="0"/>
              <a:t>Frequently fought Muslims from Africa and the Middle East</a:t>
            </a:r>
            <a:endParaRPr lang="en-US" sz="2000" dirty="0" smtClean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theancientweb.com/images/explore/Italy_Barbarian_Kingdo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77970"/>
            <a:ext cx="3352800" cy="278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xpatnation.co/wp-content/uploads/2015/01/the-origins-of-langu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8"/>
            <a:ext cx="9144000" cy="6861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http://web000.greece.k12.ny.us/SocialStudiesResources/Social_Studies_Resources/GHG_Documents/Catholic-Spring.99-Q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457200" y="3124200"/>
            <a:ext cx="3810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Western Europe become so culturally divided after the fall of Rome?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9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Charlemagne Attempts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297179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United areas of France, Germany, and Italy</a:t>
            </a:r>
          </a:p>
          <a:p>
            <a:pPr lvl="1"/>
            <a:r>
              <a:rPr lang="en-US" sz="2400" dirty="0" smtClean="0"/>
              <a:t>Eventually called the Holy Roman Empire</a:t>
            </a:r>
          </a:p>
          <a:p>
            <a:r>
              <a:rPr lang="en-US" sz="2800" dirty="0" smtClean="0"/>
              <a:t>Crowed ‘King of the Romans’ by Pope Leo III</a:t>
            </a:r>
          </a:p>
          <a:p>
            <a:r>
              <a:rPr lang="en-US" sz="2800" i="1" u="sng" dirty="0" err="1" smtClean="0"/>
              <a:t>Missi</a:t>
            </a:r>
            <a:r>
              <a:rPr lang="en-US" sz="2800" i="1" u="sng" dirty="0" smtClean="0"/>
              <a:t> </a:t>
            </a:r>
            <a:r>
              <a:rPr lang="en-US" sz="2800" i="1" u="sng" dirty="0" err="1" smtClean="0"/>
              <a:t>Dominici</a:t>
            </a:r>
            <a:r>
              <a:rPr lang="en-US" sz="2800" dirty="0" smtClean="0"/>
              <a:t> – officials who would maintain/govern empire</a:t>
            </a:r>
          </a:p>
          <a:p>
            <a:r>
              <a:rPr lang="en-US" sz="2800" b="1" i="1" u="sng" dirty="0" smtClean="0"/>
              <a:t>Revived learning</a:t>
            </a:r>
            <a:r>
              <a:rPr lang="en-US" sz="2800" dirty="0" smtClean="0"/>
              <a:t>: </a:t>
            </a:r>
            <a:r>
              <a:rPr lang="en-US" sz="2400" u="sng" dirty="0" smtClean="0"/>
              <a:t>Curriculum</a:t>
            </a:r>
            <a:r>
              <a:rPr lang="en-US" sz="2400" dirty="0" smtClean="0"/>
              <a:t> – formal course of study</a:t>
            </a:r>
          </a:p>
          <a:p>
            <a:r>
              <a:rPr lang="en-US" sz="2800" dirty="0" smtClean="0"/>
              <a:t>Empire largely fell apart after his death</a:t>
            </a:r>
            <a:endParaRPr lang="en-US" sz="2800" dirty="0"/>
          </a:p>
        </p:txBody>
      </p:sp>
      <p:pic>
        <p:nvPicPr>
          <p:cNvPr id="4098" name="Picture 2" descr="http://www.nndb.com/people/180/000085922/charlemagne-1-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2255" y="0"/>
            <a:ext cx="1811745" cy="253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nowledgequestmaps.com/images/CharlemagneT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22963"/>
            <a:ext cx="3657600" cy="27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The Vikings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147"/>
            <a:ext cx="8686800" cy="352525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group of seafaring traders who arose in Scandinavia</a:t>
            </a:r>
          </a:p>
          <a:p>
            <a:r>
              <a:rPr lang="en-US" dirty="0" smtClean="0"/>
              <a:t>Along with other tribes, they harassed and eventually broke Charlemagne's Empire</a:t>
            </a:r>
          </a:p>
          <a:p>
            <a:pPr lvl="1"/>
            <a:r>
              <a:rPr lang="en-US" dirty="0" smtClean="0"/>
              <a:t>Sacked ocean coastal villages</a:t>
            </a:r>
          </a:p>
          <a:p>
            <a:r>
              <a:rPr lang="en-US" dirty="0" smtClean="0"/>
              <a:t>Also developed a massive trade network, including the first European settlement in the Americas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ingebretsens.com/media/upload/image/Viking-Explor-Map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607" y="0"/>
            <a:ext cx="5826393" cy="397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spects.net/~janus/Viksh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23721"/>
            <a:ext cx="3619362" cy="303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33800" y="4343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www.youtube.com/watch?v=Wc5zUK2MKNY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242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Beginning of the Middle Ages</vt:lpstr>
      <vt:lpstr>Bellringer</vt:lpstr>
      <vt:lpstr>I. Western Europe – Post Rome</vt:lpstr>
      <vt:lpstr>Slide 4</vt:lpstr>
      <vt:lpstr>Slide 5</vt:lpstr>
      <vt:lpstr>Quickwrite</vt:lpstr>
      <vt:lpstr>II. Charlemagne Attempts Unity</vt:lpstr>
      <vt:lpstr>III. The Vikings </vt:lpstr>
      <vt:lpstr>Slide 9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173</cp:revision>
  <dcterms:created xsi:type="dcterms:W3CDTF">2013-03-18T17:01:34Z</dcterms:created>
  <dcterms:modified xsi:type="dcterms:W3CDTF">2015-08-10T14:19:51Z</dcterms:modified>
</cp:coreProperties>
</file>