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348" r:id="rId4"/>
    <p:sldId id="365" r:id="rId5"/>
    <p:sldId id="363" r:id="rId6"/>
    <p:sldId id="339" r:id="rId7"/>
    <p:sldId id="360" r:id="rId8"/>
    <p:sldId id="364" r:id="rId9"/>
    <p:sldId id="346" r:id="rId10"/>
    <p:sldId id="350" r:id="rId11"/>
    <p:sldId id="34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Renaissance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content.artofmanliness.com/uploads/2010/06/horizon-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343400" cy="32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99designs.com/designer-blog/wp-content/uploads/2013/03/renaiss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14117"/>
            <a:ext cx="7696200" cy="35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4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dirty="0"/>
              <a:t>What was the Renaissance Movement?</a:t>
            </a:r>
          </a:p>
          <a:p>
            <a:r>
              <a:rPr lang="en-US" dirty="0"/>
              <a:t>Why was it able to begin and spread in Italy? 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Review: Describe the geography of Italy.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766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was the Renaissance Movement?</a:t>
            </a:r>
          </a:p>
          <a:p>
            <a:r>
              <a:rPr lang="en-US" dirty="0" smtClean="0"/>
              <a:t>Why was it able to begin and spread in Italy?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I. The Renaissance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95400"/>
            <a:ext cx="89154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time of creativity and change</a:t>
            </a:r>
          </a:p>
          <a:p>
            <a:pPr lvl="1"/>
            <a:r>
              <a:rPr lang="en-US" sz="2400" dirty="0" smtClean="0"/>
              <a:t>Politics, culture, society, economy</a:t>
            </a:r>
          </a:p>
          <a:p>
            <a:pPr lvl="1"/>
            <a:r>
              <a:rPr lang="en-US" sz="2400" dirty="0" smtClean="0"/>
              <a:t>The ways people viewed themselves and the world also changed</a:t>
            </a:r>
          </a:p>
          <a:p>
            <a:r>
              <a:rPr lang="en-US" sz="2800" dirty="0" smtClean="0"/>
              <a:t>Began due to a renewed interest in Greco-Roman learning and writings</a:t>
            </a:r>
          </a:p>
          <a:p>
            <a:r>
              <a:rPr lang="en-US" sz="2800" dirty="0" smtClean="0"/>
              <a:t>Spurned an appreciation for experiences during life, not after (Medieval Scholars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27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I. The Renaissance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95400"/>
            <a:ext cx="89154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to the Renaissance movement was the belief called </a:t>
            </a:r>
            <a:r>
              <a:rPr lang="en-US" sz="2800" u="sng" dirty="0" smtClean="0"/>
              <a:t>humanism</a:t>
            </a:r>
            <a:endParaRPr lang="en-US" sz="2800" dirty="0" smtClean="0"/>
          </a:p>
          <a:p>
            <a:pPr lvl="1"/>
            <a:r>
              <a:rPr lang="en-US" sz="2400" dirty="0" smtClean="0"/>
              <a:t>The focus on worldly issues instead of religious issues</a:t>
            </a:r>
          </a:p>
          <a:p>
            <a:pPr lvl="1"/>
            <a:r>
              <a:rPr lang="en-US" sz="2400" dirty="0" smtClean="0"/>
              <a:t>Study of </a:t>
            </a:r>
            <a:r>
              <a:rPr lang="en-US" sz="2400" u="sng" dirty="0" smtClean="0"/>
              <a:t>humanities</a:t>
            </a:r>
            <a:r>
              <a:rPr lang="en-US" sz="2400" dirty="0" smtClean="0"/>
              <a:t>, or the subjects of study in Greece and Rome, including poetry, grammar, rhetoric, and history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7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http://web000.greece.k12.ny.us/SocialStudiesResources/Social_Studies_Resources/GHG_Documents/Humanist-Spring.99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381000" y="4267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90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II. Why Begin in Italy?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20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Former center of Roman Empire</a:t>
            </a:r>
            <a:endParaRPr lang="en-US" sz="2000" dirty="0" smtClean="0"/>
          </a:p>
          <a:p>
            <a:r>
              <a:rPr lang="en-US" sz="2400" dirty="0" smtClean="0"/>
              <a:t>Italian </a:t>
            </a:r>
            <a:r>
              <a:rPr lang="en-US" sz="2400" dirty="0" smtClean="0"/>
              <a:t>City-States survived and prospered through the Middle Ages </a:t>
            </a:r>
          </a:p>
          <a:p>
            <a:pPr lvl="1"/>
            <a:r>
              <a:rPr lang="en-US" sz="2000" dirty="0" smtClean="0"/>
              <a:t>Rome</a:t>
            </a:r>
            <a:r>
              <a:rPr lang="en-US" sz="2000" dirty="0"/>
              <a:t>, </a:t>
            </a:r>
            <a:r>
              <a:rPr lang="en-US" sz="2000" dirty="0" smtClean="0"/>
              <a:t>Naples, </a:t>
            </a:r>
            <a:r>
              <a:rPr lang="en-US" sz="2000" dirty="0" smtClean="0"/>
              <a:t>Milan (</a:t>
            </a:r>
            <a:r>
              <a:rPr lang="en-US" sz="2000" b="1" i="1" u="sng" dirty="0" smtClean="0"/>
              <a:t>TRADE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 smtClean="0"/>
              <a:t>Venice developed a powerful merchant class</a:t>
            </a:r>
            <a:endParaRPr lang="en-US" sz="2000" dirty="0"/>
          </a:p>
          <a:p>
            <a:r>
              <a:rPr lang="en-US" sz="2400" dirty="0" smtClean="0"/>
              <a:t>Florence truly became the center of the Renaissance</a:t>
            </a:r>
          </a:p>
          <a:p>
            <a:pPr lvl="1"/>
            <a:r>
              <a:rPr lang="en-US" sz="2000" dirty="0" smtClean="0"/>
              <a:t>Large number of talented/gifted individuals</a:t>
            </a:r>
          </a:p>
          <a:p>
            <a:pPr lvl="1"/>
            <a:r>
              <a:rPr lang="en-US" sz="2000" dirty="0" smtClean="0"/>
              <a:t>Medici family organized a banking business and became </a:t>
            </a:r>
            <a:r>
              <a:rPr lang="en-US" sz="2000" u="sng" dirty="0" smtClean="0"/>
              <a:t>patrons</a:t>
            </a:r>
            <a:r>
              <a:rPr lang="en-US" sz="2000" dirty="0" smtClean="0"/>
              <a:t>, or financial supporters, of the arts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cityofsound.com/photos/uncategorized/italian_city_st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3581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http://web000.greece.k12.ny.us/SocialStudiesResources/Social_Studies_Resources/GHG_Documents/ItalianCities-08.05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0" y="4114800"/>
            <a:ext cx="6858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18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http://web000.greece.k12.ny.us/SocialStudiesResources/Social_Studies_Resources/GHG_Documents/TradeRoutes-01.04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15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1676400" y="6629400"/>
            <a:ext cx="3048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65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III. Features of Renaissance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78" y="1219200"/>
            <a:ext cx="8694821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Humanist Concerns were addressed</a:t>
            </a:r>
          </a:p>
          <a:p>
            <a:pPr lvl="1"/>
            <a:r>
              <a:rPr lang="en-US" sz="2400" dirty="0" smtClean="0"/>
              <a:t>Religion and Greco-Roman influences</a:t>
            </a:r>
          </a:p>
          <a:p>
            <a:r>
              <a:rPr lang="en-US" sz="2800" dirty="0" smtClean="0"/>
              <a:t>New Techniques emerged</a:t>
            </a:r>
          </a:p>
          <a:p>
            <a:pPr lvl="1"/>
            <a:r>
              <a:rPr lang="en-US" sz="2400" dirty="0" smtClean="0"/>
              <a:t>Use of </a:t>
            </a:r>
            <a:r>
              <a:rPr lang="en-US" sz="2400" u="sng" dirty="0" smtClean="0"/>
              <a:t>perspective</a:t>
            </a:r>
            <a:r>
              <a:rPr lang="en-US" sz="2400" dirty="0" smtClean="0"/>
              <a:t> and shading in art</a:t>
            </a:r>
          </a:p>
          <a:p>
            <a:r>
              <a:rPr lang="en-US" sz="2800" dirty="0" smtClean="0"/>
              <a:t>Some woman became famous for their work</a:t>
            </a:r>
          </a:p>
          <a:p>
            <a:r>
              <a:rPr lang="en-US" sz="2800" dirty="0" smtClean="0"/>
              <a:t>Rejected Gothic architecture and favored classic Greco-Roman columns, arches, and domes</a:t>
            </a:r>
          </a:p>
        </p:txBody>
      </p:sp>
      <p:pic>
        <p:nvPicPr>
          <p:cNvPr id="7" name="Picture 2" descr="http://intranet.arc.miami.edu/rjohn/images/Brunelleschi/Il%20Duomo%20in%20Flor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570603"/>
            <a:ext cx="3501188" cy="23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0.tqn.com/d/goeurope/1/7/l/D/2/bobbio-italy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166" y="4570603"/>
            <a:ext cx="3741822" cy="24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268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Renaissance Movement</vt:lpstr>
      <vt:lpstr>Bellringer</vt:lpstr>
      <vt:lpstr>I. The Renaissance Movement</vt:lpstr>
      <vt:lpstr>I. The Renaissance Movement</vt:lpstr>
      <vt:lpstr>Slide 5</vt:lpstr>
      <vt:lpstr>II. Why Begin in Italy?</vt:lpstr>
      <vt:lpstr>Slide 7</vt:lpstr>
      <vt:lpstr>Slide 8</vt:lpstr>
      <vt:lpstr>III. Features of Renaissance Advancements</vt:lpstr>
      <vt:lpstr>Slide 10</vt:lpstr>
      <vt:lpstr>Essential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203</cp:revision>
  <dcterms:created xsi:type="dcterms:W3CDTF">2013-03-18T17:01:34Z</dcterms:created>
  <dcterms:modified xsi:type="dcterms:W3CDTF">2015-08-13T14:08:58Z</dcterms:modified>
</cp:coreProperties>
</file>