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339" r:id="rId4"/>
    <p:sldId id="347" r:id="rId5"/>
    <p:sldId id="340" r:id="rId6"/>
    <p:sldId id="341" r:id="rId7"/>
    <p:sldId id="342" r:id="rId8"/>
    <p:sldId id="343" r:id="rId9"/>
    <p:sldId id="348" r:id="rId10"/>
    <p:sldId id="353" r:id="rId11"/>
    <p:sldId id="349" r:id="rId12"/>
    <p:sldId id="350" r:id="rId13"/>
    <p:sldId id="351" r:id="rId14"/>
    <p:sldId id="352" r:id="rId15"/>
    <p:sldId id="34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Beginning of Civilization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 l="5000"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3276600"/>
            <a:ext cx="609600" cy="533400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Social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“Ranking” people in a society according to a set of principles (money, land, etc)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Arts and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developed and expressed the beliefs and values of the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Public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Irrigation, infrastructure, city walls, etc</a:t>
            </a:r>
            <a:endParaRPr lang="en-US" dirty="0"/>
          </a:p>
        </p:txBody>
      </p:sp>
      <p:pic>
        <p:nvPicPr>
          <p:cNvPr id="1026" name="Picture 2" descr="http://history.cultural-china.com/chinaWH/images/arbigimages/cebe42221d44c747317b4760c07772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447675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Writing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as a form of communication</a:t>
            </a:r>
          </a:p>
          <a:p>
            <a:r>
              <a:rPr lang="en-US" dirty="0" smtClean="0"/>
              <a:t>Record Keeping (scribes)</a:t>
            </a:r>
          </a:p>
          <a:p>
            <a:r>
              <a:rPr lang="en-US" dirty="0" smtClean="0"/>
              <a:t>Used for religious activities</a:t>
            </a:r>
          </a:p>
          <a:p>
            <a:r>
              <a:rPr lang="en-US" u="sng" dirty="0" smtClean="0"/>
              <a:t>Pictograms</a:t>
            </a:r>
            <a:r>
              <a:rPr lang="en-US" dirty="0" smtClean="0"/>
              <a:t> – simple drawings that look like the objects they represented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70038"/>
          </a:xfrm>
        </p:spPr>
        <p:txBody>
          <a:bodyPr/>
          <a:lstStyle/>
          <a:p>
            <a:pPr lvl="0"/>
            <a:r>
              <a:rPr lang="en-US" dirty="0" smtClean="0"/>
              <a:t>What are the eight characteristics of a civilization?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Essential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038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What does the term specialize mean? Provide an example.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6482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eight characteristics of a Civilization?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Rise of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u="sng" dirty="0" smtClean="0"/>
              <a:t>Civilization</a:t>
            </a:r>
            <a:r>
              <a:rPr lang="en-US" sz="2800" dirty="0" smtClean="0"/>
              <a:t>: a complex, organized social order. </a:t>
            </a:r>
          </a:p>
          <a:p>
            <a:pPr marL="514350" indent="-514350"/>
            <a:r>
              <a:rPr lang="en-US" sz="2800" dirty="0" smtClean="0"/>
              <a:t>Civilizations were able to rise as a surplus, or extra, amount of food was grown. </a:t>
            </a:r>
          </a:p>
          <a:p>
            <a:pPr marL="514350" indent="-514350"/>
            <a:r>
              <a:rPr lang="en-US" sz="2800" dirty="0" smtClean="0"/>
              <a:t>Many of the first civilizations were located next to Rivers. </a:t>
            </a:r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early civilizations develop alongside Rivers? Share with your neighbor when you are finished.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8 Characteristics of a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Cities</a:t>
            </a:r>
          </a:p>
          <a:p>
            <a:r>
              <a:rPr lang="en-US" dirty="0" smtClean="0"/>
              <a:t>Organized Government</a:t>
            </a:r>
          </a:p>
          <a:p>
            <a:r>
              <a:rPr lang="en-US" dirty="0" smtClean="0"/>
              <a:t>Complex religions</a:t>
            </a:r>
          </a:p>
          <a:p>
            <a:r>
              <a:rPr lang="en-US" dirty="0" smtClean="0"/>
              <a:t>Job specialization</a:t>
            </a:r>
          </a:p>
          <a:p>
            <a:r>
              <a:rPr lang="en-US" dirty="0" smtClean="0"/>
              <a:t>Social Classes</a:t>
            </a:r>
          </a:p>
          <a:p>
            <a:r>
              <a:rPr lang="en-US" dirty="0" smtClean="0"/>
              <a:t>Arts and Architecture</a:t>
            </a:r>
          </a:p>
          <a:p>
            <a:r>
              <a:rPr lang="en-US" dirty="0" smtClean="0"/>
              <a:t>Public Works</a:t>
            </a:r>
          </a:p>
          <a:p>
            <a:r>
              <a:rPr lang="en-US" dirty="0" smtClean="0"/>
              <a:t>Writing system</a:t>
            </a:r>
          </a:p>
        </p:txBody>
      </p:sp>
      <p:sp>
        <p:nvSpPr>
          <p:cNvPr id="25602" name="AutoShape 2" descr="data:image/jpeg;base64,/9j/4AAQSkZJRgABAQAAAQABAAD/2wCEAAkGBhQSERQTEhQVFBUWGBgaFxcYGBgYGBccGRgYGhocGhgXHScfHBkjHBcYHy8gIycpLCwsGB8xNzAqNSYrLCkBCQoKDgwOGg8PGiwkHyQsKSwsLCwsLCwsLCwqLCwsLCwsLCwsNCwsLCwsLCwsLCwsLCwsLCwsLCwsLCwsLCwsLP/AABEIAJ4BQAMBIgACEQEDEQH/xAAcAAACAwEBAQEAAAAAAAAAAAAEBQIDBgEHAAj/xAA+EAACAQMCBAMGBQMCBgIDAQABAhEAAyESMQQFQVEiYXEGEzKBkaFCscHR8BRS4QcjFTNicpLxgrJDs9IX/8QAGQEAAwEBAQAAAAAAAAAAAAAAAQIDBAAF/8QAJhEAAgICAgICAgIDAAAAAAAAAAECEQMhEjETQQQiUWGBkXGhsf/aAAwDAQACEQMRAD8A9xr6vq5NccfGq2FD8fzW1ZAN24lsHA1MFn0ms5//AKXwesrLwD8enw+u8x8qVtCuSXbNKyVRxCYpaPbTgyNXv1juQwn0kZ+VDj224VphmMddJj94+VK2hHKNdhrb18FmlHFe1VpFL7iJxv8A+JzNKrntu5I93bVR1DnU04jCkADfrU3JIhzj+TXJaO9X6Z3rDXfbTiGBRFtKxEB/Fgx0U7me+Kut8+uypDknVJkwpGZWIONsxON+tcpI7yxRsNNUMue1B8s5+LhIuAKwgEqZBMDYETEz3ppctjcU+mPqStAagzAq5lMYzXTiu2lk11ASKFB6A/tU7d3Pep3WzQ7YzRURW6Dfe18IpT/VkExRXDEBRpEDsKoqAsllzNVimhGc11L5nyp6Bzphgq2YoZWzU5pKKqRcxqOmo6qlrxQoa7KntdagHqVy/wBKhFOv2SbXo6WroevlWatS3QYUmfA10PX2mu+7ilHVgPF8ZouKGYgOAFGCJ1DJETmQN4+1SXiJWYyDDTIju2YxGf3qfGcOjCWWY7AzHbGfpSa5fI1gI1tCBq16VYyIAXxajkhRPUgAziltoRh17jPdsskkPgLKzJKgQN/vRti9qXUAQD3EH6GkfE8RaVCzlGuAw2p9QEz8UTAMyVwY2GKlw3NQFa4ChwfhlVaMzDkRAOY770OWwJj2alNV3HAEk9JoXjOZKqtkkjoBJHnHYAz6UzaHugz34HWo/wBWKy/LLraw1x7ZBlUzLHAaFM569AYPqKbs+KnysTyDZL1H2HkUj4V5ptwrUYsvCVhhNIOce0wsnSo1Hr2+1OuLuhVJPQV5dz/j/F2Jkn+da7JJroXNkcVSEXtZzK5xN8uxMDCr0UDoPz+dKeCkFhG4OaOunVnrXODuQTP0rM2ZLbYCLTEmAYkfKmPBXdAg79e9GXL6qP5+lR4Kyjk6mCsYg7CO3mKS03ofaROzeJbU0QYGBkb74kb0RxFld4j1rtu2FJyCR1G1d4riMwdwB9P4adypbI1b0LG4kqT1C7mO+1WWeZT6fzeqriwTOzAiluqOtcpWFqh1/wARhlIIUzJO2BOI6mTP1NaHlPtc0gO0juc/feK864jic6R9e3p51C3eYNOok1aK1Yjk49Hu9q+Lihl6gHG2eo8qLt24rxjl3P7o02w7KoyPEQJ8yMxPnFeh8B7ZWikXGAdcEhW0nA8UxgdCT1FWVVdlsedN1JUPrtvNDcQk4FUn2issJVwe/wDO9WcJzW3cwrA4mOtC10Vbi+mC27JJmCPIiKOCQIqm7xgB7/zFDXuNnrGc+fz6U60RuKC7hFdVaFZpiibZim5I5bYVw9qrwBQiXDRIbFBmiDRMCq3Ga4HrjPmggto+FoVP3IqAu1P3lds5UdNuNq7bFfC5XQaA+iyqnapM1Us1ckdJlb3KXc14FbqFivjAAVokjxA7dRj8/OmDKPU+sUpucRdE+MEwYVbLnpIGqQIiM/lTNozyB+N5eV4ZgBN5l0wzLgldGodBC9R3O+1BJyi3aZFLf8plLOWPiU9NLGBMmYkkSZFOb9s6JulRiPxkiB0gkEx0AzJzmKV2eJa9DW1QkHJfBJOCCpBOf7gViYiJqLSOWxmfd2RLvKkyhYkhRAAGrI8s0HzS0byG2o0kmC2GUAKSJ8iwAwemdxQvFqur3ZISAQLIAcFiRBJmBIJUzHpmq+D5gsorObQAIKg6iGBgapnTMGAQREAbig2l2CSfRUbDeHU4BRhpB8ssF0kkKB4ewG8xl1YMAZ1YGT+LHc/WknPSLrDQVUj4WxI2BBBGxzjeYPrnrnMbhYXXb/dTwqQ40YDZKkSMneNJgDclqRSi+mSdr0el8Ie1N+Erzb2e56GdnvWzbJx70wisUMFSMQQTEGdh0zXonK7moAjIIBB6GqJUzTgnYL7S3zp0Drk15pzbUHz2x+tepc8s+Et1rzvnfC6jJMSalkdS2JnT5GbuPLRtFTsuADJz/npRN62qgzA/M9fU7bUInLGdxEgHr2FRdMmrRC7xeokdIqu5d8AXr38qPfh1SdQJBB0icg9zQj8MDgmD0+/7GkpJlLtFnLeOCHO3UflTC/fQ5XM7Tv8ATtSXjHREWJmYOMCAMSeudqv4M6gMYO370ZW1sEVTsaWLOuSc6cx9t6W3+A8XlNF2OLW0IM77n+ZponBgrrkaYmTtFPGDS0SlO3sx/HcKohR8Umc575FUBD0GYqPOeLB4pih1KhgecbkHz6eVOLFlSoKiZE9+xg9jkbxVmqQJQa2xdw5JIk758qc2EcDEfKuWeEUvt9v0H70wuMy4gx0NT8kbqwPHKroWcXxjAiMdKjqIII/nWieYcG76WS2zHIkR0g7fLrVJlcMGVs7jPyikyLZXG9DnhOdFOsjsaacLzJHYAmAcycDEnvvHlWS4Wx7w+Fhpnf8AxTFODbK/z1oxySR0scezf271nSGFwereGfQNFDf8ZtziWExIj7Z2rGXuYENpc7xESQN95/TvRXCEE6g579Yxv9/viqeU6Tfo1ljnOrYAb7mfSjTzFQBrYTEwPpNZfhrgn8pEfL1qzizqfV5AeRj9JNV8roSM2avh+IVh4SD9KsNuayHB8UyOYJA9THX61pOA5gGIk7jsY3Aie/rVFKysMilphgs1aLVXAV8BRs1KCILbiq2WDROmlfHc6tJI1AsBsM0rkl2dKkglloe4vWYrCrz26ry7vJ6Akk5ggAYG8Yiu8T7RE3NnUAQdbHSIn8IxsN/Ws8flRa0iMjR8z5ppRjaZC42BzODiB6b0gf2jvBwGcEbnCgjIGRtuRjzpUnHkuQoViJAlwJ6mBBbFC22vG4ZUZHUkCCRuBO8YXcR9ZvPOXeiTSsecVza6wAYySBqKmASCYx0mZgd80EvHOpLHGv8AFLEjscRB8/Oql5aNOorqcmXIA3647DpA6Zqu1a1sNSkL2P7Viy5ZOXJs14lHjQ1fnD3FIwrt+LY9/iGIMAH5bEUp5by8gEF1LiSJIggrIZeumCcgYzV3GcOApBV5kABVMx8UCBGk9TPQUJdtsbgJldSgAsCD+KBG41R+fejFymtsMqXSJ2+FuXc3T7sLgFlkmCwwo+JYgk+YzuK7cJt3bbMQ2dLSATODEqewwu40+k94BmuataXLk6YCLq+KQDPQGDvMmaos80VHuoLayJWZO0QJDGDkdRmc5zWmP4M0le2aPmF9eJsEIAwg6hJkDrAAMkfciK0PsFxz3LR1MSFhQGXSQVkN5ETEH8qw/JDbLzDrgqZbB2OCsR8O0ZBA7zvfZLhEtyELRGATIgmfrMmfOqQy1JQDij9uQfze97y06glSLmnGZgA/IZ+1Zq9wal1Q6jILaunhKjP/AJfatZY4UMHkA/7rmCMGDH6Uq5rxmi/ZX3aAEugyCWJWcQMAaeozPlRyxv7M0Sx8nZkeccMhZvEFCEZ2ksCcEdYFZrjuCuKI0XNLZQEMMahGkZJkD8WPtXqnLAvvOKBVY1WsRjNvb7/c0aOAtmWCrLRJjJgQJJzgYpcca2iU8N+zyS3ye6HbDJbMwSv3APiHeG6k0db5RbdQpQuxOHZoAJ7RsBvHl1r0a9ylGADLjypXxr8JZdbGtBd3AAJZcbsVBjB60XGTdiqDSowXEewrKD/vgycEAxAxOcT6HpU+H9mmtAn3kgjw+EjPeO3pW59yLgDDSyYiDMdpG4PkY/SocTy6VYjDbg6jsB9B96Ryb0Ko0zD8Tbt60ViNW8TnUPCNAYQxnsDGaM4i8VtIgkKyiJM4MgjVAnOPqJoLir3v7vvHUD3bN7oRnTgZ8tQJAxgjFa/lgcpZ1W9YyTgHEkrBMLEwc/pSSkn9EzVGHCpNfwZe/wAg1qC1naBKgyZPbYiflQnL20Frbrp6/rEj+YrRgvxbOltytlMMGGAZkgkYZtzUbvILF5AtpybirOxGr/uLCCZ6Dakjf7K5ZRkqlVv8ehZcKqcHyIAj70XahlhiQOvpV3KOIs3DoZNLid8ho/m0dKjw9/TxDD+m8Capdj4QRkFQRkAwD0E7yKPDluzJUk+NBhe0FAUgYnAIB852NKuaWLZUG22tyZAU4jr5dO9Pfdm+fEEBB8XhWTiVg9sk0SnJkYyVmAAJJgRPSAKZzTJcJXRkPdso1QVYbCV8QMHaf5FfXOauWGlYPUR2GQMen1raWuWhICgA9D1Pzr4cGGfU48REE9wf5FCM0FpmR4LlzXPEzAqSIwW26wKftwyBAFK6dwZWI7zMEdaN47litECDv4Tp29N9+tI7/s4PCC7iJgE+HOMdth9KblFA4P2MrFiMTvXTwQ7Clq8jYgf7pgEkxAntpzOD3701T3ziMKN9ZTcehO1UU/RPx2CqrJJQz3Bgg7YE5G1Wf8RKiNgY3xufOhL3N7CTqu6m1KsKuSzZAgCPlOOtHWSt5CUuIywNQhGIk4mDg+W9W5aJ+OSIrzEdG+kfmPlVj85vL8F1o7EK0fUTXycGcCRjbwx+td/pSPwjboYrDUk9M0qRQ/FvcHjb57E+pFdbhZ8TEYkYMfaik4MsROkAehJ+YAiocVwOlGbQ12AcKYOI/wA7A0vjk9jXehPe4BdcySMRJPzPl0r7h0WdJyCf1x9Kc8IeFYAAA95uMrA9tLAeXSotyRGGq3OkneQSI3g4BEiOlTlhm9poq41pg7cCgiCI+g+vT+CqeK4VR8MPPYjFOOH5YgYqS7lYxCrE98knarOI5WoB0SJzkZn1nanWKTWybjWxDwysp/CAOpyc+X70BZvpecm22vRCmDjqTjABp9b5EtzDOwPULjUOkk9s0o/oxw3GhY12iUBEYXV/dp2IABJOMzvgl4XJUUxLtosFtpEEqI6DxHfA2M9ZzWe57YcMGAuuyxGoTEbRMkjcRXoFrgLFx2Cr8JIMEmO/inE9Khx/szbEOCUA+LUxYR6E4NPDFKAJbMNwPM7gtaTC6gQwJ2GokjPqR8zQ1rgF1At8JnI89pjM5NaPiuTcMQ4bWAQzhwGLeED+3YE6pAnbptV3sxyrh7qpBfRAAB1S5AkiSMAHw43Iwe79LQHilJ2xBe4J0WLTFYMABZ7/AEJx17kxWy9guYu9xkKgKq4MmRkiD3yDtjaj7HsxbUAAnAA9ae8BYCYAj5UccZOabQ0Y0T4P4D/33P8A9jUl51wxFxH2AuWycf3EJv8AM49O9O+BWLY9W/8As1Bc8XVZuDYhZB8xkflWnIrgWAuXqTc4of8AWm3lZt/vVnMOY/09l7jQdIMAyNZg6VEAnUTAxNfcsk3uI7arR+tlP2pB7V80e9cVLUgWW1ebOBuPITHmSazyksceTGhieSXFAHE894xLJ4q7dW1O3DKFJRSSF1MRl8bY2O9A+0XAe94gJbuBDdAZ7mMLGppKAajJCgdxuAMZH2l9oL192V9XhJ1asE+RXp0pmvtQGtW0RYe2Vb3h/tAIjBxhiJETAxRcsiSkXWPGm0ank9teEv8AD8Or3LvvLdzWWtlGGkqVIESVmRLEwZEjamnFcX7w+7t7HfYSI3ljGnHTf0pf7McpSRdcS7Q3iGo6SlxCgJ2UhgdO00y4zlquWNsR/wBMYbT0AO0QIiMVnzTUkmn2SlFKdV0L+D5SqTpBeQdcgbSIg7gA9cjHlVVnmD3mKoNIjT7tpBUAaWypjGo564o/jOAYL/tnQD4mUSzLo8Q1MmJnAAHbOKU2bje+Z9I04VlbUFExOll8wG261OMXBpMdtSuTHHEctNq1/TAEWRaGtkPi1HDADchvETMYA36+ZWPaW5w3EWmckI2W/FCTCsADEgCcedelcsvsb7gZkeIyxU6SdOThnM6fID5Umb/Tz+qf/cYWLNu17tAqk3GJLOzSTsuoDrInatcHF6kR46tBHEWbY08WkzcY6tJBCtBJKnbSwBYHO/pVHOOMJQOjEK8yBAViU1dI0kFiCsnI70byv2UexbbhEPv7BBMkFHXOwB8JMgEGRPoKX82f+lvW1edEONDeIZcquoRHwFTIzA7YqU1p10VxxTe+x/7O8eEtA3FUSWCgZIKgeEDeYA9J86btzVD/AMzT6HxdsY/EJyOkUi5P7O2uILXrp1CVCAYHhJyRG0gADbetPfNtQFhQBMKAABHkMDamjP69kskKeiq5zS1GduhzGxwPpt5UInFqzR7tu+Q0YI7jzqdjmAd4AkExM9o/f7UyNwTp6xMeU1DlKbt6o7iqF911kEq/bw5zjbHX9K+LoSAyNJ2Vhn18IMD/ABRDcQdUAYjcxG9A2eO13IRixyDHTHemjGT9iOkGJaQEaFVT0xuM7QKWe2FljwV1VkNchCVkmGIBAjMn4fQmndm6RI+3X50r5tzUMrIzAGRAiTjqJ88Dz7VfmodjQxubpHjfM+U3gUsWyWVTqkCAblwgQP7iNIE+RO1PvZb2OZ7pY3XVA0JJCs7LBZis4QGVB3JIxvXp3LuT21UsFlmAILHIwMT6DYQBMACspyr2Y4rheNDDRcsOSdTMfATk+AH49MqDVXOTLOMUnfZqrnLhOCY8o/arjypCdR1bd8EHp3okMCcULx/NUsrLzJMKBuxPQDv+VRi49mXgvwRbgba9ImB17yOvlXBwdsnxqJ3AkzG0wf2pfY4x7rllXXcRioAl7VgwCSwWC7w35gaRJLmVT/mHJ6tALegp6aX1DxVi27y2yYGgQNsKSPmQfvVtrlqghgXBG0+IR6b/AHj5U4AEYA8sCqy0DOftU/HKLtv/AEU5WqF/DjTdvMScLbAAAEmGPbclh2+1KrfNrjndgPehVMINQIQ7dst51ZzTm9tXvI9xULe6C6up0k4nAyInpQJ9rVttF0W8jw6XDtCyGJicj9xiub1QvFvoJvc1GtvCx03dEgLGxJnc9CZwdqM4flFtzd125DH4jMkmdQmZwc471b/w5SXDBYNxX75UL/8Az96NmNjuZop32JFcRX7O2h7pzt/vXwOuFusgmesJR9w5gLM7kgaR6zufIfalns8T7hIOCXO/91xyfuTRdviJVjDCNWGmcdYnY/ejzQOzB/6kWla9bV2dgU04QHIYmFl1UHIxBj8tN7L3Gs8utC2mpl1DTJyS7E7fizvEY6bgW5yMcQtlmdm0M06vyjoMRO+SaL4RjZV0ZvhhlxHUDc9Ntj0zQeW6KKN69jLlntPbuBFchLhHiWZVTgQGMapnECacWuIHQN/4t+orzLnXDG3dRrFvXqjSBjQywc9Wkg/+XpXofJ+JLW7YuR7zQpcecCafHNvsecOPQ04RGVAGiQW22+IwfpFU8bdUpcWROlhHXKmKK4s+E7/KlF7giAHLFTMlR+LfBk+dXySa+qAJb3M2QMUYIXtW2LkT8KlTAkZgGM9qzlzmJ4dNcC6oAaC2h94BEr4hEYGR1nNOvam0LdpCtssrsLZQfCtpYc4HSQM7+YrzjmXE3Lt5sagTpXrvhdMEg9OprBKHPUujZgnVtDbivbnguKAS7YclYAOlSxH9usEH0kGm/L/Z6zbvK6KTbcSqtBMHMHHb6/KsvwfsBcKe8JBuHIQHxYJ6bTAmAf2rVci4L3oteOdIKuCQCJGGXvAIEfuRQnKCpY3r2M4txbyafo0NjhTpZ1I0hoPUAYI+Wc9s9jRS3DbETn/t/bHfalVp2S4WDowLaVmQbsfEvVdUyMxO3Wmi8UJlT4QYETJJAgE/QfPNQ0tGfNb+/wDYTZ4ozP3P+ao/rFtsChmTp0iMF2lmAiSx652ijf6S4QCujrgzn+3IH1objuTrdDDKvnuO2ROCMxIpk8kSKQXwN0MCNMat9oJzkgYn9quvcAjjSR9CwODO4IJzJzSzgbd2wmllmOoj6R6Ufa4tv7GMgHbzzM4pnnvTHiga9wpsk3FKjqxLFVMCJboMY9AKRnTxNt7jWmuo4uNIJxpwrKpHWCBGY71pr19WUh0LA7qRjB3qkW7Yte7ANtQpChcEDM6TnO/1NTtLplEzK2v6jh+FLKmo3CBaVQWYQSBMYEycE9Bmg+Vf6lLhL9hlYEgkIwJCtDEAhsAST4sEEedbTgrSLYWyGa4FUqCSA569Iz0HoKX804RGsx7seEgrMgjw+78WNynhP6Rh1kxxvkv5Fe2OXuKv/wCMsNwQAZxiPOguK5kBH+02sjGPPqRkDzrlu4La6bchRgAnUAOwJ/CNgOwAxV1jibrbQR/dGMzt3rJH5al9Y3X+BnAFa7J92nxdzB9PMRqmT0HnRHD8Ay29NoqpUx5CYLTAyZJP0qy1whKbrkltQg6iTkmBBzH03NfLwxURuoIMzpGMz9qusso+gOEWUPw1xd2BwWcjE79/5jpWd5ezNxbNdUFSHKwfhEkgQc4xtWm5nCWGYHcDrMyRt6is3ddkHv1AhG0mR/cBkn+07VBykpf7N/xoJY5P+B7e4l7dgG2C2oTsfCY8hjaPUCsrwPOOIYhLx0IrBkMfEQ0iT2MbetPOTcc9+ybYlQogkHU3aM94386p4uytrBOgBR4jso1HcL8VxoACj9M6ObnpfgFxgnzW7GN7j9JAXxMRhZiPMnoo79aHs8GWliwk4Nw9Adwk/Cv3P2FfBcMxKF7TMdIcagV6mA0HTGZg99hTm9wrPbYXdCg40qMLMDP90b02KFujHOEY7vRkrHOuH5fcvKGEHOkFmZm0lvFn8R6gY1RHUueS8A+leI4nS19hOwi2DkAeYHXp06z5Z7UlLvEFxqCs3hEzA2+QgbH8q9Ruc0e9wsWFYk2lIgZB0/Dvt3PSa1y+qqwZIcqaRdzrjrroEtMbRY5uxhFCliRPcws9NUxWT5TzziE4y3YuiS4WSGJgA/ERJ8RXPTvAg0wfmN+6q6rN1WACEm28A/3yoJjJwJnHnV/DcRbtB390yBseJNJ06ioZy2ZOCQDgECBvU/LXfQni1+xXzi3avcS3vPEwC+INEAlsAbEDEGDJFYIcudeP90mQniBkMdMZJC4kZwP1rR8zebt288+NmXtEKNJEAkARA/XNB8suPbN93hWZ8DOVkkQwwVAg47CmhLTa6ofilFRfZ6zwhJRTqnAk4yds+dQ4y8URmOyqT22BNZbkXMbivDEhWEqp6kDqTtI6eQrRcbwZuq6OxCupUwYgEEEjw7kHrIxUkZ5xp0V8qQWrFtAfhVQZI3OfuTRLNjoJwCdpNB8Rw7gBTpNuMiO0QM/X5UHcvMsBQsSvcAd9MeRxj1o0iLlTGPDqEQKTJ7j/ADQnEoGYMZJWYGIzH6j71Xd44CA0yewnYE9O8GMZqFvjZ+FGMMQehHyPU4MdjOKCFc3dhi8HrYM24MiMdv2p3y9dTA9QCJ+f+aVcJc1KDESJziPketPeBjp/JrRhVsaIZxTsJIzg4ET9Ov8AilTcwFxAB8c4xiRPfaj7zeOTONvLv+lUf0S4gTkTPb6U2ScpS+r0XoC5lwji1dKjW5tnSmI1blVnaSFGe3lXnnEcOqpYm3pldREnUpaPxHeMQDsB5mvVjfGNQKmYEjr6iR96zXOeWLcAuONJtnwArpUhiJkxPT1zQm1HTRz5LcWI+Hdle2TquE7g9F0nIZYIjwwKWJwXEXb1xgYJuE4wQAFjB6xHU/F607eQ+pTqRZWQrR4iIwqkgY3APTvU+WI3vHuuAF1hCQfgLe70SXEwQemRiRnGJxcrcVo1xyLxrk7dl/E2dVoqVFxkK+FgJU7yNEREDtOKF9lOZn+uew0Mj2tQiCoK9ZGJKllMTsBR/OwQmk41FA0xszAT9DGO/SkHPPZy+OItcVYE6NB8OQukEkQPwwDt0MV2F2/shqTi1Z6YFjauaxMSJ7Tn6fKlNq6XCs0RcSFILa/EA2mTAXMiOsdKutuVUKpUQB8I/IZx2Fa3KKMuw64QcEb9/L1rjjHrS5uIydUBcGT1n1nsc/KpS0jAjuCQQc9I9KzZGmxohxSQA2arSyAWPeN9hHQD6n1NV2+JgwSTPffoMbCP3q8tOR2xv5/fyrlBPaObKGSTIMjfft2PyqV9Awhuv2+nbOasKmJkg4nH2/m1D8dwpK4kNGNpB9Z8vvXSwv8Ag7kgC9yfUCq3CqnsokEMsZJiMGRGZG3WXB8Fct2vd6yTo+IGGmcQTMQOvr6j7gbzlm1Y2PwlZ88HPXMDMVTzXiWSGTV70BZUTDBtSiAcTrOIzt3pI41F0tAb9hF3h7iBAttWMaWKlVIEMSZbeSYgf3k0b/Sf9WIgjofvilnLfaGUDXvCCcPphQvd2BKrkdxvsAJpgo1jWpgZ0wIMHvPQ4P3rsia9DRplfF8MWDIJjTA7CNvnP5CszxV8JbYu6Jbbwuz/AAjwNpkxiW0jUdvnWrsFs9c1gubcaHvNbtlShJOSIYEeMAEZUmYmAY61nguU1I2Ql9HD+v8AJTwHtXatCbZa41wtC2xLMRA2OR0j7Ug5n7XXjx3D/wC2OHFt4PvSCTqMeMASgjpkiZppzngrZtO3D3rnDMBOlGCWngAToBlWI3jG2Kx3A8kNyS7aYPinz9d/M16ODHhjciWTyZOz9BWLmpFZdjB3B9RIkHOJFL+Zc+todOqGDqDqkAgGDpJwTkV32WvauHQAeFQAOwEDA7gd8+uKXe06J7xQ6XbgMt4ULqIiBIB07au5ncUkdO0Zqp0zEWeVT72ySNTMoB6qAZY5zEA/bzoj2h5gtkqtpmnBGn4UXorE5kgKfr5U85Vw7MztctnWVIRc687PccjwzAEHxHOMgUTY9kLd1dV1GL7EqSimCSMNneRj7UkpO9m7yRrX6Fdrm3EsgezeLjdkuqIB2ABySNoOPrNMm4G7d9218orifeWxq0EGCq52YjVtPrijv+BpaUKPd2xiDJJxtjr161YVt27ZDlvEASSpgGJJmBiO4ECazNuXqjvqq4swv+qnFJbuWLKDHu5gSBpLQNunhpN7M2FvJdDFg6gNA1ElFBJA6CYUZj57Vuvam1wl23abidLhQQpU5g/hlc77HFXcjt8LaQnhbRUBkDSrnVqj8bDONXlkbTW1ZEsaiuyHCS2zzHm3NeLhUANpVElgGGpkEEz/AHCIjv2r0H2Cu8RZskcV8LQ1vJLEEScbdsedNLXKnu3mN1YXJWG174PxbE9THl0oW5zXS9tN1kKQepyGk7Tv5CKE831qkBYVN/V3+R3fueEsuAN5BBHr+1LLl8PGmJznMD+Z+tG8QoKFxlAZG8DGdj8MnbpS/iyyiSCdWALYA0zt1xSJ2YcuNxVg1+ytuGLgN4pkxqGYBnsBj51Q3GsRAZZ6svSdvikdDvMVWLZuHSLZcxBhS3UnJ9SfrTj/AIAzW/hgdR1wf8fOrUjHTl0Ze37REXWBuDTq1ZefCWYGIUgKFCmJHr4q1fBX0usHW66lVAZlZo0kzEEwCYmYkgGDFAL7E2nMsCW6HUSdojJ26+pPemPs/wAn0NJUKysMg/EFPhnTGYJkbVS1aaGhGSdM13H2cTQ1lwBIJ9Ka3RIpJfWAR0mn+RFRlzSNodb4wHarHOP0pTaJUjfJzR1ts71PHnctSGAuf8u/qOHuKpCvB0sZgMM5jcYj5msn7NcPotvw9wsFusufDpW5IYjAjxbTnYDzrcvdmDt/OtKj7N2i5YGJzEYUmPhIMiIxMgGMd3e39Bk1WxDzfgyg93cVhZ1NuwYkA6rQkZWBIySTpM5IrQcm5iL9v/a0kWwEInw6hkGYmIiCD37Ux4tbbqUcBgdwev8AmqeC4C1aJa2umQAYmCBMY2nO+9IkoydPQbTjXsrZSZw2NMQpAUjciTmT8xMVG1LQGIGcAKZ2znoZ058/SmWqaCKo99WwWQGB+LMCSDsBIjvNd30J0TbhGxBB+x+uamODHU0Sa5XeON9DWytLAHn5nJqB4hQGmRpmREmAJ2WdxkfvirXSYyRBnHWOh7iqrTBFOWKiem0dANz369aKVAsnbuq2x2P3gfvUOIeNABHxARjK7H6SDjtHWg7twaWJ1BWGAIMyMkgyP3B9aCsXbTkm60spXST2AEQoEAypJjr1HQOV6YLQxfhkBYuRpYiBsAQpGCMkxP8AN6+L5ao8VtTrkwVbTBbVJJJjZm6GlVzjWuuy2W1MhOkyDDaZG4Ig+IA56+tMeUcTcZAWK5JJBZtYy2IKjEwB5egkxUa6F5Wwbh79q4dFzUzEFfd3JeMHUskQdjM5IMbQKY8OqoNKIqr/AGgBekDER0Az0ioXOXIUK6j0YEsSVKbGSdgR8+tL+J4R75ItkpZ6tJm5vhBOEzud+lQlFlUU3uIucVeNuzi2MPcO2eg/uP8ADjfNe2FpbFgC3k+8uFnMEmcKJjfSp8v09B4HhVtoqoAoHQf+/wA6xX+oVopbRAdRNwsMRp8J0g9DEn1zSxjGKL4pNzVHn3CcBcv3SR4iwkDMzGw9Yj6UZa1o+nQ05lTgiCV69Jp17N22UQQ4JXWqhTJYKSowJII1Z9DT/wBs+RlES5bAa4TpbEAidQ0qNogjzmTvTym3/BoUkpKK9jL2HZ/dQ1tlGkCS+ozLdAAAukiD5fR1x6EiMgH70k9k+MiwcAEtjBiQqjJHnQXF+0/EXrdxbCKNBZbl90dApGWW3aJ1FlWSSTGNhIFZ5qeSLUHTMk0ozdlh5qlq+yLGoKCVnDA9BvA3yY3O/Rlw3PFdlALv/fdQFeHWM/HcIDKcL4ZJ8q885LwI4kOGLFy0l3IMuINzRb6qqtbXOJ+UaU8nuKxMcSyoZtvbupcIGmYFm9PjBkAgbRminHHPxN29Ct3HkkPeLsN74n8LgQ34dMDwzvqaD9vQx4kpLswN0NBCN0JPQDcbDPap8r5qvEW4L++QEqz6TbbUsEgqsFWBIBA8zPe3gORIHLpdusRIAaIE4I+EE4PXOfSLeJXUR1maWzKHgGfXI0B2VPDgKrk6h6QCs+tP1S0oCaxpYJCj8ICg6jGzmWyO47Ufb5dLuUuIc6XWNUELgEzgjVMY3pTyv2TuDw3isLhSCcicSB023/ShwlFVQzyRk7sIHCXbarcVjMHUrSZzIiR4sRg5FKrSpefxgKWYnHfqY9CaacRxbZUPqAwcEQRuNJOoZ7+U0IGtyGcLpQMzMFBYAKSfXbPlU3FNpIvGTUW/f9M5wbKgKuZBHXzmNQG0iD8xTbkWj3YVhMkxI8pH2H0WvHG9pboeECM53dgJPfUSdJ/+U77zFbz2ITi7vELxXEAWLItlLdtJ03S5+KCzYJyG/wClQMVaGDg+T6IZppxp9noSpG0CpBPvVFziI6H6fT1J7Co/1EkgMNvhGGzHWex7VoU0jGyu7aAJA8iPLepcMst6f5j86h1nyq3hT4h50kdyEHRFK+ZWD8QzH7gz9qa1VfXHzH51vyQUo0OIyDj0q1+IAAPWNv8AFXcTwxkkfLyNLuK4ZjIIMbhh0nt+1eTkhKD0jr0LuY8yDKSSNM56DYHPzoW3zQwTq1ACQZzGmRJJySOvWRTK/wAvyQcn0xA2NAPyxZll3IgNJ8UlvDq26nHYdqyS5J7sCb9ldr2kBJBMaVDMSVhZMFTB3HfbsaLu860AliBBIOcAjJX1oC9aR9alCcQSQVwQfhbyBI8pqnieUIdEDSUACj8MCIDbyNx/8jSy2/aOUqDuM9qFRdAVnL+DcAAspI8TCMSCQdgRTDlPKk0sG0OlzEGdWwmfPVrkjoF6islxfL1WPeM5OlWCgeBmClCdTSSPEJBzt8tD7OcxV0UTEdPvjuM1pjNxSS2Mmn2P/e6GKqvhAEAebZ+pJ+1D8JxbgnVkyZXsTk/IY+9T4LjbbiUYNGJn1P1pXxlzTxQ0EwYZ4yDJM+Z2GK0cnVgboeHiG7dPnVH9QdekmMTn8/zoDiFu3Dqs3CgjMzj18qFucHeVpa5qB9dxuPoaDk6sVs7zLg7l9yqkgTqD9PTH/v1oThvZ43EuI+olWEMTk5O30+daHh+JhQIj+b0tu8Bda6NJOnUSTMQT/Ipezml2STgyFVCAHAiYAETqg7AiTtV3BJqWbmDAzMdPv2848hRNvlRIHvGLQZ/ujfr2or+m9I8xNM4SXY0UJuI4J2OqGKD4VJ/5mcaj0XsOsZxTJuJuKoLIOkqucR9gMUYs9Y+VfGg40tFEKuJ58qnwqXAALEdJMZNKOI5pbvXFUHU2ptIHdvCJxHYfKaeNy0TdPR1IjaJBmCKwnsby4NxeoAm2gJB1HBBGmCp38jOJqPFtbL45KNv9f9PQV4VFKuQJRQqnsI6Cl/PuPa0EuaJAkEHYExGfkaPchvxCJ6dx0PfINZb/AFBt32tKbWkICAxbfJPwjrEbHv5U18tCQaUk3sZ+zgW5b95ohveFhO3SY6dDmJFU8x4X3tzUWI20rvbgavEVBEmdB8YYHQBGMC/6cw9m44YsQ+j00gH0A8XQAY61rFQAkgAE7wPzocXF0jpyTk2ZzgeA9wjIqmCzObjfG5uMWY5HhGwny2GDV68MxOoBm1AR33jYZHQ/On5U+R9aB50jG3oSz70uc+P3YAGZZhmDtA3mi/jKb5Ps5ZXHSKTbKJLuloRu5g/T085xtQP9U/EyvDh9DEa78e7BA6ITkDGTGroAN6XN7L37jAm2luJEAqq+IQfhLO2OpIOcRTm17MMqgDiLg0iAFCqABsAFgfMzVccFHaTFk702Fco5S1r42VoHhAU+DbYljE+QG9NKG5fwHulCAsw7nLEmSSTtReg1oSbRIqFkTMCepjP1qjieXK/xAfTJHUE7waMFs1IWjTqH6OEPKvY7hOGA91YSQZ1MNTTJO57SQPlTW8YE6tPyn/1RBsmoMsb0HBgsCtamYEwVHUE/l0P1q68k+Vct2F16gSD2nB9a5xCmdqTjS2LeiKWu2aJ4PhYOe9WcIuKMRavjxpbOSLK4RXa+rSMRKVW1sVdXCKFHC67YInTAMQDE/aly8PcYw5tlSu0EGYx6CelP9NR90KlLGmCjIHkjzqizDEOYVh4xGTHXEf8ArNnF8oZVAQprYkwSdPfECd+v2zWtFoVB7AO4FRfxosXiZVeCItzcAIxtkA/4IrPnlT+9dbM+IYOwjZl+Yn+Gt/x1kFGUdsUHbUW5PYTjuZqL+PTFemI/Z/lJtqTpdIwQ0QxxnvA2E4yaPucq1PqWQTvEnYnpFO+GtYE9c0UtuqL4yfbGS0JrXLrgHf7VO3y5zgjBjf8AenQSK7FVXx4oakLrfJ165oleHgUTVdwnpVVjjHpBF3FXSp3A7d/1/SqlvT3PpmaIucu1ZZifp/IomzwwWovHKT30KrsG+VfR60Z7uui3R8K9j2Z7n2s2nVJByeviULJEj4ckeZAMUh9j+VNau3syhC5gKC05EDEgf/atzftdaXcRcgwB+nb96y/Ix8VfoaMvRJV7bULzjhBdsXE31D57jIirhext3/OrOHyayxe1Qx5fZ9ieLdpsK1pdQhmLpIkljnxdF6em1el8q5YbVsIWLnck/LYdBinCW6lpr0/BfYlgyWDVgsUQFr7TVVjSQpR7qui2Kt01Eim4oJwCvorsV0LROOBKmEroFdo0AgUqt7c1fX0V1HAS8GAZq026vivooKKR1FSWqtArtfUa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eg;base64,/9j/4AAQSkZJRgABAQAAAQABAAD/2wCEAAkGBhQSERQTEhQVFBUWGBgaFxcYGBgYGBccGRgYGhocGhgXHScfHBkjHBcYHy8gIycpLCwsGB8xNzAqNSYrLCkBCQoKDgwOGg8PGiwkHyQsKSwsLCwsLCwsLCwqLCwsLCwsLCwsNCwsLCwsLCwsLCwsLCwsLCwsLCwsLCwsLCwsLP/AABEIAJ4BQAMBIgACEQEDEQH/xAAcAAACAwEBAQEAAAAAAAAAAAAEBQIDBgEHAAj/xAA+EAACAQMCBAMGBQMCBgIDAQABAhEAAyESMQQFQVEiYXEGEzKBkaFCscHR8BRS4QcjFTNicpLxgrJDs9IX/8QAGQEAAwEBAQAAAAAAAAAAAAAAAQIDBAAF/8QAJhEAAgICAgICAgIDAAAAAAAAAAECEQMhEjETQQQiUWGBkXGhsf/aAAwDAQACEQMRAD8A9xr6vq5NccfGq2FD8fzW1ZAN24lsHA1MFn0ms5//AKXwesrLwD8enw+u8x8qVtCuSXbNKyVRxCYpaPbTgyNXv1juQwn0kZ+VDj224VphmMddJj94+VK2hHKNdhrb18FmlHFe1VpFL7iJxv8A+JzNKrntu5I93bVR1DnU04jCkADfrU3JIhzj+TXJaO9X6Z3rDXfbTiGBRFtKxEB/Fgx0U7me+Kut8+uypDknVJkwpGZWIONsxON+tcpI7yxRsNNUMue1B8s5+LhIuAKwgEqZBMDYETEz3ppctjcU+mPqStAagzAq5lMYzXTiu2lk11ASKFB6A/tU7d3Pep3WzQ7YzRURW6Dfe18IpT/VkExRXDEBRpEDsKoqAsllzNVimhGc11L5nyp6Bzphgq2YoZWzU5pKKqRcxqOmo6qlrxQoa7KntdagHqVy/wBKhFOv2SbXo6WroevlWatS3QYUmfA10PX2mu+7ilHVgPF8ZouKGYgOAFGCJ1DJETmQN4+1SXiJWYyDDTIju2YxGf3qfGcOjCWWY7AzHbGfpSa5fI1gI1tCBq16VYyIAXxajkhRPUgAziltoRh17jPdsskkPgLKzJKgQN/vRti9qXUAQD3EH6GkfE8RaVCzlGuAw2p9QEz8UTAMyVwY2GKlw3NQFa4ChwfhlVaMzDkRAOY770OWwJj2alNV3HAEk9JoXjOZKqtkkjoBJHnHYAz6UzaHugz34HWo/wBWKy/LLraw1x7ZBlUzLHAaFM569AYPqKbs+KnysTyDZL1H2HkUj4V5ptwrUYsvCVhhNIOce0wsnSo1Hr2+1OuLuhVJPQV5dz/j/F2Jkn+da7JJroXNkcVSEXtZzK5xN8uxMDCr0UDoPz+dKeCkFhG4OaOunVnrXODuQTP0rM2ZLbYCLTEmAYkfKmPBXdAg79e9GXL6qP5+lR4Kyjk6mCsYg7CO3mKS03ofaROzeJbU0QYGBkb74kb0RxFld4j1rtu2FJyCR1G1d4riMwdwB9P4adypbI1b0LG4kqT1C7mO+1WWeZT6fzeqriwTOzAiluqOtcpWFqh1/wARhlIIUzJO2BOI6mTP1NaHlPtc0gO0juc/feK864jic6R9e3p51C3eYNOok1aK1Yjk49Hu9q+Lihl6gHG2eo8qLt24rxjl3P7o02w7KoyPEQJ8yMxPnFeh8B7ZWikXGAdcEhW0nA8UxgdCT1FWVVdlsedN1JUPrtvNDcQk4FUn2issJVwe/wDO9WcJzW3cwrA4mOtC10Vbi+mC27JJmCPIiKOCQIqm7xgB7/zFDXuNnrGc+fz6U60RuKC7hFdVaFZpiibZim5I5bYVw9qrwBQiXDRIbFBmiDRMCq3Ga4HrjPmggto+FoVP3IqAu1P3lds5UdNuNq7bFfC5XQaA+iyqnapM1Us1ckdJlb3KXc14FbqFivjAAVokjxA7dRj8/OmDKPU+sUpucRdE+MEwYVbLnpIGqQIiM/lTNozyB+N5eV4ZgBN5l0wzLgldGodBC9R3O+1BJyi3aZFLf8plLOWPiU9NLGBMmYkkSZFOb9s6JulRiPxkiB0gkEx0AzJzmKV2eJa9DW1QkHJfBJOCCpBOf7gViYiJqLSOWxmfd2RLvKkyhYkhRAAGrI8s0HzS0byG2o0kmC2GUAKSJ8iwAwemdxQvFqur3ZISAQLIAcFiRBJmBIJUzHpmq+D5gsorObQAIKg6iGBgapnTMGAQREAbig2l2CSfRUbDeHU4BRhpB8ssF0kkKB4ewG8xl1YMAZ1YGT+LHc/WknPSLrDQVUj4WxI2BBBGxzjeYPrnrnMbhYXXb/dTwqQ40YDZKkSMneNJgDclqRSi+mSdr0el8Ie1N+Erzb2e56GdnvWzbJx70wisUMFSMQQTEGdh0zXonK7moAjIIBB6GqJUzTgnYL7S3zp0Drk15pzbUHz2x+tepc8s+Et1rzvnfC6jJMSalkdS2JnT5GbuPLRtFTsuADJz/npRN62qgzA/M9fU7bUInLGdxEgHr2FRdMmrRC7xeokdIqu5d8AXr38qPfh1SdQJBB0icg9zQj8MDgmD0+/7GkpJlLtFnLeOCHO3UflTC/fQ5XM7Tv8ATtSXjHREWJmYOMCAMSeudqv4M6gMYO370ZW1sEVTsaWLOuSc6cx9t6W3+A8XlNF2OLW0IM77n+ZponBgrrkaYmTtFPGDS0SlO3sx/HcKohR8Umc575FUBD0GYqPOeLB4pih1KhgecbkHz6eVOLFlSoKiZE9+xg9jkbxVmqQJQa2xdw5JIk758qc2EcDEfKuWeEUvt9v0H70wuMy4gx0NT8kbqwPHKroWcXxjAiMdKjqIII/nWieYcG76WS2zHIkR0g7fLrVJlcMGVs7jPyikyLZXG9DnhOdFOsjsaacLzJHYAmAcycDEnvvHlWS4Wx7w+Fhpnf8AxTFODbK/z1oxySR0scezf271nSGFwereGfQNFDf8ZtziWExIj7Z2rGXuYENpc7xESQN95/TvRXCEE6g579Yxv9/viqeU6Tfo1ljnOrYAb7mfSjTzFQBrYTEwPpNZfhrgn8pEfL1qzizqfV5AeRj9JNV8roSM2avh+IVh4SD9KsNuayHB8UyOYJA9THX61pOA5gGIk7jsY3Aie/rVFKysMilphgs1aLVXAV8BRs1KCILbiq2WDROmlfHc6tJI1AsBsM0rkl2dKkglloe4vWYrCrz26ry7vJ6Akk5ggAYG8Yiu8T7RE3NnUAQdbHSIn8IxsN/Ws8flRa0iMjR8z5ppRjaZC42BzODiB6b0gf2jvBwGcEbnCgjIGRtuRjzpUnHkuQoViJAlwJ6mBBbFC22vG4ZUZHUkCCRuBO8YXcR9ZvPOXeiTSsecVza6wAYySBqKmASCYx0mZgd80EvHOpLHGv8AFLEjscRB8/Oql5aNOorqcmXIA3647DpA6Zqu1a1sNSkL2P7Viy5ZOXJs14lHjQ1fnD3FIwrt+LY9/iGIMAH5bEUp5by8gEF1LiSJIggrIZeumCcgYzV3GcOApBV5kABVMx8UCBGk9TPQUJdtsbgJldSgAsCD+KBG41R+fejFymtsMqXSJ2+FuXc3T7sLgFlkmCwwo+JYgk+YzuK7cJt3bbMQ2dLSATODEqewwu40+k94BmuataXLk6YCLq+KQDPQGDvMmaos80VHuoLayJWZO0QJDGDkdRmc5zWmP4M0le2aPmF9eJsEIAwg6hJkDrAAMkfciK0PsFxz3LR1MSFhQGXSQVkN5ETEH8qw/JDbLzDrgqZbB2OCsR8O0ZBA7zvfZLhEtyELRGATIgmfrMmfOqQy1JQDij9uQfze97y06glSLmnGZgA/IZ+1Zq9wal1Q6jILaunhKjP/AJfatZY4UMHkA/7rmCMGDH6Uq5rxmi/ZX3aAEugyCWJWcQMAaeozPlRyxv7M0Sx8nZkeccMhZvEFCEZ2ksCcEdYFZrjuCuKI0XNLZQEMMahGkZJkD8WPtXqnLAvvOKBVY1WsRjNvb7/c0aOAtmWCrLRJjJgQJJzgYpcca2iU8N+zyS3ye6HbDJbMwSv3APiHeG6k0db5RbdQpQuxOHZoAJ7RsBvHl1r0a9ylGADLjypXxr8JZdbGtBd3AAJZcbsVBjB60XGTdiqDSowXEewrKD/vgycEAxAxOcT6HpU+H9mmtAn3kgjw+EjPeO3pW59yLgDDSyYiDMdpG4PkY/SocTy6VYjDbg6jsB9B96Ryb0Ko0zD8Tbt60ViNW8TnUPCNAYQxnsDGaM4i8VtIgkKyiJM4MgjVAnOPqJoLir3v7vvHUD3bN7oRnTgZ8tQJAxgjFa/lgcpZ1W9YyTgHEkrBMLEwc/pSSkn9EzVGHCpNfwZe/wAg1qC1naBKgyZPbYiflQnL20Frbrp6/rEj+YrRgvxbOltytlMMGGAZkgkYZtzUbvILF5AtpybirOxGr/uLCCZ6Dakjf7K5ZRkqlVv8ehZcKqcHyIAj70XahlhiQOvpV3KOIs3DoZNLid8ho/m0dKjw9/TxDD+m8Capdj4QRkFQRkAwD0E7yKPDluzJUk+NBhe0FAUgYnAIB852NKuaWLZUG22tyZAU4jr5dO9Pfdm+fEEBB8XhWTiVg9sk0SnJkYyVmAAJJgRPSAKZzTJcJXRkPdso1QVYbCV8QMHaf5FfXOauWGlYPUR2GQMen1raWuWhICgA9D1Pzr4cGGfU48REE9wf5FCM0FpmR4LlzXPEzAqSIwW26wKftwyBAFK6dwZWI7zMEdaN47litECDv4Tp29N9+tI7/s4PCC7iJgE+HOMdth9KblFA4P2MrFiMTvXTwQ7Clq8jYgf7pgEkxAntpzOD3701T3ziMKN9ZTcehO1UU/RPx2CqrJJQz3Bgg7YE5G1Wf8RKiNgY3xufOhL3N7CTqu6m1KsKuSzZAgCPlOOtHWSt5CUuIywNQhGIk4mDg+W9W5aJ+OSIrzEdG+kfmPlVj85vL8F1o7EK0fUTXycGcCRjbwx+td/pSPwjboYrDUk9M0qRQ/FvcHjb57E+pFdbhZ8TEYkYMfaik4MsROkAehJ+YAiocVwOlGbQ12AcKYOI/wA7A0vjk9jXehPe4BdcySMRJPzPl0r7h0WdJyCf1x9Kc8IeFYAAA95uMrA9tLAeXSotyRGGq3OkneQSI3g4BEiOlTlhm9poq41pg7cCgiCI+g+vT+CqeK4VR8MPPYjFOOH5YgYqS7lYxCrE98knarOI5WoB0SJzkZn1nanWKTWybjWxDwysp/CAOpyc+X70BZvpecm22vRCmDjqTjABp9b5EtzDOwPULjUOkk9s0o/oxw3GhY12iUBEYXV/dp2IABJOMzvgl4XJUUxLtosFtpEEqI6DxHfA2M9ZzWe57YcMGAuuyxGoTEbRMkjcRXoFrgLFx2Cr8JIMEmO/inE9Khx/szbEOCUA+LUxYR6E4NPDFKAJbMNwPM7gtaTC6gQwJ2GokjPqR8zQ1rgF1At8JnI89pjM5NaPiuTcMQ4bWAQzhwGLeED+3YE6pAnbptV3sxyrh7qpBfRAAB1S5AkiSMAHw43Iwe79LQHilJ2xBe4J0WLTFYMABZ7/AEJx17kxWy9guYu9xkKgKq4MmRkiD3yDtjaj7HsxbUAAnAA9ae8BYCYAj5UccZOabQ0Y0T4P4D/33P8A9jUl51wxFxH2AuWycf3EJv8AM49O9O+BWLY9W/8As1Bc8XVZuDYhZB8xkflWnIrgWAuXqTc4of8AWm3lZt/vVnMOY/09l7jQdIMAyNZg6VEAnUTAxNfcsk3uI7arR+tlP2pB7V80e9cVLUgWW1ebOBuPITHmSazyksceTGhieSXFAHE894xLJ4q7dW1O3DKFJRSSF1MRl8bY2O9A+0XAe94gJbuBDdAZ7mMLGppKAajJCgdxuAMZH2l9oL192V9XhJ1asE+RXp0pmvtQGtW0RYe2Vb3h/tAIjBxhiJETAxRcsiSkXWPGm0ank9teEv8AD8Or3LvvLdzWWtlGGkqVIESVmRLEwZEjamnFcX7w+7t7HfYSI3ljGnHTf0pf7McpSRdcS7Q3iGo6SlxCgJ2UhgdO00y4zlquWNsR/wBMYbT0AO0QIiMVnzTUkmn2SlFKdV0L+D5SqTpBeQdcgbSIg7gA9cjHlVVnmD3mKoNIjT7tpBUAaWypjGo564o/jOAYL/tnQD4mUSzLo8Q1MmJnAAHbOKU2bje+Z9I04VlbUFExOll8wG261OMXBpMdtSuTHHEctNq1/TAEWRaGtkPi1HDADchvETMYA36+ZWPaW5w3EWmckI2W/FCTCsADEgCcedelcsvsb7gZkeIyxU6SdOThnM6fID5Umb/Tz+qf/cYWLNu17tAqk3GJLOzSTsuoDrInatcHF6kR46tBHEWbY08WkzcY6tJBCtBJKnbSwBYHO/pVHOOMJQOjEK8yBAViU1dI0kFiCsnI70byv2UexbbhEPv7BBMkFHXOwB8JMgEGRPoKX82f+lvW1edEONDeIZcquoRHwFTIzA7YqU1p10VxxTe+x/7O8eEtA3FUSWCgZIKgeEDeYA9J86btzVD/AMzT6HxdsY/EJyOkUi5P7O2uILXrp1CVCAYHhJyRG0gADbetPfNtQFhQBMKAABHkMDamjP69kskKeiq5zS1GduhzGxwPpt5UInFqzR7tu+Q0YI7jzqdjmAd4AkExM9o/f7UyNwTp6xMeU1DlKbt6o7iqF911kEq/bw5zjbHX9K+LoSAyNJ2Vhn18IMD/ABRDcQdUAYjcxG9A2eO13IRixyDHTHemjGT9iOkGJaQEaFVT0xuM7QKWe2FljwV1VkNchCVkmGIBAjMn4fQmndm6RI+3X50r5tzUMrIzAGRAiTjqJ88Dz7VfmodjQxubpHjfM+U3gUsWyWVTqkCAblwgQP7iNIE+RO1PvZb2OZ7pY3XVA0JJCs7LBZis4QGVB3JIxvXp3LuT21UsFlmAILHIwMT6DYQBMACspyr2Y4rheNDDRcsOSdTMfATk+AH49MqDVXOTLOMUnfZqrnLhOCY8o/arjypCdR1bd8EHp3okMCcULx/NUsrLzJMKBuxPQDv+VRi49mXgvwRbgba9ImB17yOvlXBwdsnxqJ3AkzG0wf2pfY4x7rllXXcRioAl7VgwCSwWC7w35gaRJLmVT/mHJ6tALegp6aX1DxVi27y2yYGgQNsKSPmQfvVtrlqghgXBG0+IR6b/AHj5U4AEYA8sCqy0DOftU/HKLtv/AEU5WqF/DjTdvMScLbAAAEmGPbclh2+1KrfNrjndgPehVMINQIQ7dst51ZzTm9tXvI9xULe6C6up0k4nAyInpQJ9rVttF0W8jw6XDtCyGJicj9xiub1QvFvoJvc1GtvCx03dEgLGxJnc9CZwdqM4flFtzd125DH4jMkmdQmZwc471b/w5SXDBYNxX75UL/8Az96NmNjuZop32JFcRX7O2h7pzt/vXwOuFusgmesJR9w5gLM7kgaR6zufIfalns8T7hIOCXO/91xyfuTRdviJVjDCNWGmcdYnY/ejzQOzB/6kWla9bV2dgU04QHIYmFl1UHIxBj8tN7L3Gs8utC2mpl1DTJyS7E7fizvEY6bgW5yMcQtlmdm0M06vyjoMRO+SaL4RjZV0ZvhhlxHUDc9Ntj0zQeW6KKN69jLlntPbuBFchLhHiWZVTgQGMapnECacWuIHQN/4t+orzLnXDG3dRrFvXqjSBjQywc9Wkg/+XpXofJ+JLW7YuR7zQpcecCafHNvsecOPQ04RGVAGiQW22+IwfpFU8bdUpcWROlhHXKmKK4s+E7/KlF7giAHLFTMlR+LfBk+dXySa+qAJb3M2QMUYIXtW2LkT8KlTAkZgGM9qzlzmJ4dNcC6oAaC2h94BEr4hEYGR1nNOvam0LdpCtssrsLZQfCtpYc4HSQM7+YrzjmXE3Lt5sagTpXrvhdMEg9OprBKHPUujZgnVtDbivbnguKAS7YclYAOlSxH9usEH0kGm/L/Z6zbvK6KTbcSqtBMHMHHb6/KsvwfsBcKe8JBuHIQHxYJ6bTAmAf2rVci4L3oteOdIKuCQCJGGXvAIEfuRQnKCpY3r2M4txbyafo0NjhTpZ1I0hoPUAYI+Wc9s9jRS3DbETn/t/bHfalVp2S4WDowLaVmQbsfEvVdUyMxO3Wmi8UJlT4QYETJJAgE/QfPNQ0tGfNb+/wDYTZ4ozP3P+ao/rFtsChmTp0iMF2lmAiSx652ijf6S4QCujrgzn+3IH1objuTrdDDKvnuO2ROCMxIpk8kSKQXwN0MCNMat9oJzkgYn9quvcAjjSR9CwODO4IJzJzSzgbd2wmllmOoj6R6Ufa4tv7GMgHbzzM4pnnvTHiga9wpsk3FKjqxLFVMCJboMY9AKRnTxNt7jWmuo4uNIJxpwrKpHWCBGY71pr19WUh0LA7qRjB3qkW7Yte7ANtQpChcEDM6TnO/1NTtLplEzK2v6jh+FLKmo3CBaVQWYQSBMYEycE9Bmg+Vf6lLhL9hlYEgkIwJCtDEAhsAST4sEEedbTgrSLYWyGa4FUqCSA569Iz0HoKX804RGsx7seEgrMgjw+78WNynhP6Rh1kxxvkv5Fe2OXuKv/wCMsNwQAZxiPOguK5kBH+02sjGPPqRkDzrlu4La6bchRgAnUAOwJ/CNgOwAxV1jibrbQR/dGMzt3rJH5al9Y3X+BnAFa7J92nxdzB9PMRqmT0HnRHD8Ay29NoqpUx5CYLTAyZJP0qy1whKbrkltQg6iTkmBBzH03NfLwxURuoIMzpGMz9qusso+gOEWUPw1xd2BwWcjE79/5jpWd5ezNxbNdUFSHKwfhEkgQc4xtWm5nCWGYHcDrMyRt6is3ddkHv1AhG0mR/cBkn+07VBykpf7N/xoJY5P+B7e4l7dgG2C2oTsfCY8hjaPUCsrwPOOIYhLx0IrBkMfEQ0iT2MbetPOTcc9+ybYlQogkHU3aM94386p4uytrBOgBR4jso1HcL8VxoACj9M6ObnpfgFxgnzW7GN7j9JAXxMRhZiPMnoo79aHs8GWliwk4Nw9Adwk/Cv3P2FfBcMxKF7TMdIcagV6mA0HTGZg99hTm9wrPbYXdCg40qMLMDP90b02KFujHOEY7vRkrHOuH5fcvKGEHOkFmZm0lvFn8R6gY1RHUueS8A+leI4nS19hOwi2DkAeYHXp06z5Z7UlLvEFxqCs3hEzA2+QgbH8q9Ruc0e9wsWFYk2lIgZB0/Dvt3PSa1y+qqwZIcqaRdzrjrroEtMbRY5uxhFCliRPcws9NUxWT5TzziE4y3YuiS4WSGJgA/ERJ8RXPTvAg0wfmN+6q6rN1WACEm28A/3yoJjJwJnHnV/DcRbtB390yBseJNJ06ioZy2ZOCQDgECBvU/LXfQni1+xXzi3avcS3vPEwC+INEAlsAbEDEGDJFYIcudeP90mQniBkMdMZJC4kZwP1rR8zebt288+NmXtEKNJEAkARA/XNB8suPbN93hWZ8DOVkkQwwVAg47CmhLTa6ofilFRfZ6zwhJRTqnAk4yds+dQ4y8URmOyqT22BNZbkXMbivDEhWEqp6kDqTtI6eQrRcbwZuq6OxCupUwYgEEEjw7kHrIxUkZ5xp0V8qQWrFtAfhVQZI3OfuTRLNjoJwCdpNB8Rw7gBTpNuMiO0QM/X5UHcvMsBQsSvcAd9MeRxj1o0iLlTGPDqEQKTJ7j/ADQnEoGYMZJWYGIzH6j71Xd44CA0yewnYE9O8GMZqFvjZ+FGMMQehHyPU4MdjOKCFc3dhi8HrYM24MiMdv2p3y9dTA9QCJ+f+aVcJc1KDESJziPketPeBjp/JrRhVsaIZxTsJIzg4ET9Ov8AilTcwFxAB8c4xiRPfaj7zeOTONvLv+lUf0S4gTkTPb6U2ScpS+r0XoC5lwji1dKjW5tnSmI1blVnaSFGe3lXnnEcOqpYm3pldREnUpaPxHeMQDsB5mvVjfGNQKmYEjr6iR96zXOeWLcAuONJtnwArpUhiJkxPT1zQm1HTRz5LcWI+Hdle2TquE7g9F0nIZYIjwwKWJwXEXb1xgYJuE4wQAFjB6xHU/F607eQ+pTqRZWQrR4iIwqkgY3APTvU+WI3vHuuAF1hCQfgLe70SXEwQemRiRnGJxcrcVo1xyLxrk7dl/E2dVoqVFxkK+FgJU7yNEREDtOKF9lOZn+uew0Mj2tQiCoK9ZGJKllMTsBR/OwQmk41FA0xszAT9DGO/SkHPPZy+OItcVYE6NB8OQukEkQPwwDt0MV2F2/shqTi1Z6YFjauaxMSJ7Tn6fKlNq6XCs0RcSFILa/EA2mTAXMiOsdKutuVUKpUQB8I/IZx2Fa3KKMuw64QcEb9/L1rjjHrS5uIydUBcGT1n1nsc/KpS0jAjuCQQc9I9KzZGmxohxSQA2arSyAWPeN9hHQD6n1NV2+JgwSTPffoMbCP3q8tOR2xv5/fyrlBPaObKGSTIMjfft2PyqV9Awhuv2+nbOasKmJkg4nH2/m1D8dwpK4kNGNpB9Z8vvXSwv8Ag7kgC9yfUCq3CqnsokEMsZJiMGRGZG3WXB8Fct2vd6yTo+IGGmcQTMQOvr6j7gbzlm1Y2PwlZ88HPXMDMVTzXiWSGTV70BZUTDBtSiAcTrOIzt3pI41F0tAb9hF3h7iBAttWMaWKlVIEMSZbeSYgf3k0b/Sf9WIgjofvilnLfaGUDXvCCcPphQvd2BKrkdxvsAJpgo1jWpgZ0wIMHvPQ4P3rsia9DRplfF8MWDIJjTA7CNvnP5CszxV8JbYu6Jbbwuz/AAjwNpkxiW0jUdvnWrsFs9c1gubcaHvNbtlShJOSIYEeMAEZUmYmAY61nguU1I2Ql9HD+v8AJTwHtXatCbZa41wtC2xLMRA2OR0j7Ug5n7XXjx3D/wC2OHFt4PvSCTqMeMASgjpkiZppzngrZtO3D3rnDMBOlGCWngAToBlWI3jG2Kx3A8kNyS7aYPinz9d/M16ODHhjciWTyZOz9BWLmpFZdjB3B9RIkHOJFL+Zc+todOqGDqDqkAgGDpJwTkV32WvauHQAeFQAOwEDA7gd8+uKXe06J7xQ6XbgMt4ULqIiBIB07au5ncUkdO0Zqp0zEWeVT72ySNTMoB6qAZY5zEA/bzoj2h5gtkqtpmnBGn4UXorE5kgKfr5U85Vw7MztctnWVIRc687PccjwzAEHxHOMgUTY9kLd1dV1GL7EqSimCSMNneRj7UkpO9m7yRrX6Fdrm3EsgezeLjdkuqIB2ABySNoOPrNMm4G7d9218orifeWxq0EGCq52YjVtPrijv+BpaUKPd2xiDJJxtjr161YVt27ZDlvEASSpgGJJmBiO4ECazNuXqjvqq4swv+qnFJbuWLKDHu5gSBpLQNunhpN7M2FvJdDFg6gNA1ElFBJA6CYUZj57Vuvam1wl23abidLhQQpU5g/hlc77HFXcjt8LaQnhbRUBkDSrnVqj8bDONXlkbTW1ZEsaiuyHCS2zzHm3NeLhUANpVElgGGpkEEz/AHCIjv2r0H2Cu8RZskcV8LQ1vJLEEScbdsedNLXKnu3mN1YXJWG174PxbE9THl0oW5zXS9tN1kKQepyGk7Tv5CKE831qkBYVN/V3+R3fueEsuAN5BBHr+1LLl8PGmJznMD+Z+tG8QoKFxlAZG8DGdj8MnbpS/iyyiSCdWALYA0zt1xSJ2YcuNxVg1+ytuGLgN4pkxqGYBnsBj51Q3GsRAZZ6svSdvikdDvMVWLZuHSLZcxBhS3UnJ9SfrTj/AIAzW/hgdR1wf8fOrUjHTl0Ze37REXWBuDTq1ZefCWYGIUgKFCmJHr4q1fBX0usHW66lVAZlZo0kzEEwCYmYkgGDFAL7E2nMsCW6HUSdojJ26+pPemPs/wAn0NJUKysMg/EFPhnTGYJkbVS1aaGhGSdM13H2cTQ1lwBIJ9Ka3RIpJfWAR0mn+RFRlzSNodb4wHarHOP0pTaJUjfJzR1ts71PHnctSGAuf8u/qOHuKpCvB0sZgMM5jcYj5msn7NcPotvw9wsFusufDpW5IYjAjxbTnYDzrcvdmDt/OtKj7N2i5YGJzEYUmPhIMiIxMgGMd3e39Bk1WxDzfgyg93cVhZ1NuwYkA6rQkZWBIySTpM5IrQcm5iL9v/a0kWwEInw6hkGYmIiCD37Ux4tbbqUcBgdwev8AmqeC4C1aJa2umQAYmCBMY2nO+9IkoydPQbTjXsrZSZw2NMQpAUjciTmT8xMVG1LQGIGcAKZ2znoZ058/SmWqaCKo99WwWQGB+LMCSDsBIjvNd30J0TbhGxBB+x+uamODHU0Sa5XeON9DWytLAHn5nJqB4hQGmRpmREmAJ2WdxkfvirXSYyRBnHWOh7iqrTBFOWKiem0dANz369aKVAsnbuq2x2P3gfvUOIeNABHxARjK7H6SDjtHWg7twaWJ1BWGAIMyMkgyP3B9aCsXbTkm60spXST2AEQoEAypJjr1HQOV6YLQxfhkBYuRpYiBsAQpGCMkxP8AN6+L5ao8VtTrkwVbTBbVJJJjZm6GlVzjWuuy2W1MhOkyDDaZG4Ig+IA56+tMeUcTcZAWK5JJBZtYy2IKjEwB5egkxUa6F5Wwbh79q4dFzUzEFfd3JeMHUskQdjM5IMbQKY8OqoNKIqr/AGgBekDER0Az0ioXOXIUK6j0YEsSVKbGSdgR8+tL+J4R75ItkpZ6tJm5vhBOEzud+lQlFlUU3uIucVeNuzi2MPcO2eg/uP8ADjfNe2FpbFgC3k+8uFnMEmcKJjfSp8v09B4HhVtoqoAoHQf+/wA6xX+oVopbRAdRNwsMRp8J0g9DEn1zSxjGKL4pNzVHn3CcBcv3SR4iwkDMzGw9Yj6UZa1o+nQ05lTgiCV69Jp17N22UQQ4JXWqhTJYKSowJII1Z9DT/wBs+RlES5bAa4TpbEAidQ0qNogjzmTvTym3/BoUkpKK9jL2HZ/dQ1tlGkCS+ozLdAAAukiD5fR1x6EiMgH70k9k+MiwcAEtjBiQqjJHnQXF+0/EXrdxbCKNBZbl90dApGWW3aJ1FlWSSTGNhIFZ5qeSLUHTMk0ozdlh5qlq+yLGoKCVnDA9BvA3yY3O/Rlw3PFdlALv/fdQFeHWM/HcIDKcL4ZJ8q885LwI4kOGLFy0l3IMuINzRb6qqtbXOJ+UaU8nuKxMcSyoZtvbupcIGmYFm9PjBkAgbRminHHPxN29Ct3HkkPeLsN74n8LgQ34dMDwzvqaD9vQx4kpLswN0NBCN0JPQDcbDPap8r5qvEW4L++QEqz6TbbUsEgqsFWBIBA8zPe3gORIHLpdusRIAaIE4I+EE4PXOfSLeJXUR1maWzKHgGfXI0B2VPDgKrk6h6QCs+tP1S0oCaxpYJCj8ICg6jGzmWyO47Ufb5dLuUuIc6XWNUELgEzgjVMY3pTyv2TuDw3isLhSCcicSB023/ShwlFVQzyRk7sIHCXbarcVjMHUrSZzIiR4sRg5FKrSpefxgKWYnHfqY9CaacRxbZUPqAwcEQRuNJOoZ7+U0IGtyGcLpQMzMFBYAKSfXbPlU3FNpIvGTUW/f9M5wbKgKuZBHXzmNQG0iD8xTbkWj3YVhMkxI8pH2H0WvHG9pboeECM53dgJPfUSdJ/+U77zFbz2ITi7vELxXEAWLItlLdtJ03S5+KCzYJyG/wClQMVaGDg+T6IZppxp9noSpG0CpBPvVFziI6H6fT1J7Co/1EkgMNvhGGzHWex7VoU0jGyu7aAJA8iPLepcMst6f5j86h1nyq3hT4h50kdyEHRFK+ZWD8QzH7gz9qa1VfXHzH51vyQUo0OIyDj0q1+IAAPWNv8AFXcTwxkkfLyNLuK4ZjIIMbhh0nt+1eTkhKD0jr0LuY8yDKSSNM56DYHPzoW3zQwTq1ACQZzGmRJJySOvWRTK/wAvyQcn0xA2NAPyxZll3IgNJ8UlvDq26nHYdqyS5J7sCb9ldr2kBJBMaVDMSVhZMFTB3HfbsaLu860AliBBIOcAjJX1oC9aR9alCcQSQVwQfhbyBI8pqnieUIdEDSUACj8MCIDbyNx/8jSy2/aOUqDuM9qFRdAVnL+DcAAspI8TCMSCQdgRTDlPKk0sG0OlzEGdWwmfPVrkjoF6islxfL1WPeM5OlWCgeBmClCdTSSPEJBzt8tD7OcxV0UTEdPvjuM1pjNxSS2Mmn2P/e6GKqvhAEAebZ+pJ+1D8JxbgnVkyZXsTk/IY+9T4LjbbiUYNGJn1P1pXxlzTxQ0EwYZ4yDJM+Z2GK0cnVgboeHiG7dPnVH9QdekmMTn8/zoDiFu3Dqs3CgjMzj18qFucHeVpa5qB9dxuPoaDk6sVs7zLg7l9yqkgTqD9PTH/v1oThvZ43EuI+olWEMTk5O30+daHh+JhQIj+b0tu8Bda6NJOnUSTMQT/Ipezml2STgyFVCAHAiYAETqg7AiTtV3BJqWbmDAzMdPv2848hRNvlRIHvGLQZ/ujfr2or+m9I8xNM4SXY0UJuI4J2OqGKD4VJ/5mcaj0XsOsZxTJuJuKoLIOkqucR9gMUYs9Y+VfGg40tFEKuJ58qnwqXAALEdJMZNKOI5pbvXFUHU2ptIHdvCJxHYfKaeNy0TdPR1IjaJBmCKwnsby4NxeoAm2gJB1HBBGmCp38jOJqPFtbL45KNv9f9PQV4VFKuQJRQqnsI6Cl/PuPa0EuaJAkEHYExGfkaPchvxCJ6dx0PfINZb/AFBt32tKbWkICAxbfJPwjrEbHv5U18tCQaUk3sZ+zgW5b95ohveFhO3SY6dDmJFU8x4X3tzUWI20rvbgavEVBEmdB8YYHQBGMC/6cw9m44YsQ+j00gH0A8XQAY61rFQAkgAE7wPzocXF0jpyTk2ZzgeA9wjIqmCzObjfG5uMWY5HhGwny2GDV68MxOoBm1AR33jYZHQ/On5U+R9aB50jG3oSz70uc+P3YAGZZhmDtA3mi/jKb5Ps5ZXHSKTbKJLuloRu5g/T085xtQP9U/EyvDh9DEa78e7BA6ITkDGTGroAN6XN7L37jAm2luJEAqq+IQfhLO2OpIOcRTm17MMqgDiLg0iAFCqABsAFgfMzVccFHaTFk702Fco5S1r42VoHhAU+DbYljE+QG9NKG5fwHulCAsw7nLEmSSTtReg1oSbRIqFkTMCepjP1qjieXK/xAfTJHUE7waMFs1IWjTqH6OEPKvY7hOGA91YSQZ1MNTTJO57SQPlTW8YE6tPyn/1RBsmoMsb0HBgsCtamYEwVHUE/l0P1q68k+Vct2F16gSD2nB9a5xCmdqTjS2LeiKWu2aJ4PhYOe9WcIuKMRavjxpbOSLK4RXa+rSMRKVW1sVdXCKFHC67YInTAMQDE/aly8PcYw5tlSu0EGYx6CelP9NR90KlLGmCjIHkjzqizDEOYVh4xGTHXEf8ArNnF8oZVAQprYkwSdPfECd+v2zWtFoVB7AO4FRfxosXiZVeCItzcAIxtkA/4IrPnlT+9dbM+IYOwjZl+Yn+Gt/x1kFGUdsUHbUW5PYTjuZqL+PTFemI/Z/lJtqTpdIwQ0QxxnvA2E4yaPucq1PqWQTvEnYnpFO+GtYE9c0UtuqL4yfbGS0JrXLrgHf7VO3y5zgjBjf8AenQSK7FVXx4oakLrfJ165oleHgUTVdwnpVVjjHpBF3FXSp3A7d/1/SqlvT3PpmaIucu1ZZifp/IomzwwWovHKT30KrsG+VfR60Z7uui3R8K9j2Z7n2s2nVJByeviULJEj4ckeZAMUh9j+VNau3syhC5gKC05EDEgf/atzftdaXcRcgwB+nb96y/Ix8VfoaMvRJV7bULzjhBdsXE31D57jIirhext3/OrOHyayxe1Qx5fZ9ieLdpsK1pdQhmLpIkljnxdF6em1el8q5YbVsIWLnck/LYdBinCW6lpr0/BfYlgyWDVgsUQFr7TVVjSQpR7qui2Kt01Eim4oJwCvorsV0LROOBKmEroFdo0AgUqt7c1fX0V1HAS8GAZq026vivooKKR1FSWqtArtfUa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1397000"/>
          <a:ext cx="4038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61877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232621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More than just a collection of people, an advanced city is the cultural and economic center for an area or group of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Organized Central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institution is a long last pattern of organization in a community. Rising populations made governments necessary to keep order.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Complex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belief system.</a:t>
            </a:r>
          </a:p>
          <a:p>
            <a:r>
              <a:rPr lang="en-US" u="sng" dirty="0" smtClean="0"/>
              <a:t>Polytheism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people began to live together, there became less need for everyone to farm. New jobs emerged, including: </a:t>
            </a:r>
          </a:p>
          <a:p>
            <a:pPr lvl="1"/>
            <a:r>
              <a:rPr lang="en-US" u="sng" dirty="0" smtClean="0"/>
              <a:t>Artisans</a:t>
            </a:r>
          </a:p>
          <a:p>
            <a:pPr lvl="1"/>
            <a:r>
              <a:rPr lang="en-US" u="sng" dirty="0" smtClean="0"/>
              <a:t>Scribes</a:t>
            </a:r>
          </a:p>
          <a:p>
            <a:pPr lvl="1"/>
            <a:r>
              <a:rPr lang="en-US" u="sng" dirty="0" smtClean="0"/>
              <a:t>Merchants</a:t>
            </a:r>
          </a:p>
          <a:p>
            <a:pPr lvl="1"/>
            <a:r>
              <a:rPr lang="en-US" u="sng" dirty="0" smtClean="0"/>
              <a:t>Soldiers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855</TotalTime>
  <Words>306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Beginning of Civilization</vt:lpstr>
      <vt:lpstr>Bellringer</vt:lpstr>
      <vt:lpstr>I. Rise of Civilizations</vt:lpstr>
      <vt:lpstr>Quick Write</vt:lpstr>
      <vt:lpstr>The 8 Characteristics of a Civilization</vt:lpstr>
      <vt:lpstr>Cities</vt:lpstr>
      <vt:lpstr>Organized Central Governments</vt:lpstr>
      <vt:lpstr>Complex Religions</vt:lpstr>
      <vt:lpstr>Specialization</vt:lpstr>
      <vt:lpstr>Slide 10</vt:lpstr>
      <vt:lpstr>Social Classes</vt:lpstr>
      <vt:lpstr>Arts and Architecture</vt:lpstr>
      <vt:lpstr>Public Works</vt:lpstr>
      <vt:lpstr>Writing System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70</cp:revision>
  <dcterms:created xsi:type="dcterms:W3CDTF">2013-03-18T17:01:34Z</dcterms:created>
  <dcterms:modified xsi:type="dcterms:W3CDTF">2015-07-31T15:46:26Z</dcterms:modified>
</cp:coreProperties>
</file>