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3" r:id="rId3"/>
    <p:sldId id="339" r:id="rId4"/>
    <p:sldId id="349" r:id="rId5"/>
    <p:sldId id="348" r:id="rId6"/>
    <p:sldId id="340" r:id="rId7"/>
    <p:sldId id="350" r:id="rId8"/>
    <p:sldId id="34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256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3A0F-D07F-4DA5-A92F-BA63F38B0103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0A83-24FA-478E-8389-A80DDEF47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574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2031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6000" r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3PszVWZNWV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609600"/>
            <a:ext cx="6248400" cy="1470025"/>
          </a:xfrm>
        </p:spPr>
        <p:txBody>
          <a:bodyPr/>
          <a:lstStyle/>
          <a:p>
            <a:r>
              <a:rPr lang="en-US" dirty="0" smtClean="0"/>
              <a:t>Collapse of Rome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1828800"/>
            <a:ext cx="47244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  <p:pic>
        <p:nvPicPr>
          <p:cNvPr id="7170" name="Picture 2" descr="http://sgorelick.files.wordpress.com/2010/05/ro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657600"/>
            <a:ext cx="3757163" cy="2659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143000"/>
          </a:xfrm>
        </p:spPr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600201"/>
            <a:ext cx="5638800" cy="1752599"/>
          </a:xfrm>
        </p:spPr>
        <p:txBody>
          <a:bodyPr/>
          <a:lstStyle/>
          <a:p>
            <a:r>
              <a:rPr lang="en-US" dirty="0" smtClean="0"/>
              <a:t>Why was the policy of bread and circuses implemented in the Roman Empire?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0" y="3276600"/>
            <a:ext cx="5638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495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124200" y="4343400"/>
            <a:ext cx="56388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 smtClean="0"/>
              <a:t>What were the causes of the collapse of the Roman Empire?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3979"/>
            <a:ext cx="58674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I. Internal 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5029200" cy="5486400"/>
          </a:xfrm>
        </p:spPr>
        <p:txBody>
          <a:bodyPr>
            <a:normAutofit/>
          </a:bodyPr>
          <a:lstStyle/>
          <a:p>
            <a:pPr marL="57150" indent="0">
              <a:spcBef>
                <a:spcPts val="0"/>
              </a:spcBef>
            </a:pPr>
            <a:r>
              <a:rPr lang="en-US" dirty="0" smtClean="0"/>
              <a:t> Political instability (26 emperors in 50 years)</a:t>
            </a:r>
          </a:p>
          <a:p>
            <a:pPr marL="57150" indent="0">
              <a:spcBef>
                <a:spcPts val="0"/>
              </a:spcBef>
            </a:pPr>
            <a:r>
              <a:rPr lang="en-US" dirty="0" smtClean="0"/>
              <a:t> High taxes and low farm productivity</a:t>
            </a:r>
          </a:p>
          <a:p>
            <a:pPr marL="57150" indent="0">
              <a:spcBef>
                <a:spcPts val="0"/>
              </a:spcBef>
            </a:pPr>
            <a:r>
              <a:rPr lang="en-US" dirty="0" smtClean="0"/>
              <a:t> </a:t>
            </a:r>
            <a:r>
              <a:rPr lang="en-US" u="sng" dirty="0" smtClean="0"/>
              <a:t>Diocletian</a:t>
            </a:r>
            <a:r>
              <a:rPr lang="en-US" dirty="0" smtClean="0"/>
              <a:t>: tried to slow the bleeding, split Empire</a:t>
            </a:r>
          </a:p>
          <a:p>
            <a:pPr marL="457200" lvl="1" indent="0">
              <a:spcBef>
                <a:spcPts val="0"/>
              </a:spcBef>
            </a:pPr>
            <a:r>
              <a:rPr lang="en-US" dirty="0" smtClean="0"/>
              <a:t> Tried to stop </a:t>
            </a:r>
            <a:r>
              <a:rPr lang="en-US" u="sng" dirty="0" smtClean="0"/>
              <a:t>inflation</a:t>
            </a:r>
            <a:r>
              <a:rPr lang="en-US" dirty="0" smtClean="0"/>
              <a:t>: rapid rise of prices</a:t>
            </a:r>
          </a:p>
          <a:p>
            <a:pPr marL="57150" indent="0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 descr="http://bigfaithministries.com/wp-content/uploads/2012/06/Tetrarchy-ma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3962400" cy="29718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274638"/>
            <a:ext cx="4800600" cy="1143000"/>
          </a:xfrm>
        </p:spPr>
        <p:txBody>
          <a:bodyPr/>
          <a:lstStyle/>
          <a:p>
            <a:pPr algn="l"/>
            <a:r>
              <a:rPr lang="en-US" dirty="0" smtClean="0"/>
              <a:t>II. Constantine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371600"/>
            <a:ext cx="44196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General who continued reforms</a:t>
            </a:r>
          </a:p>
          <a:p>
            <a:pPr lvl="1"/>
            <a:r>
              <a:rPr lang="en-US" dirty="0" smtClean="0"/>
              <a:t>Moved the capital to Constantinople</a:t>
            </a:r>
          </a:p>
          <a:p>
            <a:pPr lvl="1"/>
            <a:r>
              <a:rPr lang="en-US" dirty="0" smtClean="0"/>
              <a:t>Shifted power of the Empire away from Rome</a:t>
            </a:r>
          </a:p>
          <a:p>
            <a:pPr lvl="1"/>
            <a:r>
              <a:rPr lang="en-US" dirty="0" smtClean="0"/>
              <a:t>Spread Roman/Greek culture to the East</a:t>
            </a:r>
          </a:p>
          <a:p>
            <a:pPr lvl="1"/>
            <a:r>
              <a:rPr lang="en-US" dirty="0" smtClean="0"/>
              <a:t>Granted tolerance to the ‘hated’ Christians</a:t>
            </a:r>
            <a:endParaRPr lang="en-US" dirty="0"/>
          </a:p>
        </p:txBody>
      </p:sp>
      <p:pic>
        <p:nvPicPr>
          <p:cNvPr id="21508" name="Picture 4" descr="http://web.cocc.edu/cagatucci/classes/hum213/Maps/ChristianitySpreadHUNT_Map207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3529464" cy="2705100"/>
          </a:xfrm>
          <a:prstGeom prst="rect">
            <a:avLst/>
          </a:prstGeom>
          <a:noFill/>
        </p:spPr>
      </p:pic>
      <p:pic>
        <p:nvPicPr>
          <p:cNvPr id="21510" name="Picture 6" descr="http://s3-eu-west-1.amazonaws.com/lookandlearn-preview/M/M000/M0004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57600"/>
            <a:ext cx="4051939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5562600" cy="1143000"/>
          </a:xfrm>
        </p:spPr>
        <p:txBody>
          <a:bodyPr/>
          <a:lstStyle/>
          <a:p>
            <a:r>
              <a:rPr lang="en-US" dirty="0" err="1" smtClean="0"/>
              <a:t>Quickwrite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600200"/>
            <a:ext cx="5638800" cy="4525963"/>
          </a:xfrm>
        </p:spPr>
        <p:txBody>
          <a:bodyPr/>
          <a:lstStyle/>
          <a:p>
            <a:r>
              <a:rPr lang="en-US" dirty="0" smtClean="0"/>
              <a:t>What steps did Diocletian and Constantine take to reform Rome?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126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274638"/>
            <a:ext cx="5257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III. The Collapse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295400"/>
            <a:ext cx="54102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The reforms failed</a:t>
            </a:r>
          </a:p>
          <a:p>
            <a:r>
              <a:rPr lang="en-US" dirty="0" smtClean="0"/>
              <a:t>Foreign attackers came</a:t>
            </a:r>
          </a:p>
          <a:p>
            <a:pPr lvl="1"/>
            <a:r>
              <a:rPr lang="en-US" dirty="0" smtClean="0"/>
              <a:t>Huns from the East</a:t>
            </a:r>
          </a:p>
          <a:p>
            <a:pPr lvl="1"/>
            <a:r>
              <a:rPr lang="en-US" dirty="0" err="1" smtClean="0"/>
              <a:t>Gauls</a:t>
            </a:r>
            <a:r>
              <a:rPr lang="en-US" dirty="0" smtClean="0"/>
              <a:t> from the North</a:t>
            </a:r>
          </a:p>
          <a:p>
            <a:pPr lvl="1"/>
            <a:r>
              <a:rPr lang="en-US" dirty="0" smtClean="0"/>
              <a:t>Germanic tribes from Europe</a:t>
            </a:r>
          </a:p>
          <a:p>
            <a:r>
              <a:rPr lang="en-US" dirty="0" smtClean="0"/>
              <a:t>Rome hired </a:t>
            </a:r>
            <a:r>
              <a:rPr lang="en-US" u="sng" dirty="0" smtClean="0"/>
              <a:t>mercenaries</a:t>
            </a:r>
            <a:endParaRPr lang="en-US" dirty="0" smtClean="0"/>
          </a:p>
          <a:p>
            <a:pPr lvl="1"/>
            <a:r>
              <a:rPr lang="en-US" dirty="0" smtClean="0"/>
              <a:t>Hired soldiers </a:t>
            </a:r>
          </a:p>
          <a:p>
            <a:pPr lvl="1"/>
            <a:r>
              <a:rPr lang="en-US" dirty="0" smtClean="0"/>
              <a:t>Felt little loyalty to Rome</a:t>
            </a:r>
          </a:p>
        </p:txBody>
      </p:sp>
      <p:pic>
        <p:nvPicPr>
          <p:cNvPr id="2050" name="Picture 2" descr="http://upload.wikimedia.org/wikipedia/commons/2/2d/Invasions_of_the_Roman_Empire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3657600" cy="2561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Causes of the Fall of Rome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3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Military</a:t>
                      </a:r>
                      <a:r>
                        <a:rPr lang="en-US" sz="2400" baseline="0" dirty="0" smtClean="0"/>
                        <a:t> Causes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Economic Causes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Social Causes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Political </a:t>
                      </a:r>
                      <a:r>
                        <a:rPr lang="en-US" sz="2400" baseline="0" dirty="0" smtClean="0"/>
                        <a:t> Causes</a:t>
                      </a:r>
                      <a:endParaRPr lang="en-US" sz="2400" dirty="0"/>
                    </a:p>
                  </a:txBody>
                  <a:tcPr/>
                </a:tc>
              </a:tr>
              <a:tr h="38807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Germanic invasions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Weakened</a:t>
                      </a:r>
                      <a:r>
                        <a:rPr lang="en-US" sz="2400" baseline="0" dirty="0" smtClean="0"/>
                        <a:t> Roman Legions due to other problems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Heavy taxes</a:t>
                      </a:r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Population</a:t>
                      </a:r>
                      <a:r>
                        <a:rPr lang="en-US" sz="2400" baseline="0" dirty="0" smtClean="0"/>
                        <a:t> decline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Loss of Roman</a:t>
                      </a:r>
                      <a:r>
                        <a:rPr lang="en-US" sz="2400" baseline="0" dirty="0" smtClean="0"/>
                        <a:t> values</a:t>
                      </a:r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Divide in social classes spread discontent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Divided empire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Unclear</a:t>
                      </a:r>
                      <a:r>
                        <a:rPr lang="en-US" sz="2400" baseline="0" dirty="0" smtClean="0"/>
                        <a:t> political goals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71600" y="6488668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http://www.youtube.com/watch?v=3PszVWZNWVA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143000"/>
          </a:xfrm>
        </p:spPr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600201"/>
            <a:ext cx="5410200" cy="1828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were the causes of the collapse of the Roman Empire? </a:t>
            </a:r>
          </a:p>
          <a:p>
            <a:pPr lvl="0">
              <a:defRPr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18427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220</Words>
  <Application>Microsoft Office PowerPoint</Application>
  <PresentationFormat>On-screen Show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Collapse of Rome</vt:lpstr>
      <vt:lpstr>Bellringer</vt:lpstr>
      <vt:lpstr>I. Internal Problems </vt:lpstr>
      <vt:lpstr>II. Constantine</vt:lpstr>
      <vt:lpstr>Quickwrite</vt:lpstr>
      <vt:lpstr>III. The Collapse</vt:lpstr>
      <vt:lpstr>Causes of the Fall of Rome</vt:lpstr>
      <vt:lpstr>Essential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</cp:lastModifiedBy>
  <cp:revision>196</cp:revision>
  <dcterms:created xsi:type="dcterms:W3CDTF">2013-03-18T17:01:34Z</dcterms:created>
  <dcterms:modified xsi:type="dcterms:W3CDTF">2015-07-31T20:18:15Z</dcterms:modified>
</cp:coreProperties>
</file>