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3" r:id="rId3"/>
    <p:sldId id="396" r:id="rId4"/>
    <p:sldId id="339" r:id="rId5"/>
    <p:sldId id="381" r:id="rId6"/>
    <p:sldId id="382" r:id="rId7"/>
    <p:sldId id="393" r:id="rId8"/>
    <p:sldId id="395" r:id="rId9"/>
    <p:sldId id="388" r:id="rId10"/>
    <p:sldId id="390" r:id="rId11"/>
    <p:sldId id="387" r:id="rId12"/>
    <p:sldId id="394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nV_MTFEGI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Colonization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1981200"/>
            <a:ext cx="609600" cy="685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IV. Impacts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Short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</a:t>
                      </a:r>
                      <a:endParaRPr lang="en-US" dirty="0"/>
                    </a:p>
                  </a:txBody>
                  <a:tcPr/>
                </a:tc>
              </a:tr>
              <a:tr h="2667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Population shift away from Africa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Economic</a:t>
                      </a:r>
                      <a:r>
                        <a:rPr lang="en-US" baseline="0" dirty="0" smtClean="0"/>
                        <a:t> benefits for European nations, economic destruction for Africans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Destruction of entire African nations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Overall success of European colonies in America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Rise of new African nations (Oyo, Bornu, Dahomey, and Asante)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Long term occupation of territory by Europeans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Consistent disunity</a:t>
                      </a:r>
                      <a:r>
                        <a:rPr lang="en-US" baseline="0" dirty="0" smtClean="0"/>
                        <a:t> of African people (modern civil wars)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 descr="http://web000.greece.k12.ny.us/SocialStudiesResources/Social_Studies_Resources/GHG_Documents/EnslavedPersons-06.03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852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799"/>
          </a:xfrm>
        </p:spPr>
        <p:txBody>
          <a:bodyPr/>
          <a:lstStyle/>
          <a:p>
            <a:r>
              <a:rPr lang="en-US" dirty="0" smtClean="0"/>
              <a:t>What was the causes and results of the Atlantic Slave trade?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0550" y="36127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this question actually asking? </a:t>
            </a:r>
          </a:p>
          <a:p>
            <a:pPr lvl="1"/>
            <a:r>
              <a:rPr lang="en-US" dirty="0" smtClean="0"/>
              <a:t>Do the ends justify the means?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was the causes and results of the Atlantic Slave trade?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http://www.youtube.com/watch?v=dnV_MTFEGIY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85755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European Interests in Africa</a:t>
            </a:r>
            <a:endParaRPr lang="en-US" dirty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Early </a:t>
            </a:r>
            <a:r>
              <a:rPr lang="en-US" dirty="0" smtClean="0"/>
              <a:t>exploration began when looking for routes to India</a:t>
            </a:r>
          </a:p>
          <a:p>
            <a:pPr lvl="1"/>
            <a:r>
              <a:rPr lang="en-US" dirty="0" smtClean="0"/>
              <a:t>Many trade outposts were established on the coasts</a:t>
            </a:r>
          </a:p>
          <a:p>
            <a:r>
              <a:rPr lang="en-US" dirty="0" smtClean="0"/>
              <a:t>Had very little profit with fighting Islamic peoples, but began enslaving the Natives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290" name="AutoShape 2" descr="http://upload.wikimedia.org/wikipedia/commons/b/b0/Nouvelle-France_map-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http://upload.wikimedia.org/wikipedia/commons/b/b0/Nouvelle-France_map-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http://upload.wikimedia.org/wikipedia/commons/b/b0/Nouvelle-France_map-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0" name="Picture 12" descr="http://www.africanworldheritagesites.org/assets/images/map-europ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329493"/>
            <a:ext cx="3352800" cy="3528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European countries began exporting slaves</a:t>
            </a:r>
            <a:endParaRPr lang="en-US" dirty="0" smtClean="0"/>
          </a:p>
          <a:p>
            <a:pPr lvl="1"/>
            <a:r>
              <a:rPr lang="en-US" dirty="0" smtClean="0"/>
              <a:t>Cheap labor source</a:t>
            </a:r>
          </a:p>
          <a:p>
            <a:pPr lvl="1"/>
            <a:r>
              <a:rPr lang="en-US" dirty="0" smtClean="0"/>
              <a:t>Other colonies were more profitable for Europe</a:t>
            </a:r>
          </a:p>
          <a:p>
            <a:pPr lvl="1"/>
            <a:r>
              <a:rPr lang="en-US" dirty="0" smtClean="0"/>
              <a:t>Trade outposts began focusing on slaves and their primary commodity</a:t>
            </a:r>
          </a:p>
          <a:p>
            <a:r>
              <a:rPr lang="en-US" dirty="0" smtClean="0"/>
              <a:t>Became known as the ‘Middle Passage’</a:t>
            </a:r>
          </a:p>
          <a:p>
            <a:pPr lvl="1"/>
            <a:r>
              <a:rPr lang="en-US" dirty="0" smtClean="0"/>
              <a:t>Horrible experience for Africans</a:t>
            </a:r>
          </a:p>
          <a:p>
            <a:pPr lvl="1"/>
            <a:endParaRPr lang="en-US" dirty="0" smtClean="0"/>
          </a:p>
        </p:txBody>
      </p:sp>
      <p:pic>
        <p:nvPicPr>
          <p:cNvPr id="8" name="Picture 6" descr="rod_brown_middle_passage_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14800"/>
            <a:ext cx="480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brh.org.uk/site/wp-content/uploads/2012/06/market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4343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105400" cy="396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 a result of the  Middle Passage, a three pronged trade route was established called the </a:t>
            </a:r>
            <a:r>
              <a:rPr lang="en-US" u="sng" dirty="0" smtClean="0"/>
              <a:t>Triangle Trade Route</a:t>
            </a:r>
            <a:endParaRPr lang="en-US" dirty="0" smtClean="0"/>
          </a:p>
          <a:p>
            <a:pPr lvl="1"/>
            <a:r>
              <a:rPr lang="en-US" dirty="0" smtClean="0"/>
              <a:t>Africa, Europe, and Americas</a:t>
            </a:r>
          </a:p>
          <a:p>
            <a:pPr lvl="1"/>
            <a:r>
              <a:rPr lang="en-US" dirty="0" smtClean="0"/>
              <a:t>Different goods from different regions were desired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571999"/>
          <a:ext cx="5791200" cy="228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653143">
                <a:tc>
                  <a:txBody>
                    <a:bodyPr/>
                    <a:lstStyle/>
                    <a:p>
                      <a:r>
                        <a:rPr lang="en-US" dirty="0" smtClean="0"/>
                        <a:t>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</a:t>
                      </a:r>
                      <a:endParaRPr lang="en-US" dirty="0"/>
                    </a:p>
                  </a:txBody>
                  <a:tcPr/>
                </a:tc>
              </a:tr>
              <a:tr h="1632858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Manufactured goods (guns, clothing, etc)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Tobacco, rum,</a:t>
                      </a:r>
                      <a:r>
                        <a:rPr lang="en-US" baseline="0" dirty="0" smtClean="0"/>
                        <a:t> cotton, molasses, furs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Slaves,</a:t>
                      </a:r>
                      <a:r>
                        <a:rPr lang="en-US" baseline="0" dirty="0" smtClean="0"/>
                        <a:t> gold, ivory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apushistorycase.wikispaces.com/file/view/Triangle_Trade.png/249146091/Triangle_Tr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898490" cy="274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http://web000.greece.k12.ny.us/SocialStudiesResources/Social_Studies_Resources/GHG_Documents/Slaves-06.04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525"/>
            <a:ext cx="48768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209800" y="62484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http://web000.greece.k12.ny.us/SocialStudiesResources/Social_Studies_Resources/GHG_Documents/AtlanticTradeRoutes-01.03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a result, nearly the entire continent of Africa became settled by Europeans in order to make money</a:t>
            </a:r>
          </a:p>
          <a:p>
            <a:pPr lvl="1"/>
            <a:r>
              <a:rPr lang="en-US" dirty="0" smtClean="0"/>
              <a:t>Europeans would capture Africans themselves or pay local lords to capture other tribesmen</a:t>
            </a:r>
          </a:p>
          <a:p>
            <a:pPr lvl="1"/>
            <a:r>
              <a:rPr lang="en-US" dirty="0" smtClean="0"/>
              <a:t>Sent to almost every part of the New World</a:t>
            </a:r>
            <a:endParaRPr lang="en-US" dirty="0" smtClean="0"/>
          </a:p>
          <a:p>
            <a:pPr lvl="1"/>
            <a:r>
              <a:rPr lang="en-US" dirty="0" smtClean="0"/>
              <a:t>Destroyed the culture, economy, and society of a group of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322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Colonization of Africa</vt:lpstr>
      <vt:lpstr>Bellringer</vt:lpstr>
      <vt:lpstr>Slide 3</vt:lpstr>
      <vt:lpstr>I. European Interests in Africa</vt:lpstr>
      <vt:lpstr>II. The Atlantic Slave Trade</vt:lpstr>
      <vt:lpstr>Slide 6</vt:lpstr>
      <vt:lpstr>Slide 7</vt:lpstr>
      <vt:lpstr>Slide 8</vt:lpstr>
      <vt:lpstr>Slide 9</vt:lpstr>
      <vt:lpstr>Slide 10</vt:lpstr>
      <vt:lpstr>IV. Impacts</vt:lpstr>
      <vt:lpstr>Slide 12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218</cp:revision>
  <dcterms:created xsi:type="dcterms:W3CDTF">2013-03-18T17:01:34Z</dcterms:created>
  <dcterms:modified xsi:type="dcterms:W3CDTF">2015-08-13T14:31:38Z</dcterms:modified>
</cp:coreProperties>
</file>