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3" r:id="rId3"/>
    <p:sldId id="353" r:id="rId4"/>
    <p:sldId id="346" r:id="rId5"/>
    <p:sldId id="339" r:id="rId6"/>
    <p:sldId id="352" r:id="rId7"/>
    <p:sldId id="340" r:id="rId8"/>
    <p:sldId id="341" r:id="rId9"/>
    <p:sldId id="347" r:id="rId10"/>
    <p:sldId id="348" r:id="rId11"/>
    <p:sldId id="349" r:id="rId12"/>
    <p:sldId id="350" r:id="rId13"/>
    <p:sldId id="351" r:id="rId14"/>
    <p:sldId id="344" r:id="rId15"/>
    <p:sldId id="34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WORyToTo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lWORyToTo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09600"/>
            <a:ext cx="6096000" cy="1470025"/>
          </a:xfrm>
        </p:spPr>
        <p:txBody>
          <a:bodyPr/>
          <a:lstStyle/>
          <a:p>
            <a:r>
              <a:rPr lang="en-US" dirty="0" smtClean="0"/>
              <a:t>Confucianism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905000"/>
            <a:ext cx="6019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4" name="Picture 2" descr="http://asiasociety.org/files/confuciu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6321"/>
            <a:ext cx="5143500" cy="3431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web000.greece.k12.ny.us/SocialStudiesResources/Social_Studies_Resources/GHG_Documents/FilialPiety-01.05-Q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4953000" y="4343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http://web000.greece.k12.ny.us/SocialStudiesResources/Social_Studies_Resources/GHG_Documents/Confucius-TestSampler-Q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3581400" y="54864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http://web000.greece.k12.ny.us/SocialStudiesResources/Social_Studies_Resources/GHG_Documents/CivilService-01.00-Q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44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45720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web000.greece.k12.ny.us/SocialStudiesResources/Social_Studies_Resources/GHG_Documents/ConfucianPrinciple-08.04-Q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617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1524000" y="4724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6172200" cy="1828800"/>
          </a:xfrm>
        </p:spPr>
        <p:txBody>
          <a:bodyPr/>
          <a:lstStyle/>
          <a:p>
            <a:pPr lvl="0">
              <a:defRPr/>
            </a:pPr>
            <a:r>
              <a:rPr lang="en-US" dirty="0"/>
              <a:t>What were the characteristics of Confucianism?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800" y="3962400"/>
            <a:ext cx="579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https://www.youtube.com/watch?v=ylWORyToTo4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r>
              <a:rPr lang="en-US" dirty="0" smtClean="0"/>
              <a:t>Confucianism today.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8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5867400" cy="1752599"/>
          </a:xfrm>
        </p:spPr>
        <p:txBody>
          <a:bodyPr/>
          <a:lstStyle/>
          <a:p>
            <a:r>
              <a:rPr lang="en-US" dirty="0" smtClean="0"/>
              <a:t>What is the difference between a philosophy and a religion?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4600" y="32766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95600" y="4343400"/>
            <a:ext cx="58674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What were the characteristics of Confucianism?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</a:t>
            </a:r>
            <a:r>
              <a:rPr lang="en-US" dirty="0" smtClean="0"/>
              <a:t>The First Dynasties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Shang Dynasty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dirty="0" smtClean="0"/>
              <a:t>First Chinese Dynasty to control Huang He, ruled for about 600 years</a:t>
            </a:r>
          </a:p>
          <a:p>
            <a:r>
              <a:rPr lang="en-US" dirty="0" smtClean="0"/>
              <a:t>Formed the foundation for the rest of the dynasties to follow. </a:t>
            </a:r>
          </a:p>
          <a:p>
            <a:r>
              <a:rPr lang="en-US" dirty="0" smtClean="0"/>
              <a:t>Had similar social classes to other River Valley </a:t>
            </a:r>
            <a:r>
              <a:rPr lang="en-US" dirty="0" err="1" smtClean="0"/>
              <a:t>Civs</a:t>
            </a:r>
            <a:endParaRPr lang="en-US" dirty="0" smtClean="0"/>
          </a:p>
          <a:p>
            <a:r>
              <a:rPr lang="en-US" dirty="0" smtClean="0"/>
              <a:t>Problems led to downfall, and…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Zhou Dynasty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Zhou overthrew the Shang, used the </a:t>
            </a:r>
            <a:r>
              <a:rPr lang="en-US" u="sng" dirty="0" smtClean="0"/>
              <a:t>Mandate of Heaven</a:t>
            </a:r>
            <a:endParaRPr lang="en-US" dirty="0" smtClean="0"/>
          </a:p>
          <a:p>
            <a:r>
              <a:rPr lang="en-US" dirty="0" smtClean="0"/>
              <a:t>Established a </a:t>
            </a:r>
            <a:r>
              <a:rPr lang="en-US" u="sng" dirty="0" smtClean="0"/>
              <a:t>feudal state</a:t>
            </a:r>
            <a:r>
              <a:rPr lang="en-US" dirty="0" smtClean="0"/>
              <a:t>: local lords governed their own lands but owed military service and other support to a central ruler.  </a:t>
            </a:r>
          </a:p>
          <a:p>
            <a:r>
              <a:rPr lang="en-US" dirty="0" smtClean="0"/>
              <a:t>The economy greatly expanded during this time</a:t>
            </a:r>
          </a:p>
          <a:p>
            <a:pPr lvl="1"/>
            <a:r>
              <a:rPr lang="en-US" dirty="0" smtClean="0"/>
              <a:t>Ironworks: tools, weapons</a:t>
            </a:r>
          </a:p>
          <a:p>
            <a:pPr lvl="1"/>
            <a:r>
              <a:rPr lang="en-US" dirty="0" smtClean="0"/>
              <a:t>Coined a currency</a:t>
            </a:r>
          </a:p>
          <a:p>
            <a:pPr lvl="1"/>
            <a:r>
              <a:rPr lang="en-US" dirty="0" smtClean="0"/>
              <a:t>Commerce expanded and silk was traded. </a:t>
            </a:r>
          </a:p>
          <a:p>
            <a:r>
              <a:rPr lang="en-US" dirty="0" smtClean="0"/>
              <a:t>Literature was also developed</a:t>
            </a:r>
          </a:p>
          <a:p>
            <a:endParaRPr lang="en-US" dirty="0"/>
          </a:p>
        </p:txBody>
      </p:sp>
      <p:sp>
        <p:nvSpPr>
          <p:cNvPr id="10" name="Curved Down Arrow 9"/>
          <p:cNvSpPr/>
          <p:nvPr/>
        </p:nvSpPr>
        <p:spPr>
          <a:xfrm>
            <a:off x="2971800" y="1219200"/>
            <a:ext cx="4191000" cy="914400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</p:spPr>
        <p:txBody>
          <a:bodyPr/>
          <a:lstStyle/>
          <a:p>
            <a:pPr algn="l"/>
            <a:r>
              <a:rPr lang="en-US" dirty="0" smtClean="0"/>
              <a:t>II. </a:t>
            </a:r>
            <a:r>
              <a:rPr lang="en-US" dirty="0" smtClean="0"/>
              <a:t>Chinese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Referred to China as “The Middle Kingdom”</a:t>
            </a:r>
          </a:p>
          <a:p>
            <a:pPr lvl="1"/>
            <a:r>
              <a:rPr lang="en-US" u="sng" dirty="0" smtClean="0"/>
              <a:t>Ethnocentrism</a:t>
            </a:r>
            <a:r>
              <a:rPr lang="en-US" dirty="0" smtClean="0"/>
              <a:t>: The Chinese believed their culture was superior to all other cultures, or they were the center of the universe and all other cultures revolved around them</a:t>
            </a:r>
          </a:p>
          <a:p>
            <a:pPr lvl="1"/>
            <a:r>
              <a:rPr lang="en-US" dirty="0" smtClean="0"/>
              <a:t>Occurred because of their isolation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6248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</a:t>
            </a:r>
            <a:r>
              <a:rPr lang="en-US" dirty="0" smtClean="0"/>
              <a:t>Confucius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531938"/>
            <a:ext cx="5029200" cy="5326062"/>
          </a:xfrm>
        </p:spPr>
        <p:txBody>
          <a:bodyPr>
            <a:normAutofit/>
          </a:bodyPr>
          <a:lstStyle/>
          <a:p>
            <a:r>
              <a:rPr lang="en-US" dirty="0" smtClean="0"/>
              <a:t>Chinese </a:t>
            </a:r>
            <a:r>
              <a:rPr lang="en-US" u="sng" dirty="0" smtClean="0"/>
              <a:t>philosopher</a:t>
            </a:r>
            <a:r>
              <a:rPr lang="en-US" dirty="0" smtClean="0"/>
              <a:t> – teacher of a system of ideas</a:t>
            </a:r>
          </a:p>
          <a:p>
            <a:r>
              <a:rPr lang="en-US" dirty="0" smtClean="0"/>
              <a:t>Government official who became a teacher</a:t>
            </a:r>
          </a:p>
          <a:p>
            <a:r>
              <a:rPr lang="en-US" dirty="0" smtClean="0"/>
              <a:t>Created a guide to understanding the nature of government and the structure of society, wrote </a:t>
            </a:r>
            <a:r>
              <a:rPr lang="en-US" u="sng" dirty="0" smtClean="0"/>
              <a:t>The Analects.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historyforkids.org/learn/china/religion/pictures/confuciu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19618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womenofchina.cn/Lifestyle/Arts_and_Crafts/images/pic4y6x74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3333750" cy="272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dirty="0" smtClean="0"/>
              <a:t>Question to Consider….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r>
              <a:rPr lang="en-US" dirty="0" smtClean="0"/>
              <a:t>Think about your relationships (family, friends, etc). Which is the most important to you?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pPr algn="l"/>
            <a:r>
              <a:rPr lang="en-US" dirty="0" smtClean="0"/>
              <a:t>IV. </a:t>
            </a:r>
            <a:r>
              <a:rPr lang="en-US" dirty="0" smtClean="0"/>
              <a:t>Teachings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62484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Preached the Five Key Relationships</a:t>
            </a:r>
          </a:p>
          <a:p>
            <a:pPr lvl="1"/>
            <a:r>
              <a:rPr lang="en-US" sz="2400" dirty="0" smtClean="0"/>
              <a:t>Humanity depends on their realization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Father to 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Older brother to younger brother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Husband to wife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Ruler to subject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Friend to friend</a:t>
            </a:r>
          </a:p>
          <a:p>
            <a:pPr lvl="1"/>
            <a:r>
              <a:rPr lang="en-US" sz="2400" dirty="0" smtClean="0"/>
              <a:t>In these relationships, he believed that the first was superior to the second. </a:t>
            </a:r>
          </a:p>
          <a:p>
            <a:r>
              <a:rPr lang="en-US" sz="2600" u="sng" dirty="0" smtClean="0"/>
              <a:t>Filial Piety</a:t>
            </a:r>
            <a:r>
              <a:rPr lang="en-US" sz="2600" dirty="0" smtClean="0"/>
              <a:t> – respect for parents or superiors (men were thought to be superior to women)</a:t>
            </a:r>
          </a:p>
          <a:p>
            <a:r>
              <a:rPr lang="en-US" sz="2600" u="sng" dirty="0" smtClean="0"/>
              <a:t>Civil Service</a:t>
            </a:r>
            <a:r>
              <a:rPr lang="en-US" sz="2600" dirty="0" smtClean="0"/>
              <a:t>: government jobs that civilians could obtain by taking an exam</a:t>
            </a:r>
            <a:endParaRPr lang="en-US" sz="2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IV. The Spread of Confucianism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95400"/>
            <a:ext cx="5796605" cy="52578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Government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Ruler had an obligation to be good to people</a:t>
            </a:r>
          </a:p>
          <a:p>
            <a:pPr lvl="1"/>
            <a:r>
              <a:rPr lang="en-US" sz="2000" dirty="0" smtClean="0"/>
              <a:t>People would then be loyal</a:t>
            </a:r>
          </a:p>
          <a:p>
            <a:pPr lvl="1"/>
            <a:r>
              <a:rPr lang="en-US" sz="2000" dirty="0" smtClean="0"/>
              <a:t>Listen to counselors</a:t>
            </a:r>
          </a:p>
          <a:p>
            <a:r>
              <a:rPr lang="en-US" sz="2400" dirty="0" smtClean="0"/>
              <a:t>His ideas were adapted by later emperors, especially the Han </a:t>
            </a:r>
            <a:r>
              <a:rPr lang="en-US" sz="2400" dirty="0" smtClean="0"/>
              <a:t>Dynasty</a:t>
            </a:r>
          </a:p>
          <a:p>
            <a:pPr lvl="1"/>
            <a:r>
              <a:rPr lang="en-US" sz="2000" u="sng" dirty="0" smtClean="0"/>
              <a:t>Legalism</a:t>
            </a:r>
            <a:endParaRPr lang="en-US" sz="2000" u="sng" dirty="0" smtClean="0"/>
          </a:p>
          <a:p>
            <a:r>
              <a:rPr lang="en-US" sz="2400" dirty="0" smtClean="0"/>
              <a:t>Five Relationships and Filial Piety became a part of Chinese culture</a:t>
            </a:r>
          </a:p>
          <a:p>
            <a:r>
              <a:rPr lang="en-US" sz="2400" dirty="0" smtClean="0"/>
              <a:t>Spread to the rest of the Orient, especially Korea and Japan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124200" y="5715000"/>
            <a:ext cx="5293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http://www.youtube.com/watch?v=ylWORyToTo4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4953000" y="3581400"/>
            <a:ext cx="4572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404</Words>
  <Application>Microsoft Office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Confucianism</vt:lpstr>
      <vt:lpstr>Bellringer</vt:lpstr>
      <vt:lpstr>I. The First Dynasties</vt:lpstr>
      <vt:lpstr>II. Chinese People</vt:lpstr>
      <vt:lpstr>III. Confucius</vt:lpstr>
      <vt:lpstr>Question to Consider….</vt:lpstr>
      <vt:lpstr>IV. Teachings</vt:lpstr>
      <vt:lpstr>IV. The Spread of Confucianism</vt:lpstr>
      <vt:lpstr>Slide 9</vt:lpstr>
      <vt:lpstr>Slide 10</vt:lpstr>
      <vt:lpstr>Slide 11</vt:lpstr>
      <vt:lpstr>Slide 12</vt:lpstr>
      <vt:lpstr>Slide 13</vt:lpstr>
      <vt:lpstr>Essential Question</vt:lpstr>
      <vt:lpstr>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168</cp:revision>
  <dcterms:created xsi:type="dcterms:W3CDTF">2013-03-18T17:01:34Z</dcterms:created>
  <dcterms:modified xsi:type="dcterms:W3CDTF">2015-07-31T18:33:42Z</dcterms:modified>
</cp:coreProperties>
</file>