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3" r:id="rId3"/>
    <p:sldId id="339" r:id="rId4"/>
    <p:sldId id="348" r:id="rId5"/>
    <p:sldId id="346" r:id="rId6"/>
    <p:sldId id="350" r:id="rId7"/>
    <p:sldId id="353" r:id="rId8"/>
    <p:sldId id="352" r:id="rId9"/>
    <p:sldId id="354" r:id="rId10"/>
    <p:sldId id="355" r:id="rId11"/>
    <p:sldId id="356" r:id="rId12"/>
    <p:sldId id="344" r:id="rId13"/>
    <p:sldId id="359" r:id="rId14"/>
    <p:sldId id="361" r:id="rId15"/>
    <p:sldId id="363" r:id="rId16"/>
    <p:sldId id="362" r:id="rId17"/>
    <p:sldId id="366" r:id="rId18"/>
    <p:sldId id="364" r:id="rId19"/>
    <p:sldId id="365" r:id="rId20"/>
    <p:sldId id="367" r:id="rId21"/>
    <p:sldId id="3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CF022-5530-4349-916D-9E39AC683DB6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DB7219F3-1150-4568-863D-F11B1A2CBB4A}">
      <dgm:prSet phldrT="[Text]"/>
      <dgm:spPr/>
      <dgm:t>
        <a:bodyPr/>
        <a:lstStyle/>
        <a:p>
          <a:r>
            <a:rPr lang="en-US" b="1" dirty="0" smtClean="0"/>
            <a:t>Muslims and Christian Kingdoms in Spain</a:t>
          </a:r>
          <a:endParaRPr lang="en-US" b="1" dirty="0"/>
        </a:p>
      </dgm:t>
    </dgm:pt>
    <dgm:pt modelId="{6F1DBC08-0C08-40EB-99EC-C7DFA4458E2B}" type="parTrans" cxnId="{E82AB75A-2A7C-4090-A76E-D111EA109A3F}">
      <dgm:prSet/>
      <dgm:spPr/>
      <dgm:t>
        <a:bodyPr/>
        <a:lstStyle/>
        <a:p>
          <a:endParaRPr lang="en-US"/>
        </a:p>
      </dgm:t>
    </dgm:pt>
    <dgm:pt modelId="{6761635C-D960-48E3-9C95-58481A3B847D}" type="sibTrans" cxnId="{E82AB75A-2A7C-4090-A76E-D111EA109A3F}">
      <dgm:prSet/>
      <dgm:spPr/>
      <dgm:t>
        <a:bodyPr/>
        <a:lstStyle/>
        <a:p>
          <a:endParaRPr lang="en-US"/>
        </a:p>
      </dgm:t>
    </dgm:pt>
    <dgm:pt modelId="{9E8E84AD-7425-4BA1-BA6F-56C001BBA2CC}">
      <dgm:prSet phldrT="[Text]"/>
      <dgm:spPr/>
      <dgm:t>
        <a:bodyPr/>
        <a:lstStyle/>
        <a:p>
          <a:r>
            <a:rPr lang="en-US" b="1" dirty="0" smtClean="0"/>
            <a:t>Crusades occur and begin to arouse Christian efforts to re-conquer Spain</a:t>
          </a:r>
          <a:endParaRPr lang="en-US" b="1" dirty="0"/>
        </a:p>
      </dgm:t>
    </dgm:pt>
    <dgm:pt modelId="{16DE44A9-7757-4527-8E11-6F58BAF784FC}" type="parTrans" cxnId="{571B5640-EC06-4622-A41B-BA5862C746EE}">
      <dgm:prSet/>
      <dgm:spPr/>
      <dgm:t>
        <a:bodyPr/>
        <a:lstStyle/>
        <a:p>
          <a:endParaRPr lang="en-US"/>
        </a:p>
      </dgm:t>
    </dgm:pt>
    <dgm:pt modelId="{156ADD81-F95E-4422-807F-5443CF78088C}" type="sibTrans" cxnId="{571B5640-EC06-4622-A41B-BA5862C746EE}">
      <dgm:prSet/>
      <dgm:spPr/>
      <dgm:t>
        <a:bodyPr/>
        <a:lstStyle/>
        <a:p>
          <a:endParaRPr lang="en-US"/>
        </a:p>
      </dgm:t>
    </dgm:pt>
    <dgm:pt modelId="{9C215909-2F41-4933-8C72-8913BFB2188E}">
      <dgm:prSet phldrT="[Text]"/>
      <dgm:spPr/>
      <dgm:t>
        <a:bodyPr/>
        <a:lstStyle/>
        <a:p>
          <a:r>
            <a:rPr lang="en-US" b="1" dirty="0" smtClean="0"/>
            <a:t>Christians gain further advantages as Ferdinand and Isabella, Christian Spanish royals, marry and unite  Spanish Christians</a:t>
          </a:r>
          <a:endParaRPr lang="en-US" b="1" dirty="0"/>
        </a:p>
      </dgm:t>
    </dgm:pt>
    <dgm:pt modelId="{622519FD-FAD0-4E62-AB17-E4873B65DADC}" type="parTrans" cxnId="{426770B9-4C1B-4F45-84DB-BFA4132668F8}">
      <dgm:prSet/>
      <dgm:spPr/>
      <dgm:t>
        <a:bodyPr/>
        <a:lstStyle/>
        <a:p>
          <a:endParaRPr lang="en-US"/>
        </a:p>
      </dgm:t>
    </dgm:pt>
    <dgm:pt modelId="{42B919A0-9D25-438D-8F55-849E7EEB8A49}" type="sibTrans" cxnId="{426770B9-4C1B-4F45-84DB-BFA4132668F8}">
      <dgm:prSet/>
      <dgm:spPr/>
      <dgm:t>
        <a:bodyPr/>
        <a:lstStyle/>
        <a:p>
          <a:endParaRPr lang="en-US"/>
        </a:p>
      </dgm:t>
    </dgm:pt>
    <dgm:pt modelId="{1C372D81-451B-4DD1-9864-D8850278BA1D}">
      <dgm:prSet/>
      <dgm:spPr/>
      <dgm:t>
        <a:bodyPr/>
        <a:lstStyle/>
        <a:p>
          <a:r>
            <a:rPr lang="en-US" b="1" dirty="0" smtClean="0"/>
            <a:t>Under the rule of Ferdinand and Isabella, Spanish Christians and Muslims live together under a policy of </a:t>
          </a:r>
          <a:r>
            <a:rPr lang="en-US" b="1" u="sng" dirty="0" smtClean="0"/>
            <a:t>religious toleration</a:t>
          </a:r>
          <a:endParaRPr lang="en-US" b="1" dirty="0"/>
        </a:p>
      </dgm:t>
    </dgm:pt>
    <dgm:pt modelId="{2D328083-28C9-4ECD-AE89-A8A2530D1546}" type="parTrans" cxnId="{123452E8-B02D-4FCB-91C5-81F31F4C754A}">
      <dgm:prSet/>
      <dgm:spPr/>
      <dgm:t>
        <a:bodyPr/>
        <a:lstStyle/>
        <a:p>
          <a:endParaRPr lang="en-US"/>
        </a:p>
      </dgm:t>
    </dgm:pt>
    <dgm:pt modelId="{595745AF-28F2-43C7-BB64-606D90E4D32A}" type="sibTrans" cxnId="{123452E8-B02D-4FCB-91C5-81F31F4C754A}">
      <dgm:prSet/>
      <dgm:spPr/>
      <dgm:t>
        <a:bodyPr/>
        <a:lstStyle/>
        <a:p>
          <a:endParaRPr lang="en-US"/>
        </a:p>
      </dgm:t>
    </dgm:pt>
    <dgm:pt modelId="{E162A04E-56DA-4DE6-8711-22A9DE7DFCEF}" type="pres">
      <dgm:prSet presAssocID="{946CF022-5530-4349-916D-9E39AC683DB6}" presName="arrowDiagram" presStyleCnt="0">
        <dgm:presLayoutVars>
          <dgm:chMax val="5"/>
          <dgm:dir/>
          <dgm:resizeHandles val="exact"/>
        </dgm:presLayoutVars>
      </dgm:prSet>
      <dgm:spPr/>
    </dgm:pt>
    <dgm:pt modelId="{7E1C9689-575E-4730-A91A-2220EAD660D9}" type="pres">
      <dgm:prSet presAssocID="{946CF022-5530-4349-916D-9E39AC683DB6}" presName="arrow" presStyleLbl="bgShp" presStyleIdx="0" presStyleCnt="1" custScaleX="127358"/>
      <dgm:spPr/>
    </dgm:pt>
    <dgm:pt modelId="{544B69FB-2EA9-46A2-B02F-FC07AE827F0C}" type="pres">
      <dgm:prSet presAssocID="{946CF022-5530-4349-916D-9E39AC683DB6}" presName="arrowDiagram4" presStyleCnt="0"/>
      <dgm:spPr/>
    </dgm:pt>
    <dgm:pt modelId="{F82A71A1-0BE5-4326-8190-0BB82C6E8829}" type="pres">
      <dgm:prSet presAssocID="{DB7219F3-1150-4568-863D-F11B1A2CBB4A}" presName="bullet4a" presStyleLbl="node1" presStyleIdx="0" presStyleCnt="4" custLinFactX="-200000" custLinFactNeighborX="-259024" custLinFactNeighborY="-72333"/>
      <dgm:spPr/>
    </dgm:pt>
    <dgm:pt modelId="{3771DAC3-D5C8-4935-B587-DB8CA1CF5556}" type="pres">
      <dgm:prSet presAssocID="{DB7219F3-1150-4568-863D-F11B1A2CBB4A}" presName="textBox4a" presStyleLbl="revTx" presStyleIdx="0" presStyleCnt="4" custLinFactNeighborX="-61569" custLinFactNeighborY="-10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22548-0797-45B1-B9F3-AFBABE0530D1}" type="pres">
      <dgm:prSet presAssocID="{9E8E84AD-7425-4BA1-BA6F-56C001BBA2CC}" presName="bullet4b" presStyleLbl="node1" presStyleIdx="1" presStyleCnt="4" custLinFactX="-100000" custLinFactNeighborX="-127972" custLinFactNeighborY="56516"/>
      <dgm:spPr/>
    </dgm:pt>
    <dgm:pt modelId="{33B405B1-C7A5-4B37-9430-25A1BFAFD77E}" type="pres">
      <dgm:prSet presAssocID="{9E8E84AD-7425-4BA1-BA6F-56C001BBA2CC}" presName="textBox4b" presStyleLbl="revTx" presStyleIdx="1" presStyleCnt="4" custScaleX="108571" custScaleY="65146" custLinFactNeighborX="-37431" custLinFactNeighborY="-4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7AC49-D608-472B-A9E9-62A71F66E8DB}" type="pres">
      <dgm:prSet presAssocID="{9C215909-2F41-4933-8C72-8913BFB2188E}" presName="bullet4c" presStyleLbl="node1" presStyleIdx="2" presStyleCnt="4" custLinFactNeighborX="-96315" custLinFactNeighborY="66777"/>
      <dgm:spPr/>
    </dgm:pt>
    <dgm:pt modelId="{750C6554-79FD-4241-9BE8-9A389A586C85}" type="pres">
      <dgm:prSet presAssocID="{9C215909-2F41-4933-8C72-8913BFB2188E}" presName="textBox4c" presStyleLbl="revTx" presStyleIdx="2" presStyleCnt="4" custScaleX="124619" custScaleY="77078" custLinFactNeighborX="-24618" custLinFactNeighborY="6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26FB-BFC7-4288-B7F9-A65882DF2341}" type="pres">
      <dgm:prSet presAssocID="{1C372D81-451B-4DD1-9864-D8850278BA1D}" presName="bullet4d" presStyleLbl="node1" presStyleIdx="3" presStyleCnt="4" custLinFactNeighborX="-8198" custLinFactNeighborY="33408"/>
      <dgm:spPr/>
    </dgm:pt>
    <dgm:pt modelId="{60CABA08-ABB2-4661-94EA-2B25F84A32F5}" type="pres">
      <dgm:prSet presAssocID="{1C372D81-451B-4DD1-9864-D8850278BA1D}" presName="textBox4d" presStyleLbl="revTx" presStyleIdx="3" presStyleCnt="4" custScaleX="158312" custScaleY="68417" custLinFactNeighborX="2785" custLinFactNeighborY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84CDFC-A7C6-43B6-BA66-6E3BD8839133}" type="presOf" srcId="{9E8E84AD-7425-4BA1-BA6F-56C001BBA2CC}" destId="{33B405B1-C7A5-4B37-9430-25A1BFAFD77E}" srcOrd="0" destOrd="0" presId="urn:microsoft.com/office/officeart/2005/8/layout/arrow2"/>
    <dgm:cxn modelId="{2BDCD2A6-BE34-43AE-B72D-587FA16C0457}" type="presOf" srcId="{9C215909-2F41-4933-8C72-8913BFB2188E}" destId="{750C6554-79FD-4241-9BE8-9A389A586C85}" srcOrd="0" destOrd="0" presId="urn:microsoft.com/office/officeart/2005/8/layout/arrow2"/>
    <dgm:cxn modelId="{27205CE3-846A-4F27-A4DE-0744F928CFE2}" type="presOf" srcId="{DB7219F3-1150-4568-863D-F11B1A2CBB4A}" destId="{3771DAC3-D5C8-4935-B587-DB8CA1CF5556}" srcOrd="0" destOrd="0" presId="urn:microsoft.com/office/officeart/2005/8/layout/arrow2"/>
    <dgm:cxn modelId="{123452E8-B02D-4FCB-91C5-81F31F4C754A}" srcId="{946CF022-5530-4349-916D-9E39AC683DB6}" destId="{1C372D81-451B-4DD1-9864-D8850278BA1D}" srcOrd="3" destOrd="0" parTransId="{2D328083-28C9-4ECD-AE89-A8A2530D1546}" sibTransId="{595745AF-28F2-43C7-BB64-606D90E4D32A}"/>
    <dgm:cxn modelId="{F99CEDA4-EE37-45B6-9D61-27922FD2A7FA}" type="presOf" srcId="{946CF022-5530-4349-916D-9E39AC683DB6}" destId="{E162A04E-56DA-4DE6-8711-22A9DE7DFCEF}" srcOrd="0" destOrd="0" presId="urn:microsoft.com/office/officeart/2005/8/layout/arrow2"/>
    <dgm:cxn modelId="{426770B9-4C1B-4F45-84DB-BFA4132668F8}" srcId="{946CF022-5530-4349-916D-9E39AC683DB6}" destId="{9C215909-2F41-4933-8C72-8913BFB2188E}" srcOrd="2" destOrd="0" parTransId="{622519FD-FAD0-4E62-AB17-E4873B65DADC}" sibTransId="{42B919A0-9D25-438D-8F55-849E7EEB8A49}"/>
    <dgm:cxn modelId="{E82AB75A-2A7C-4090-A76E-D111EA109A3F}" srcId="{946CF022-5530-4349-916D-9E39AC683DB6}" destId="{DB7219F3-1150-4568-863D-F11B1A2CBB4A}" srcOrd="0" destOrd="0" parTransId="{6F1DBC08-0C08-40EB-99EC-C7DFA4458E2B}" sibTransId="{6761635C-D960-48E3-9C95-58481A3B847D}"/>
    <dgm:cxn modelId="{571B5640-EC06-4622-A41B-BA5862C746EE}" srcId="{946CF022-5530-4349-916D-9E39AC683DB6}" destId="{9E8E84AD-7425-4BA1-BA6F-56C001BBA2CC}" srcOrd="1" destOrd="0" parTransId="{16DE44A9-7757-4527-8E11-6F58BAF784FC}" sibTransId="{156ADD81-F95E-4422-807F-5443CF78088C}"/>
    <dgm:cxn modelId="{3F25623E-5D16-467A-A2AF-C05C89975D87}" type="presOf" srcId="{1C372D81-451B-4DD1-9864-D8850278BA1D}" destId="{60CABA08-ABB2-4661-94EA-2B25F84A32F5}" srcOrd="0" destOrd="0" presId="urn:microsoft.com/office/officeart/2005/8/layout/arrow2"/>
    <dgm:cxn modelId="{1C65C193-9391-4FC8-BD4E-08EC88B8D847}" type="presParOf" srcId="{E162A04E-56DA-4DE6-8711-22A9DE7DFCEF}" destId="{7E1C9689-575E-4730-A91A-2220EAD660D9}" srcOrd="0" destOrd="0" presId="urn:microsoft.com/office/officeart/2005/8/layout/arrow2"/>
    <dgm:cxn modelId="{3D934F5F-A0DD-4269-9AE8-063A13740335}" type="presParOf" srcId="{E162A04E-56DA-4DE6-8711-22A9DE7DFCEF}" destId="{544B69FB-2EA9-46A2-B02F-FC07AE827F0C}" srcOrd="1" destOrd="0" presId="urn:microsoft.com/office/officeart/2005/8/layout/arrow2"/>
    <dgm:cxn modelId="{F29E269E-CF58-4D19-A89C-C345F0F637F2}" type="presParOf" srcId="{544B69FB-2EA9-46A2-B02F-FC07AE827F0C}" destId="{F82A71A1-0BE5-4326-8190-0BB82C6E8829}" srcOrd="0" destOrd="0" presId="urn:microsoft.com/office/officeart/2005/8/layout/arrow2"/>
    <dgm:cxn modelId="{0731D548-381A-411D-A029-BAD9FF89D8B8}" type="presParOf" srcId="{544B69FB-2EA9-46A2-B02F-FC07AE827F0C}" destId="{3771DAC3-D5C8-4935-B587-DB8CA1CF5556}" srcOrd="1" destOrd="0" presId="urn:microsoft.com/office/officeart/2005/8/layout/arrow2"/>
    <dgm:cxn modelId="{FB7EFB17-EE9C-4C84-B340-E405620C2890}" type="presParOf" srcId="{544B69FB-2EA9-46A2-B02F-FC07AE827F0C}" destId="{A7222548-0797-45B1-B9F3-AFBABE0530D1}" srcOrd="2" destOrd="0" presId="urn:microsoft.com/office/officeart/2005/8/layout/arrow2"/>
    <dgm:cxn modelId="{C8FF662B-E8DF-49F1-98CD-6D7591B662A5}" type="presParOf" srcId="{544B69FB-2EA9-46A2-B02F-FC07AE827F0C}" destId="{33B405B1-C7A5-4B37-9430-25A1BFAFD77E}" srcOrd="3" destOrd="0" presId="urn:microsoft.com/office/officeart/2005/8/layout/arrow2"/>
    <dgm:cxn modelId="{7D8F10C1-62F3-4D8F-BFA9-EA592ADD5D60}" type="presParOf" srcId="{544B69FB-2EA9-46A2-B02F-FC07AE827F0C}" destId="{D787AC49-D608-472B-A9E9-62A71F66E8DB}" srcOrd="4" destOrd="0" presId="urn:microsoft.com/office/officeart/2005/8/layout/arrow2"/>
    <dgm:cxn modelId="{4480E40A-2353-4C8E-884C-D9D3A5FAB47C}" type="presParOf" srcId="{544B69FB-2EA9-46A2-B02F-FC07AE827F0C}" destId="{750C6554-79FD-4241-9BE8-9A389A586C85}" srcOrd="5" destOrd="0" presId="urn:microsoft.com/office/officeart/2005/8/layout/arrow2"/>
    <dgm:cxn modelId="{8F2724E0-FA66-415A-B038-47EEEEF9F785}" type="presParOf" srcId="{544B69FB-2EA9-46A2-B02F-FC07AE827F0C}" destId="{D32A26FB-BFC7-4288-B7F9-A65882DF2341}" srcOrd="6" destOrd="0" presId="urn:microsoft.com/office/officeart/2005/8/layout/arrow2"/>
    <dgm:cxn modelId="{B8851FD3-CF32-458E-8521-379633BC3DD3}" type="presParOf" srcId="{544B69FB-2EA9-46A2-B02F-FC07AE827F0C}" destId="{60CABA08-ABB2-4661-94EA-2B25F84A32F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C9689-575E-4730-A91A-2220EAD660D9}">
      <dsp:nvSpPr>
        <dsp:cNvPr id="0" name=""/>
        <dsp:cNvSpPr/>
      </dsp:nvSpPr>
      <dsp:spPr>
        <a:xfrm>
          <a:off x="457215" y="0"/>
          <a:ext cx="8229568" cy="4038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71A1-0BE5-4326-8190-0BB82C6E8829}">
      <dsp:nvSpPr>
        <dsp:cNvPr id="0" name=""/>
        <dsp:cNvSpPr/>
      </dsp:nvSpPr>
      <dsp:spPr>
        <a:xfrm>
          <a:off x="1295399" y="2895601"/>
          <a:ext cx="148620" cy="1486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1DAC3-D5C8-4935-B587-DB8CA1CF5556}">
      <dsp:nvSpPr>
        <dsp:cNvPr id="0" name=""/>
        <dsp:cNvSpPr/>
      </dsp:nvSpPr>
      <dsp:spPr>
        <a:xfrm>
          <a:off x="1371600" y="2971797"/>
          <a:ext cx="1104960" cy="96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5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Muslims and Christian Kingdoms in Spain</a:t>
          </a:r>
          <a:endParaRPr lang="en-US" sz="1500" b="1" kern="1200" dirty="0"/>
        </a:p>
      </dsp:txBody>
      <dsp:txXfrm>
        <a:off x="1371600" y="2971797"/>
        <a:ext cx="1104960" cy="961186"/>
      </dsp:txXfrm>
    </dsp:sp>
    <dsp:sp modelId="{A7222548-0797-45B1-B9F3-AFBABE0530D1}">
      <dsp:nvSpPr>
        <dsp:cNvPr id="0" name=""/>
        <dsp:cNvSpPr/>
      </dsp:nvSpPr>
      <dsp:spPr>
        <a:xfrm>
          <a:off x="2438399" y="2209801"/>
          <a:ext cx="258470" cy="258470"/>
        </a:xfrm>
        <a:prstGeom prst="ellips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405B1-C7A5-4B37-9430-25A1BFAFD77E}">
      <dsp:nvSpPr>
        <dsp:cNvPr id="0" name=""/>
        <dsp:cNvSpPr/>
      </dsp:nvSpPr>
      <dsp:spPr>
        <a:xfrm>
          <a:off x="2590794" y="2438393"/>
          <a:ext cx="1473275" cy="120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5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Crusades occur and begin to arouse Christian efforts to re-conquer Spain</a:t>
          </a:r>
          <a:endParaRPr lang="en-US" sz="1500" b="1" kern="1200" dirty="0"/>
        </a:p>
      </dsp:txBody>
      <dsp:txXfrm>
        <a:off x="2590794" y="2438393"/>
        <a:ext cx="1473275" cy="1202360"/>
      </dsp:txXfrm>
    </dsp:sp>
    <dsp:sp modelId="{D787AC49-D608-472B-A9E9-62A71F66E8DB}">
      <dsp:nvSpPr>
        <dsp:cNvPr id="0" name=""/>
        <dsp:cNvSpPr/>
      </dsp:nvSpPr>
      <dsp:spPr>
        <a:xfrm>
          <a:off x="4038601" y="1600201"/>
          <a:ext cx="342473" cy="342473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C6554-79FD-4241-9BE8-9A389A586C85}">
      <dsp:nvSpPr>
        <dsp:cNvPr id="0" name=""/>
        <dsp:cNvSpPr/>
      </dsp:nvSpPr>
      <dsp:spPr>
        <a:xfrm>
          <a:off x="4038596" y="1981192"/>
          <a:ext cx="1691041" cy="192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6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Christians gain further advantages as Ferdinand and Isabella, Christian Spanish royals, marry and unite  Spanish Christians</a:t>
          </a:r>
          <a:endParaRPr lang="en-US" sz="1500" b="1" kern="1200" dirty="0"/>
        </a:p>
      </dsp:txBody>
      <dsp:txXfrm>
        <a:off x="4038596" y="1981192"/>
        <a:ext cx="1691041" cy="1923754"/>
      </dsp:txXfrm>
    </dsp:sp>
    <dsp:sp modelId="{D32A26FB-BFC7-4288-B7F9-A65882DF2341}">
      <dsp:nvSpPr>
        <dsp:cNvPr id="0" name=""/>
        <dsp:cNvSpPr/>
      </dsp:nvSpPr>
      <dsp:spPr>
        <a:xfrm>
          <a:off x="5791201" y="1066802"/>
          <a:ext cx="458784" cy="458784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ABA08-ABB2-4661-94EA-2B25F84A32F5}">
      <dsp:nvSpPr>
        <dsp:cNvPr id="0" name=""/>
        <dsp:cNvSpPr/>
      </dsp:nvSpPr>
      <dsp:spPr>
        <a:xfrm>
          <a:off x="5700358" y="1600281"/>
          <a:ext cx="2148245" cy="198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0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Under the rule of Ferdinand and Isabella, Spanish Christians and Muslims live together under a policy of </a:t>
          </a:r>
          <a:r>
            <a:rPr lang="en-US" sz="1500" b="1" u="sng" kern="1200" dirty="0" smtClean="0"/>
            <a:t>religious toleration</a:t>
          </a:r>
          <a:endParaRPr lang="en-US" sz="1500" b="1" kern="1200" dirty="0"/>
        </a:p>
      </dsp:txBody>
      <dsp:txXfrm>
        <a:off x="5700358" y="1600281"/>
        <a:ext cx="2148245" cy="198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0zudTQelz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Middle Ages Conclude </a:t>
            </a:r>
            <a:br>
              <a:rPr lang="en-US" dirty="0" smtClean="0"/>
            </a:br>
            <a:r>
              <a:rPr lang="en-US" dirty="0" smtClean="0"/>
              <a:t>(2 days)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8194" name="Picture 2" descr="http://www.usu.edu/markdamen/1320Hist&amp;Civ/slides/15crusad/crusaders&amp;mos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87124"/>
            <a:ext cx="5470525" cy="367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Effects of the Crusades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41212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1828800"/>
                <a:gridCol w="2057400"/>
                <a:gridCol w="2895600"/>
              </a:tblGrid>
              <a:tr h="481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Expansion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Power for </a:t>
                      </a:r>
                    </a:p>
                    <a:p>
                      <a:pPr algn="ctr"/>
                      <a:r>
                        <a:rPr lang="en-US" baseline="0" dirty="0" smtClean="0"/>
                        <a:t>Monarchs and the Church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 Diffusion</a:t>
                      </a:r>
                      <a:endParaRPr lang="en-US" dirty="0"/>
                    </a:p>
                  </a:txBody>
                  <a:tcPr/>
                </a:tc>
              </a:tr>
              <a:tr h="34812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trade with Muslim and Byzantine Empires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Italian cities built large navies and traded extensively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 common currency emerged throughout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Monarchs began to </a:t>
                      </a:r>
                      <a:r>
                        <a:rPr lang="en-US" u="sng" dirty="0" smtClean="0"/>
                        <a:t>levy</a:t>
                      </a:r>
                      <a:r>
                        <a:rPr lang="en-US" u="none" dirty="0" smtClean="0"/>
                        <a:t>, or collect, taxes in</a:t>
                      </a:r>
                      <a:r>
                        <a:rPr lang="en-US" u="none" baseline="0" dirty="0" smtClean="0"/>
                        <a:t> order to support the wars.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Kings led crusades, which added to their honor </a:t>
                      </a:r>
                    </a:p>
                    <a:p>
                      <a:endParaRPr lang="en-US" u="none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Public </a:t>
                      </a:r>
                      <a:r>
                        <a:rPr lang="en-US" baseline="0" dirty="0" smtClean="0"/>
                        <a:t> support for the crusades increased power of the Church.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Did not end split in Christianity, however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Effects of the Crusades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41212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1828800"/>
                <a:gridCol w="2057400"/>
                <a:gridCol w="2895600"/>
              </a:tblGrid>
              <a:tr h="481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Expansion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Power for </a:t>
                      </a:r>
                    </a:p>
                    <a:p>
                      <a:pPr algn="ctr"/>
                      <a:r>
                        <a:rPr lang="en-US" baseline="0" dirty="0" smtClean="0"/>
                        <a:t>Monarchs and the Church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 Diffusion</a:t>
                      </a:r>
                      <a:endParaRPr lang="en-US" dirty="0"/>
                    </a:p>
                  </a:txBody>
                  <a:tcPr/>
                </a:tc>
              </a:tr>
              <a:tr h="34812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trade with Muslim and Byzantine Empires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Italian cities built large navies and traded extensively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 common currency emerged throughout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Monarchs began to </a:t>
                      </a:r>
                      <a:r>
                        <a:rPr lang="en-US" u="sng" dirty="0" smtClean="0"/>
                        <a:t>levy</a:t>
                      </a:r>
                      <a:r>
                        <a:rPr lang="en-US" u="none" dirty="0" smtClean="0"/>
                        <a:t>, or collect, taxes in</a:t>
                      </a:r>
                      <a:r>
                        <a:rPr lang="en-US" u="none" baseline="0" dirty="0" smtClean="0"/>
                        <a:t> order to support the wars.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Kings led crusades, which added to their honor </a:t>
                      </a:r>
                    </a:p>
                    <a:p>
                      <a:endParaRPr lang="en-US" u="none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Public </a:t>
                      </a:r>
                      <a:r>
                        <a:rPr lang="en-US" baseline="0" dirty="0" smtClean="0"/>
                        <a:t> support for the crusades increased power of the Church.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Did not end split in Christianity, however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Europeans became exposed to new cultures,</a:t>
                      </a:r>
                      <a:r>
                        <a:rPr lang="en-US" baseline="0" dirty="0" smtClean="0"/>
                        <a:t> goods, etc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Explorers and traders began to reach new cultures, most notably Marco Polo with China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59436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http://www.youtube.com/watch?v=X0zudTQelzI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 smtClean="0"/>
              <a:t>What effect did the Crusades have on Medieval Europe?</a:t>
            </a:r>
          </a:p>
          <a:p>
            <a:endParaRPr lang="en-US" dirty="0" smtClean="0"/>
          </a:p>
          <a:p>
            <a:endParaRPr lang="en-US" dirty="0" smtClean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 smtClean="0"/>
              <a:t>Crusades map (pg. 217)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Middle Ages Conclude </a:t>
            </a:r>
            <a:br>
              <a:rPr lang="en-US" dirty="0" smtClean="0"/>
            </a:br>
            <a:r>
              <a:rPr lang="en-US" dirty="0" smtClean="0"/>
              <a:t>(2 days)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22530" name="Picture 2" descr="http://upload.wikimedia.org/wikipedia/commons/2/24/Philo_med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429000" cy="317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Review: What effect did the Crusades have on Medieval Europe?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did the Crusades and Reconquista in Spain lead to cultural development in Western Europe? What effects did it have?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IV. Reconquista in Spain  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 descr="http://www.classzone.com/cz/books/ms_wh_survey/resources/images/chapter_maps/wh16_reconqui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1" y="3644386"/>
            <a:ext cx="4343400" cy="321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63040"/>
          <a:ext cx="9144000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895600"/>
                <a:gridCol w="3200400"/>
              </a:tblGrid>
              <a:tr h="426393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and Art</a:t>
                      </a:r>
                      <a:endParaRPr lang="en-US" dirty="0"/>
                    </a:p>
                  </a:txBody>
                  <a:tcPr/>
                </a:tc>
              </a:tr>
              <a:tr h="496856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u="none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u="sng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 Medieval Contributions: Effects of Cultural Diffusion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V. Medieval Contributions: Effects of Cultural Diffusion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63040"/>
          <a:ext cx="9144000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895600"/>
                <a:gridCol w="3200400"/>
              </a:tblGrid>
              <a:tr h="309966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and Art</a:t>
                      </a:r>
                      <a:endParaRPr lang="en-US" dirty="0"/>
                    </a:p>
                  </a:txBody>
                  <a:tcPr/>
                </a:tc>
              </a:tr>
              <a:tr h="426203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Universities,</a:t>
                      </a:r>
                      <a:r>
                        <a:rPr lang="en-US" baseline="0" dirty="0" smtClean="0"/>
                        <a:t> or academic guilds, began to emerge to educate people for state and Church positions.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Europeans began to adopt many Muslim, Greek, and Roman ideas into their learning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sng" dirty="0" smtClean="0"/>
                        <a:t>Scholasticism</a:t>
                      </a:r>
                      <a:r>
                        <a:rPr lang="en-US" u="none" dirty="0" smtClean="0"/>
                        <a:t>: use of reason  and logic to support Christian ideas.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u="none" dirty="0" smtClean="0"/>
                        <a:t>Thomas Aquinas, </a:t>
                      </a:r>
                      <a:r>
                        <a:rPr lang="en-US" i="1" u="none" dirty="0" smtClean="0"/>
                        <a:t>Summa</a:t>
                      </a:r>
                      <a:r>
                        <a:rPr lang="en-US" i="1" u="none" baseline="0" dirty="0" smtClean="0"/>
                        <a:t> Theologica</a:t>
                      </a:r>
                      <a:r>
                        <a:rPr lang="en-US" u="none" dirty="0" smtClean="0"/>
                        <a:t> – faith and reason exist in harmony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63040"/>
          <a:ext cx="9144000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895600"/>
                <a:gridCol w="3200400"/>
              </a:tblGrid>
              <a:tr h="309966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and Art</a:t>
                      </a:r>
                      <a:endParaRPr lang="en-US" dirty="0"/>
                    </a:p>
                  </a:txBody>
                  <a:tcPr/>
                </a:tc>
              </a:tr>
              <a:tr h="426203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Universities,</a:t>
                      </a:r>
                      <a:r>
                        <a:rPr lang="en-US" baseline="0" dirty="0" smtClean="0"/>
                        <a:t> or academic guilds, began to emerge to educate people for state and Church positions.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Europeans began to adopt many Muslim, Greek, and Roman ideas into their learning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sng" dirty="0" smtClean="0"/>
                        <a:t>Scholasticism</a:t>
                      </a:r>
                      <a:r>
                        <a:rPr lang="en-US" u="none" dirty="0" smtClean="0"/>
                        <a:t>: use of reason  and logic to support Christian ideas.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u="none" dirty="0" smtClean="0"/>
                        <a:t>Thomas Aquinas, </a:t>
                      </a:r>
                      <a:r>
                        <a:rPr lang="en-US" i="1" u="none" dirty="0" smtClean="0"/>
                        <a:t>Summa</a:t>
                      </a:r>
                      <a:r>
                        <a:rPr lang="en-US" i="1" u="none" baseline="0" dirty="0" smtClean="0"/>
                        <a:t> Theologica</a:t>
                      </a:r>
                      <a:r>
                        <a:rPr lang="en-US" u="none" dirty="0" smtClean="0"/>
                        <a:t> – faith and reason exist in harmony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Began</a:t>
                      </a:r>
                      <a:r>
                        <a:rPr lang="en-US" baseline="0" dirty="0" smtClean="0"/>
                        <a:t> to be written for the everyday person, or </a:t>
                      </a:r>
                      <a:r>
                        <a:rPr lang="en-US" u="sng" baseline="0" dirty="0" smtClean="0"/>
                        <a:t>vernacular</a:t>
                      </a: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These writings were </a:t>
                      </a:r>
                      <a:r>
                        <a:rPr lang="en-US" u="sng" baseline="0" dirty="0" smtClean="0"/>
                        <a:t>epics</a:t>
                      </a:r>
                      <a:r>
                        <a:rPr lang="en-US" u="none" baseline="0" dirty="0" smtClean="0"/>
                        <a:t>, or long narrative poems about lords and ladies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Geoffrey Chaucer’s </a:t>
                      </a:r>
                      <a:r>
                        <a:rPr lang="en-US" u="sng" baseline="0" dirty="0" smtClean="0"/>
                        <a:t>Canterbury Tales</a:t>
                      </a:r>
                      <a:r>
                        <a:rPr lang="en-US" u="none" baseline="0" dirty="0" smtClean="0"/>
                        <a:t> and Dante’s </a:t>
                      </a:r>
                      <a:r>
                        <a:rPr lang="en-US" u="sng" baseline="0" dirty="0" smtClean="0"/>
                        <a:t>Divine 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 Medieval Contributions: Effects of Cultural Diffusion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63040"/>
          <a:ext cx="9144000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895600"/>
                <a:gridCol w="3200400"/>
              </a:tblGrid>
              <a:tr h="309966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 and Art</a:t>
                      </a:r>
                      <a:endParaRPr lang="en-US" dirty="0"/>
                    </a:p>
                  </a:txBody>
                  <a:tcPr/>
                </a:tc>
              </a:tr>
              <a:tr h="426203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Universities,</a:t>
                      </a:r>
                      <a:r>
                        <a:rPr lang="en-US" baseline="0" dirty="0" smtClean="0"/>
                        <a:t> or academic guilds, began to emerge to educate people for state and Church positions.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Europeans began to adopt many Muslim, Greek, and Roman ideas into their learning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sng" dirty="0" smtClean="0"/>
                        <a:t>Scholasticism</a:t>
                      </a:r>
                      <a:r>
                        <a:rPr lang="en-US" u="none" dirty="0" smtClean="0"/>
                        <a:t>: use of reason  and logic to support Christian ideas.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dirty="0" smtClean="0"/>
                        <a:t>Thomas Aquinas, </a:t>
                      </a:r>
                      <a:r>
                        <a:rPr lang="en-US" i="1" u="none" dirty="0" smtClean="0"/>
                        <a:t>Summa</a:t>
                      </a:r>
                      <a:r>
                        <a:rPr lang="en-US" i="1" u="none" baseline="0" dirty="0" smtClean="0"/>
                        <a:t> Theologica</a:t>
                      </a:r>
                      <a:r>
                        <a:rPr lang="en-US" u="none" dirty="0" smtClean="0"/>
                        <a:t> – faith and reason exist in harmony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Began</a:t>
                      </a:r>
                      <a:r>
                        <a:rPr lang="en-US" baseline="0" dirty="0" smtClean="0"/>
                        <a:t> to be written for the everyday person, or </a:t>
                      </a:r>
                      <a:r>
                        <a:rPr lang="en-US" u="sng" baseline="0" dirty="0" smtClean="0"/>
                        <a:t>vernacular</a:t>
                      </a: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These writings were </a:t>
                      </a:r>
                      <a:r>
                        <a:rPr lang="en-US" u="sng" baseline="0" dirty="0" smtClean="0"/>
                        <a:t>epics</a:t>
                      </a:r>
                      <a:r>
                        <a:rPr lang="en-US" u="none" baseline="0" dirty="0" smtClean="0"/>
                        <a:t>, or long narrative poems about lords and ladies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Geoffrey Chaucer’s </a:t>
                      </a:r>
                      <a:r>
                        <a:rPr lang="en-US" u="sng" baseline="0" dirty="0" smtClean="0"/>
                        <a:t>Canterbury Tales</a:t>
                      </a:r>
                      <a:r>
                        <a:rPr lang="en-US" u="none" baseline="0" dirty="0" smtClean="0"/>
                        <a:t> and Dante’s </a:t>
                      </a:r>
                      <a:r>
                        <a:rPr lang="en-US" u="sng" baseline="0" dirty="0" smtClean="0"/>
                        <a:t>Divine Comedy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Buildings</a:t>
                      </a:r>
                      <a:r>
                        <a:rPr lang="en-US" baseline="0" dirty="0" smtClean="0"/>
                        <a:t> were built using solid stone influenced by Rome with thick walls and high ceilings.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Gothic style featured the </a:t>
                      </a:r>
                      <a:r>
                        <a:rPr lang="en-US" u="sng" baseline="0" dirty="0" smtClean="0"/>
                        <a:t>flying buttress</a:t>
                      </a:r>
                      <a:r>
                        <a:rPr lang="en-US" u="none" baseline="0" dirty="0" smtClean="0"/>
                        <a:t>, or external stone supports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Churches began to feature stained glass designs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Books became </a:t>
                      </a:r>
                      <a:r>
                        <a:rPr lang="en-US" u="sng" baseline="0" dirty="0" smtClean="0"/>
                        <a:t>illuminated</a:t>
                      </a:r>
                      <a:r>
                        <a:rPr lang="en-US" u="none" baseline="0" dirty="0" smtClean="0"/>
                        <a:t>, or extensively illustrated in an artistic fashion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 Medieval Contributions: Effects of Cultural Diffusion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752599"/>
          </a:xfrm>
        </p:spPr>
        <p:txBody>
          <a:bodyPr/>
          <a:lstStyle/>
          <a:p>
            <a:r>
              <a:rPr lang="en-US" dirty="0" smtClean="0"/>
              <a:t>Review: define the term </a:t>
            </a:r>
            <a:r>
              <a:rPr lang="en-US" u="sng" dirty="0" smtClean="0"/>
              <a:t>cultural diffusion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7432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Day 1 - What effect did the Crusades have on Medieval Europe? </a:t>
            </a:r>
          </a:p>
          <a:p>
            <a:r>
              <a:rPr lang="en-US" dirty="0" smtClean="0"/>
              <a:t>Day 2 - How did the Crusades and Reconquista in Spain lead to cultural development in Western Europe? What effects did it have?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http://ncvpsapwh.pbworks.com/f/1225418343/romanesque%20vs%20goth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342122" cy="5638800"/>
          </a:xfrm>
          <a:prstGeom prst="rect">
            <a:avLst/>
          </a:prstGeom>
          <a:noFill/>
        </p:spPr>
      </p:pic>
      <p:pic>
        <p:nvPicPr>
          <p:cNvPr id="34822" name="Picture 6" descr="http://upload.wikimedia.org/wikipedia/commons/e/ea/Bath.abbey.flying.buttresses.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8072"/>
            <a:ext cx="4800600" cy="3469234"/>
          </a:xfrm>
          <a:prstGeom prst="rect">
            <a:avLst/>
          </a:prstGeom>
          <a:noFill/>
        </p:spPr>
      </p:pic>
      <p:pic>
        <p:nvPicPr>
          <p:cNvPr id="34824" name="Picture 8" descr="http://lanewstalk.com/wp-content/uploads/2013/10/Gothic-architecture-gargoy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482975"/>
            <a:ext cx="4800600" cy="337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 smtClean="0"/>
              <a:t>How did the Crusades and Reconquista in Spain lead to cultural development in Western Europe? What effects did it have?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The ‘Dark Ages’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3276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Compared to other civilizations of the same time period, Western Europe was far less developed. </a:t>
            </a:r>
          </a:p>
          <a:p>
            <a:pPr lvl="1"/>
            <a:r>
              <a:rPr lang="en-US" sz="2000" dirty="0" smtClean="0"/>
              <a:t>Muslim Empires were expanding territory and trading heavily</a:t>
            </a:r>
          </a:p>
          <a:p>
            <a:pPr lvl="1"/>
            <a:r>
              <a:rPr lang="en-US" sz="2000" dirty="0" smtClean="0"/>
              <a:t>Indian cities were thriving and developing mathematics</a:t>
            </a:r>
          </a:p>
          <a:p>
            <a:pPr lvl="1"/>
            <a:r>
              <a:rPr lang="en-US" sz="2000" dirty="0" smtClean="0"/>
              <a:t>Chinese dynasties invented gunpowder and printing technology</a:t>
            </a:r>
          </a:p>
          <a:p>
            <a:pPr lvl="1"/>
            <a:r>
              <a:rPr lang="en-US" sz="2000" dirty="0" smtClean="0"/>
              <a:t>West African kingdoms were spreading gold through the continent</a:t>
            </a:r>
          </a:p>
          <a:p>
            <a:pPr lvl="1"/>
            <a:r>
              <a:rPr lang="en-US" sz="2000" dirty="0" smtClean="0"/>
              <a:t>Mayans in America were constructing huge temples and works of art</a:t>
            </a:r>
          </a:p>
          <a:p>
            <a:pPr lvl="1"/>
            <a:r>
              <a:rPr lang="en-US" sz="2000" dirty="0" smtClean="0"/>
              <a:t>Byzantine Empire was prosperous and united, although Seljuk Turks had begun to expand into Byzantine Territory. 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www.worldology.com/Europe/images/high_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966019"/>
            <a:ext cx="3581400" cy="2891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Europeans Begin to Expand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627"/>
            <a:ext cx="5410200" cy="300597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Seljuk Turks occupied Jerusalem and closed in on Constantinople</a:t>
            </a:r>
          </a:p>
          <a:p>
            <a:pPr lvl="1"/>
            <a:r>
              <a:rPr lang="en-US" sz="2400" dirty="0" smtClean="0"/>
              <a:t>Pope Urban II called on nobles for aid</a:t>
            </a:r>
          </a:p>
          <a:p>
            <a:pPr lvl="1"/>
            <a:r>
              <a:rPr lang="en-US" sz="2400" dirty="0" smtClean="0"/>
              <a:t>“God Wills It!”</a:t>
            </a:r>
          </a:p>
          <a:p>
            <a:pPr lvl="1"/>
            <a:r>
              <a:rPr lang="en-US" sz="2400" dirty="0" smtClean="0"/>
              <a:t>Western European lords supplied knights and soldiers to reclaim the Holy Land</a:t>
            </a:r>
          </a:p>
          <a:p>
            <a:endParaRPr lang="en-US" sz="2800" dirty="0"/>
          </a:p>
        </p:txBody>
      </p:sp>
      <p:pic>
        <p:nvPicPr>
          <p:cNvPr id="4" name="Picture 2" descr="https://encrypted-tbn1.gstatic.com/images?q=tbn:ANd9GcR8u4vKCo7iu8VbhqxDjnwvtaH9dx2m2F3firdxgmonQx-uP5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548856" cy="259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57800" y="16002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Why </a:t>
            </a:r>
            <a:r>
              <a:rPr lang="en-US" sz="2400" dirty="0" smtClean="0"/>
              <a:t>go on the </a:t>
            </a:r>
            <a:r>
              <a:rPr lang="en-US" sz="2400" dirty="0" smtClean="0"/>
              <a:t>Crusades?</a:t>
            </a:r>
          </a:p>
          <a:p>
            <a:pPr lvl="2"/>
            <a:r>
              <a:rPr lang="en-US" sz="2000" dirty="0" smtClean="0"/>
              <a:t>- Pope </a:t>
            </a:r>
            <a:r>
              <a:rPr lang="en-US" sz="2000" dirty="0" smtClean="0"/>
              <a:t>wanted to reunite Christian Church</a:t>
            </a:r>
          </a:p>
          <a:p>
            <a:pPr lvl="2"/>
            <a:r>
              <a:rPr lang="en-US" sz="2000" dirty="0" smtClean="0"/>
              <a:t>- Lords </a:t>
            </a:r>
            <a:r>
              <a:rPr lang="en-US" sz="2000" dirty="0" smtClean="0"/>
              <a:t>desired riches and new trade partners</a:t>
            </a:r>
          </a:p>
          <a:p>
            <a:pPr lvl="2"/>
            <a:r>
              <a:rPr lang="en-US" sz="2000" dirty="0" smtClean="0"/>
              <a:t>- Serfs </a:t>
            </a:r>
            <a:r>
              <a:rPr lang="en-US" sz="2000" dirty="0" smtClean="0"/>
              <a:t>wished to escape poor quality of </a:t>
            </a:r>
            <a:r>
              <a:rPr lang="en-US" sz="2000" dirty="0" smtClean="0"/>
              <a:t>life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Crusades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915400" cy="3733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Crusade</a:t>
            </a:r>
          </a:p>
          <a:p>
            <a:pPr lvl="1"/>
            <a:r>
              <a:rPr lang="en-US" sz="2400" dirty="0" smtClean="0"/>
              <a:t>Only successful crusade, recaptured Jerusalem and slaughtered Jews and Muslims</a:t>
            </a:r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Crusade</a:t>
            </a:r>
          </a:p>
          <a:p>
            <a:pPr lvl="1"/>
            <a:r>
              <a:rPr lang="en-US" sz="2400" dirty="0" smtClean="0"/>
              <a:t>Launched to defend Christian Kingdoms in the Middle East</a:t>
            </a:r>
          </a:p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Crusade</a:t>
            </a:r>
          </a:p>
          <a:p>
            <a:pPr lvl="1"/>
            <a:r>
              <a:rPr lang="en-US" sz="2400" dirty="0" smtClean="0"/>
              <a:t>Launched to defeat </a:t>
            </a:r>
            <a:r>
              <a:rPr lang="en-US" sz="2400" dirty="0" err="1" smtClean="0"/>
              <a:t>Salah</a:t>
            </a:r>
            <a:r>
              <a:rPr lang="en-US" sz="2400" dirty="0" smtClean="0"/>
              <a:t> al-Din, Muslim King who took over the Holy Land</a:t>
            </a:r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Crusade</a:t>
            </a:r>
          </a:p>
          <a:p>
            <a:pPr lvl="1"/>
            <a:r>
              <a:rPr lang="en-US" sz="2400" dirty="0" smtClean="0"/>
              <a:t>Did not even make it to Holy Land, launched to defeat Byzantine trade enemies of Venice. </a:t>
            </a:r>
          </a:p>
          <a:p>
            <a:pPr lvl="1"/>
            <a:r>
              <a:rPr lang="en-US" sz="2400" dirty="0" smtClean="0"/>
              <a:t>Constantinople was sacked. </a:t>
            </a:r>
          </a:p>
          <a:p>
            <a:r>
              <a:rPr lang="en-US" sz="2600" dirty="0" smtClean="0"/>
              <a:t>Many minor crusades were launched, but no further large unified efforts </a:t>
            </a:r>
          </a:p>
        </p:txBody>
      </p:sp>
      <p:pic>
        <p:nvPicPr>
          <p:cNvPr id="4" name="Picture 2" descr="https://medievalchristianityd.wikispaces.com/file/view/crusades.jpg/224591708/384x293/crus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1"/>
            <a:ext cx="4267199" cy="2286000"/>
          </a:xfrm>
          <a:prstGeom prst="rect">
            <a:avLst/>
          </a:prstGeom>
          <a:noFill/>
        </p:spPr>
      </p:pic>
      <p:pic>
        <p:nvPicPr>
          <p:cNvPr id="17410" name="Picture 2" descr="https://upload.wikimedia.org/wikipedia/commons/5/5a/Albigensian_Crusad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554115"/>
            <a:ext cx="4953000" cy="2303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cworldstudies-2012.wikispaces.com/file/view/The_Crusades_Map.png/126216799/The_Crusades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1"/>
            <a:ext cx="9144000" cy="685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Effects of the Crusades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41212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1828800"/>
                <a:gridCol w="2057400"/>
                <a:gridCol w="2895600"/>
              </a:tblGrid>
              <a:tr h="481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Expansion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Power for </a:t>
                      </a:r>
                    </a:p>
                    <a:p>
                      <a:pPr algn="ctr"/>
                      <a:r>
                        <a:rPr lang="en-US" baseline="0" dirty="0" smtClean="0"/>
                        <a:t>Monarchs and the Church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 Diffusion</a:t>
                      </a:r>
                      <a:endParaRPr lang="en-US" dirty="0"/>
                    </a:p>
                  </a:txBody>
                  <a:tcPr/>
                </a:tc>
              </a:tr>
              <a:tr h="34812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Effects of the Crusades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41212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1828800"/>
                <a:gridCol w="2057400"/>
                <a:gridCol w="2895600"/>
              </a:tblGrid>
              <a:tr h="481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Expansion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Power for </a:t>
                      </a:r>
                    </a:p>
                    <a:p>
                      <a:pPr algn="ctr"/>
                      <a:r>
                        <a:rPr lang="en-US" baseline="0" dirty="0" smtClean="0"/>
                        <a:t>Monarchs and the Church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 Diffusion</a:t>
                      </a:r>
                      <a:endParaRPr lang="en-US" dirty="0"/>
                    </a:p>
                  </a:txBody>
                  <a:tcPr/>
                </a:tc>
              </a:tr>
              <a:tr h="34812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trade with Muslim and Byzantine Empires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Italian cities built large navies and traded extensively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 common currency emerged throughout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u="none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Effects of the Crusades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41212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1828800"/>
                <a:gridCol w="2057400"/>
                <a:gridCol w="2895600"/>
              </a:tblGrid>
              <a:tr h="481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Economic Expansion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Power for </a:t>
                      </a:r>
                    </a:p>
                    <a:p>
                      <a:pPr algn="ctr"/>
                      <a:r>
                        <a:rPr lang="en-US" baseline="0" dirty="0" smtClean="0"/>
                        <a:t>Monarchs and the Church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 Diffusion</a:t>
                      </a:r>
                      <a:endParaRPr lang="en-US" dirty="0"/>
                    </a:p>
                  </a:txBody>
                  <a:tcPr/>
                </a:tc>
              </a:tr>
              <a:tr h="34812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trade with Muslim and Byzantine Empires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Italian cities built large navies and traded extensively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 common currency emerged throughout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Monarchs began to </a:t>
                      </a:r>
                      <a:r>
                        <a:rPr lang="en-US" u="sng" dirty="0" smtClean="0"/>
                        <a:t>levy</a:t>
                      </a:r>
                      <a:r>
                        <a:rPr lang="en-US" u="none" dirty="0" smtClean="0"/>
                        <a:t>, or collect, taxes in</a:t>
                      </a:r>
                      <a:r>
                        <a:rPr lang="en-US" u="none" baseline="0" dirty="0" smtClean="0"/>
                        <a:t> order to support the wars.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none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baseline="0" dirty="0" smtClean="0"/>
                        <a:t>Kings led crusades, which added to their honor </a:t>
                      </a:r>
                    </a:p>
                    <a:p>
                      <a:endParaRPr lang="en-US" u="none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1097</Words>
  <Application>Microsoft Office PowerPoint</Application>
  <PresentationFormat>On-screen Show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Middle Ages Conclude  (2 days)</vt:lpstr>
      <vt:lpstr>Bellringer</vt:lpstr>
      <vt:lpstr>I. The ‘Dark Ages’</vt:lpstr>
      <vt:lpstr>II. Europeans Begin to Expand</vt:lpstr>
      <vt:lpstr>The Crusades (Cont’d)</vt:lpstr>
      <vt:lpstr>Slide 6</vt:lpstr>
      <vt:lpstr>III. Effects of the Crusades</vt:lpstr>
      <vt:lpstr>III. Effects of the Crusades</vt:lpstr>
      <vt:lpstr>III. Effects of the Crusades</vt:lpstr>
      <vt:lpstr>III. Effects of the Crusades</vt:lpstr>
      <vt:lpstr>III. Effects of the Crusades</vt:lpstr>
      <vt:lpstr>Essential Question</vt:lpstr>
      <vt:lpstr>The Middle Ages Conclude  (2 days)</vt:lpstr>
      <vt:lpstr>Bellringer</vt:lpstr>
      <vt:lpstr>IV. Reconquista in Spain  </vt:lpstr>
      <vt:lpstr>Slide 16</vt:lpstr>
      <vt:lpstr>V. Medieval Contributions: Effects of Cultural Diffusion </vt:lpstr>
      <vt:lpstr>Slide 18</vt:lpstr>
      <vt:lpstr>Slide 19</vt:lpstr>
      <vt:lpstr>Slide 20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207</cp:revision>
  <dcterms:created xsi:type="dcterms:W3CDTF">2013-03-18T17:01:34Z</dcterms:created>
  <dcterms:modified xsi:type="dcterms:W3CDTF">2015-08-10T14:33:34Z</dcterms:modified>
</cp:coreProperties>
</file>