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9" r:id="rId3"/>
    <p:sldId id="348" r:id="rId4"/>
    <p:sldId id="388" r:id="rId5"/>
    <p:sldId id="389" r:id="rId6"/>
    <p:sldId id="390" r:id="rId7"/>
    <p:sldId id="360" r:id="rId8"/>
    <p:sldId id="386" r:id="rId9"/>
    <p:sldId id="387" r:id="rId10"/>
    <p:sldId id="361" r:id="rId11"/>
    <p:sldId id="3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34" y="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YzW3BSj0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609600"/>
            <a:ext cx="71628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Age of Absolute Monarchs in Europe: Charles V, Phillip II, and The Spanish Empire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1336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0242" name="Picture 2" descr="http://21stcenturylearning.sharepoint.com/siteimages/c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81400"/>
            <a:ext cx="4191000" cy="3059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16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IV. Accomplishments and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553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Spanish Empire reigned supreme globally from 1550-1650</a:t>
            </a:r>
          </a:p>
          <a:p>
            <a:pPr lvl="1"/>
            <a:r>
              <a:rPr lang="en-US" dirty="0" smtClean="0"/>
              <a:t>Painters: El Greco (‘The Greek’)</a:t>
            </a:r>
          </a:p>
          <a:p>
            <a:pPr lvl="1"/>
            <a:r>
              <a:rPr lang="en-US" dirty="0" smtClean="0"/>
              <a:t>Writers: Cervantes (</a:t>
            </a:r>
            <a:r>
              <a:rPr lang="en-US" i="1" dirty="0" smtClean="0"/>
              <a:t>Don Quixote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Decline</a:t>
            </a:r>
          </a:p>
          <a:p>
            <a:pPr lvl="1"/>
            <a:r>
              <a:rPr lang="en-US" dirty="0" smtClean="0"/>
              <a:t>Costly overseas wars</a:t>
            </a:r>
          </a:p>
          <a:p>
            <a:pPr lvl="1"/>
            <a:r>
              <a:rPr lang="en-US" dirty="0" smtClean="0"/>
              <a:t>Inflation (silver)</a:t>
            </a:r>
          </a:p>
          <a:p>
            <a:pPr lvl="1"/>
            <a:r>
              <a:rPr lang="en-US" dirty="0" smtClean="0"/>
              <a:t>Domestic Economic issues</a:t>
            </a:r>
          </a:p>
          <a:p>
            <a:pPr lvl="1"/>
            <a:r>
              <a:rPr lang="en-US" dirty="0" smtClean="0"/>
              <a:t>Few capable rulers after Phillip II</a:t>
            </a:r>
            <a:endParaRPr lang="en-US" dirty="0"/>
          </a:p>
        </p:txBody>
      </p:sp>
      <p:pic>
        <p:nvPicPr>
          <p:cNvPr id="12290" name="Picture 2" descr="https://encrypted-tbn3.gstatic.com/images?q=tbn:ANd9GcRKgooYz1HQili44iAbFcSi-e7dknoQKMgepnundNub1QegeYlBOY_3L0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5225"/>
            <a:ext cx="2590800" cy="458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172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did Absolute Monarchs in Spain gain power?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28194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Bellringer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1"/>
            <a:ext cx="6553200" cy="48767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Review: What was the Mandate of Heaven in Dynastic China?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did Absolute Monarchs in Spain gain power?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3276600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5720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pPr algn="l"/>
            <a:r>
              <a:rPr lang="en-US" dirty="0" smtClean="0"/>
              <a:t>I. Age of Absolutism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571847"/>
            <a:ext cx="7086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Same time as Renaissance and Global Age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Expansion of the power of Monarchs in Europe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Became ‘Absolute’, or total, rulers of their individual kingdoms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Legitimized their reign by claiming </a:t>
            </a:r>
            <a:r>
              <a:rPr lang="en-US" sz="2400" u="sng" dirty="0" smtClean="0">
                <a:solidFill>
                  <a:schemeClr val="bg1"/>
                </a:solidFill>
              </a:rPr>
              <a:t>divine right</a:t>
            </a:r>
            <a:r>
              <a:rPr lang="en-US" sz="2400" dirty="0" smtClean="0">
                <a:solidFill>
                  <a:schemeClr val="bg1"/>
                </a:solidFill>
              </a:rPr>
              <a:t>, or the belief  that the monarch’s authority to rule came from God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Occurred in England, France, Prussia, Spain, Russia, Austria, Poland, and Sweden.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2275" y="142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http://web000.greece.k12.ny.us/SocialStudiesResources/Social_Studies_Resources/GHG_Documents/MandateofHeaven-Spring.99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28600" y="35052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 descr="http://web000.greece.k12.ny.us/SocialStudiesResources/Social_Studies_Resources/GHG_Documents/Absolutism-06.03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350"/>
            <a:ext cx="67818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600200" y="6248400"/>
            <a:ext cx="3048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 descr="http://web000.greece.k12.ny.us/SocialStudiesResources/Social_Studies_Resources/GHG_Documents/DivineRightDemocracy-06.01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741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46482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7239000" y="4876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934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II. Charles V of Spain and 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7239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Son of Ferdinand/Isabella as well as heir to the Austrian Hapsburg Empire, attempted to rule both</a:t>
            </a:r>
          </a:p>
          <a:p>
            <a:r>
              <a:rPr lang="en-US" sz="2800" dirty="0" smtClean="0"/>
              <a:t>In Spain, Charles continued the trend of funding global exploration </a:t>
            </a:r>
          </a:p>
          <a:p>
            <a:r>
              <a:rPr lang="en-US" sz="2800" dirty="0" smtClean="0"/>
              <a:t>The Hapsburg Empire was under </a:t>
            </a:r>
            <a:r>
              <a:rPr lang="en-US" sz="2800" dirty="0" smtClean="0"/>
              <a:t>duress </a:t>
            </a:r>
            <a:endParaRPr lang="en-US" sz="2800" dirty="0" smtClean="0"/>
          </a:p>
          <a:p>
            <a:pPr lvl="1"/>
            <a:r>
              <a:rPr lang="en-US" sz="2400" dirty="0" smtClean="0"/>
              <a:t>Invasions from the Ottoman Turks</a:t>
            </a:r>
          </a:p>
          <a:p>
            <a:pPr lvl="1"/>
            <a:r>
              <a:rPr lang="en-US" sz="2400" dirty="0" smtClean="0"/>
              <a:t>German protestant rebellions</a:t>
            </a:r>
          </a:p>
          <a:p>
            <a:r>
              <a:rPr lang="en-US" dirty="0" smtClean="0"/>
              <a:t>Charles divided his empire</a:t>
            </a:r>
          </a:p>
          <a:p>
            <a:pPr lvl="1"/>
            <a:r>
              <a:rPr lang="en-US" dirty="0" smtClean="0"/>
              <a:t>The Hapsburg lands in Central Europe to his brother, Ferdinand</a:t>
            </a:r>
          </a:p>
          <a:p>
            <a:pPr lvl="1"/>
            <a:r>
              <a:rPr lang="en-US" dirty="0" smtClean="0"/>
              <a:t>Spanish territory in Europe and overseas to his son, Phillip II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64008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https://www.youtube.com/watch?v=MRYzW3BSj0I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III. Phillip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485" y="1581150"/>
            <a:ext cx="5410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Greatly expanded his empire during his 42 year reign</a:t>
            </a:r>
          </a:p>
          <a:p>
            <a:pPr lvl="1"/>
            <a:r>
              <a:rPr lang="en-US" dirty="0" smtClean="0"/>
              <a:t>Saw himself as a guardian of the Catholic Church, continued inquisition against any non-Catholics</a:t>
            </a:r>
          </a:p>
          <a:p>
            <a:r>
              <a:rPr lang="en-US" dirty="0" smtClean="0"/>
              <a:t>Fought many wars during his reign</a:t>
            </a:r>
          </a:p>
          <a:p>
            <a:pPr lvl="1"/>
            <a:r>
              <a:rPr lang="en-US" dirty="0" smtClean="0"/>
              <a:t>Ottoman naval fleet</a:t>
            </a:r>
          </a:p>
          <a:p>
            <a:pPr lvl="1"/>
            <a:r>
              <a:rPr lang="en-US" dirty="0" smtClean="0"/>
              <a:t>Suppressed protestant revolts in the Netherlands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1746" name="Picture 2" descr="http://www.nndb.com/people/229/000092950/philip-ii-3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2286000" cy="3510001"/>
          </a:xfrm>
          <a:prstGeom prst="rect">
            <a:avLst/>
          </a:prstGeom>
          <a:noFill/>
        </p:spPr>
      </p:pic>
      <p:pic>
        <p:nvPicPr>
          <p:cNvPr id="31748" name="Picture 4" descr="http://www.delacuadra.net/escorial/spa-164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3490951"/>
            <a:ext cx="3423485" cy="340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350" y="0"/>
            <a:ext cx="4724400" cy="6858000"/>
          </a:xfrm>
        </p:spPr>
        <p:txBody>
          <a:bodyPr/>
          <a:lstStyle/>
          <a:p>
            <a:r>
              <a:rPr lang="en-US" dirty="0" smtClean="0"/>
              <a:t>Clashes with England</a:t>
            </a:r>
          </a:p>
          <a:p>
            <a:pPr lvl="1"/>
            <a:r>
              <a:rPr lang="en-US" dirty="0" smtClean="0"/>
              <a:t>Phillip despised Elizabeth I</a:t>
            </a:r>
          </a:p>
          <a:p>
            <a:pPr lvl="1"/>
            <a:r>
              <a:rPr lang="en-US" dirty="0" smtClean="0"/>
              <a:t>English ‘Sea Dogs’ raided Spanish ships and cities</a:t>
            </a:r>
          </a:p>
          <a:p>
            <a:pPr lvl="1"/>
            <a:r>
              <a:rPr lang="en-US" dirty="0" smtClean="0"/>
              <a:t>In response, Phillip prepared a massive </a:t>
            </a:r>
            <a:r>
              <a:rPr lang="en-US" u="sng" dirty="0" smtClean="0"/>
              <a:t>armada</a:t>
            </a:r>
            <a:r>
              <a:rPr lang="en-US" dirty="0" smtClean="0"/>
              <a:t>, or naval fleet, to attack England</a:t>
            </a:r>
          </a:p>
          <a:p>
            <a:pPr lvl="2"/>
            <a:r>
              <a:rPr lang="en-US" dirty="0" smtClean="0"/>
              <a:t>Fleet was destroyed by the weather of the English Channel and by Sir Francis Drake</a:t>
            </a:r>
          </a:p>
          <a:p>
            <a:pPr lvl="2"/>
            <a:r>
              <a:rPr lang="en-US" dirty="0" smtClean="0"/>
              <a:t>Spanish naval power still remained supreme for a number of years, however</a:t>
            </a:r>
            <a:endParaRPr lang="en-US" dirty="0"/>
          </a:p>
        </p:txBody>
      </p:sp>
      <p:pic>
        <p:nvPicPr>
          <p:cNvPr id="30722" name="Picture 2" descr="http://www.britishbattles.com/spanish-war/armada/battle-gravel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1"/>
            <a:ext cx="4308475" cy="3657599"/>
          </a:xfrm>
          <a:prstGeom prst="rect">
            <a:avLst/>
          </a:prstGeom>
          <a:noFill/>
        </p:spPr>
      </p:pic>
      <p:pic>
        <p:nvPicPr>
          <p:cNvPr id="30724" name="Picture 4" descr="http://www.biography.com/imported/images/Biography/Images/Profiles/D/Sir-Francis-Drake-9278809-1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676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361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Age of Absolute Monarchs in Europe: Charles V, Phillip II, and The Spanish Empire</vt:lpstr>
      <vt:lpstr>Bellringer</vt:lpstr>
      <vt:lpstr>I. Age of Absolutism</vt:lpstr>
      <vt:lpstr>PowerPoint Presentation</vt:lpstr>
      <vt:lpstr>PowerPoint Presentation</vt:lpstr>
      <vt:lpstr>PowerPoint Presentation</vt:lpstr>
      <vt:lpstr>II. Charles V of Spain and Austria</vt:lpstr>
      <vt:lpstr>III. Phillip II</vt:lpstr>
      <vt:lpstr>PowerPoint Presentation</vt:lpstr>
      <vt:lpstr>IV. Accomplishments and Decline</vt:lpstr>
      <vt:lpstr>Essential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 Cox</cp:lastModifiedBy>
  <cp:revision>164</cp:revision>
  <dcterms:created xsi:type="dcterms:W3CDTF">2013-03-18T17:01:34Z</dcterms:created>
  <dcterms:modified xsi:type="dcterms:W3CDTF">2015-08-14T13:01:02Z</dcterms:modified>
</cp:coreProperties>
</file>