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3" r:id="rId3"/>
    <p:sldId id="339" r:id="rId4"/>
    <p:sldId id="340" r:id="rId5"/>
    <p:sldId id="341" r:id="rId6"/>
    <p:sldId id="344" r:id="rId7"/>
    <p:sldId id="342" r:id="rId8"/>
    <p:sldId id="346" r:id="rId9"/>
    <p:sldId id="343" r:id="rId10"/>
    <p:sldId id="34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8v2vRlLL5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458200" cy="1470025"/>
          </a:xfrm>
        </p:spPr>
        <p:txBody>
          <a:bodyPr/>
          <a:lstStyle/>
          <a:p>
            <a:r>
              <a:rPr lang="en-US" dirty="0" smtClean="0"/>
              <a:t>Mesopotamia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did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Civilization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emerge in the fertile crescent?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752599"/>
          </a:xfrm>
        </p:spPr>
        <p:txBody>
          <a:bodyPr/>
          <a:lstStyle/>
          <a:p>
            <a:r>
              <a:rPr lang="en-US" dirty="0" smtClean="0"/>
              <a:t>Define the term fertile in your own words.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90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8194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did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Civilization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emerge in the fertile crescent?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I. The Fertile Crescent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5638800" cy="4343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smtClean="0"/>
              <a:t>“The Land Between the Rivers”</a:t>
            </a:r>
          </a:p>
          <a:p>
            <a:pPr marL="514350" indent="-514350"/>
            <a:r>
              <a:rPr lang="en-US" sz="2800" u="sng" dirty="0" smtClean="0"/>
              <a:t>Tigris and Euphrates Rivers</a:t>
            </a:r>
          </a:p>
          <a:p>
            <a:pPr marL="514350" indent="-514350"/>
            <a:r>
              <a:rPr lang="en-US" sz="2800" dirty="0" smtClean="0"/>
              <a:t>Modern day Iraq</a:t>
            </a:r>
          </a:p>
          <a:p>
            <a:pPr marL="514350" indent="-514350"/>
            <a:r>
              <a:rPr lang="en-US" sz="2800" dirty="0" smtClean="0"/>
              <a:t>Flooding + irrigation = agriculture</a:t>
            </a:r>
            <a:endParaRPr lang="en-US" sz="2800" dirty="0" smtClean="0"/>
          </a:p>
          <a:p>
            <a:pPr marL="514350" indent="-514350"/>
            <a:r>
              <a:rPr lang="en-US" sz="2800" u="sng" dirty="0" smtClean="0"/>
              <a:t>City-states</a:t>
            </a:r>
            <a:r>
              <a:rPr lang="en-US" sz="2800" dirty="0" smtClean="0"/>
              <a:t> </a:t>
            </a:r>
            <a:r>
              <a:rPr lang="en-US" sz="2800" dirty="0" smtClean="0"/>
              <a:t>emerged</a:t>
            </a:r>
            <a:endParaRPr lang="en-US" sz="2800" dirty="0" smtClean="0"/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0" name="Picture 2" descr="https://encrypted-tbn2.gstatic.com/images?q=tbn:ANd9GcR1XJKkaLl6s7y5JvN3EUd7HCZKbMb181fl7jrU8MUqoqxsZG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306" y="1524000"/>
            <a:ext cx="3238694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90600"/>
          </a:xfrm>
        </p:spPr>
        <p:txBody>
          <a:bodyPr/>
          <a:lstStyle/>
          <a:p>
            <a:pPr algn="l"/>
            <a:r>
              <a:rPr lang="en-US" dirty="0" smtClean="0"/>
              <a:t>II. 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5105400" cy="6019800"/>
          </a:xfrm>
        </p:spPr>
        <p:txBody>
          <a:bodyPr/>
          <a:lstStyle/>
          <a:p>
            <a:r>
              <a:rPr lang="en-US" dirty="0" smtClean="0"/>
              <a:t>A collection </a:t>
            </a:r>
            <a:r>
              <a:rPr lang="en-US" dirty="0" smtClean="0"/>
              <a:t>of city-states</a:t>
            </a:r>
            <a:endParaRPr lang="en-US" dirty="0" smtClean="0"/>
          </a:p>
          <a:p>
            <a:r>
              <a:rPr lang="en-US" dirty="0" smtClean="0"/>
              <a:t>Had a social hierarchy, or ranking system. </a:t>
            </a:r>
          </a:p>
          <a:p>
            <a:pPr lvl="1"/>
            <a:r>
              <a:rPr lang="en-US" dirty="0" smtClean="0"/>
              <a:t>Peasants – Middle Class (scribes/merchants) – Ruling Class (Emperor, ruling family, priests)</a:t>
            </a:r>
          </a:p>
          <a:p>
            <a:endParaRPr lang="en-US" dirty="0"/>
          </a:p>
        </p:txBody>
      </p:sp>
      <p:pic>
        <p:nvPicPr>
          <p:cNvPr id="4" name="Picture 2" descr="http://www.ancient-code.com/wp-content/uploads/2013/04/Civilisation_Sum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3153" y="609600"/>
            <a:ext cx="4040847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 smtClean="0"/>
              <a:t>Religion – </a:t>
            </a:r>
            <a:r>
              <a:rPr lang="en-US" u="sng" dirty="0" smtClean="0"/>
              <a:t>polytheistic</a:t>
            </a:r>
          </a:p>
          <a:p>
            <a:pPr lvl="1"/>
            <a:r>
              <a:rPr lang="en-US" dirty="0" smtClean="0"/>
              <a:t>Ritualistic in nature</a:t>
            </a:r>
          </a:p>
          <a:p>
            <a:pPr lvl="1"/>
            <a:r>
              <a:rPr lang="en-US" dirty="0" smtClean="0"/>
              <a:t>Sacrifices to the gods</a:t>
            </a:r>
          </a:p>
          <a:p>
            <a:pPr lvl="1"/>
            <a:r>
              <a:rPr lang="en-US" u="sng" dirty="0" smtClean="0"/>
              <a:t>Ziggurats</a:t>
            </a:r>
            <a:r>
              <a:rPr lang="en-US" dirty="0" smtClean="0"/>
              <a:t>: large temple in the center of cities</a:t>
            </a:r>
          </a:p>
          <a:p>
            <a:endParaRPr lang="en-US" dirty="0"/>
          </a:p>
        </p:txBody>
      </p:sp>
      <p:pic>
        <p:nvPicPr>
          <p:cNvPr id="1028" name="Picture 4" descr="http://www.crystalinks.com/ziggurat_u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600200"/>
            <a:ext cx="3200400" cy="2387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similarities between the ancient Egypt and Sumer? Compare your answers with your neighbor when finished.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Fall of 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Lack of unity, were exposed to attack</a:t>
            </a:r>
            <a:endParaRPr lang="en-US" dirty="0" smtClean="0"/>
          </a:p>
          <a:p>
            <a:pPr lvl="1"/>
            <a:r>
              <a:rPr lang="en-US" dirty="0" smtClean="0"/>
              <a:t>Fell to foreign invaders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Babylonian Empire </a:t>
            </a:r>
            <a:r>
              <a:rPr lang="en-US" dirty="0" smtClean="0"/>
              <a:t>then controlled the Fertile Crescent for many years after.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web000.greece.k12.ny.us/SocialStudiesResources/Social_Studies_Resources/GHG_Documents/egypt-08.05-QT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328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0" y="2057400"/>
            <a:ext cx="762000" cy="685800"/>
          </a:xfrm>
          <a:prstGeom prst="smileyFac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http://www.youtube.com/watch?v=w8v2vRlLL58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176</Words>
  <Application>Microsoft Office PowerPoint</Application>
  <PresentationFormat>On-screen Show (4:3)</PresentationFormat>
  <Paragraphs>31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Mesopotamia</vt:lpstr>
      <vt:lpstr>Bellringer</vt:lpstr>
      <vt:lpstr>I. The Fertile Crescent</vt:lpstr>
      <vt:lpstr>II. Sumer</vt:lpstr>
      <vt:lpstr>Slide 5</vt:lpstr>
      <vt:lpstr>Quick Write</vt:lpstr>
      <vt:lpstr>III. Fall of Sumer</vt:lpstr>
      <vt:lpstr>Slide 8</vt:lpstr>
      <vt:lpstr>Slide 9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95</cp:revision>
  <dcterms:created xsi:type="dcterms:W3CDTF">2013-03-18T17:01:34Z</dcterms:created>
  <dcterms:modified xsi:type="dcterms:W3CDTF">2015-07-31T15:41:04Z</dcterms:modified>
</cp:coreProperties>
</file>