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3" r:id="rId3"/>
    <p:sldId id="339" r:id="rId4"/>
    <p:sldId id="340" r:id="rId5"/>
    <p:sldId id="348" r:id="rId6"/>
    <p:sldId id="347" r:id="rId7"/>
    <p:sldId id="34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03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286" y="609600"/>
            <a:ext cx="6313714" cy="1470025"/>
          </a:xfrm>
        </p:spPr>
        <p:txBody>
          <a:bodyPr/>
          <a:lstStyle/>
          <a:p>
            <a:r>
              <a:rPr lang="en-US" dirty="0" smtClean="0"/>
              <a:t>The Rise of 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905000"/>
            <a:ext cx="54864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26" name="Picture 2" descr="http://upload.wikimedia.org/wikipedia/commons/f/f6/Satellite_image_of_Italy_in_March_2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819400" cy="352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1"/>
            <a:ext cx="5562600" cy="1752599"/>
          </a:xfrm>
        </p:spPr>
        <p:txBody>
          <a:bodyPr/>
          <a:lstStyle/>
          <a:p>
            <a:r>
              <a:rPr lang="en-US" dirty="0" smtClean="0"/>
              <a:t>What kind of government do we have in America today?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200" y="32766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4343400"/>
            <a:ext cx="5562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How did the geography of Italy contribute to the rise of ancient Rome?</a:t>
            </a:r>
          </a:p>
          <a:p>
            <a:pPr lvl="0">
              <a:defRPr/>
            </a:pPr>
            <a:r>
              <a:rPr lang="en-US" dirty="0" smtClean="0"/>
              <a:t>How was Rome’s Republic different from the Athenian Democracy?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6096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The Italian 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47800"/>
            <a:ext cx="5257800" cy="5173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South Central Europe, “The Boot”</a:t>
            </a:r>
          </a:p>
          <a:p>
            <a:r>
              <a:rPr lang="en-US" dirty="0" smtClean="0"/>
              <a:t>Four Seas: Adriatic, Ionian, Tyrrhenian, Mediterranean</a:t>
            </a:r>
          </a:p>
          <a:p>
            <a:r>
              <a:rPr lang="en-US" dirty="0" smtClean="0"/>
              <a:t>Apennine Mountains, center. </a:t>
            </a:r>
          </a:p>
          <a:p>
            <a:r>
              <a:rPr lang="en-US" dirty="0" smtClean="0"/>
              <a:t>Fertile plains on either side, Rome on the west coast</a:t>
            </a:r>
          </a:p>
          <a:p>
            <a:r>
              <a:rPr lang="en-US" dirty="0" smtClean="0"/>
              <a:t>Easier to unite, not an archipelago 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freeworldmaps.net/europe/italy/italy-map-phys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529610" cy="407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II. Early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95400"/>
            <a:ext cx="5562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 Latins, 800 BC on Tiber River</a:t>
            </a:r>
          </a:p>
          <a:p>
            <a:r>
              <a:rPr lang="en-US" dirty="0" smtClean="0"/>
              <a:t>The Etruscans ruled much of Italy, and Greeks settled in the south</a:t>
            </a:r>
          </a:p>
          <a:p>
            <a:r>
              <a:rPr lang="en-US" dirty="0" smtClean="0"/>
              <a:t>Carthaginians from North Africa settled on islands of Sicily and Sardinia</a:t>
            </a:r>
          </a:p>
          <a:p>
            <a:r>
              <a:rPr lang="en-US" dirty="0" smtClean="0"/>
              <a:t>Romans forced them both out in 509 BC</a:t>
            </a:r>
          </a:p>
        </p:txBody>
      </p:sp>
      <p:pic>
        <p:nvPicPr>
          <p:cNvPr id="3074" name="Picture 2" descr="http://www.sbceo.k12.ca.us/~vms/carlton/Rome/Romantri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484418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How did the geography of Italy allow Romans to unite?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12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486400" cy="1143000"/>
          </a:xfrm>
        </p:spPr>
        <p:txBody>
          <a:bodyPr/>
          <a:lstStyle/>
          <a:p>
            <a:pPr algn="l"/>
            <a:r>
              <a:rPr lang="en-US" dirty="0" smtClean="0"/>
              <a:t>III. Early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1"/>
            <a:ext cx="60198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Structure</a:t>
            </a:r>
          </a:p>
          <a:p>
            <a:pPr lvl="1"/>
            <a:r>
              <a:rPr lang="en-US" u="sng" dirty="0" smtClean="0"/>
              <a:t>Plebeians</a:t>
            </a:r>
            <a:r>
              <a:rPr lang="en-US" dirty="0" smtClean="0"/>
              <a:t>: </a:t>
            </a:r>
            <a:r>
              <a:rPr lang="en-US" dirty="0" smtClean="0"/>
              <a:t>“</a:t>
            </a:r>
            <a:r>
              <a:rPr lang="en-US" dirty="0" smtClean="0"/>
              <a:t>working class” </a:t>
            </a:r>
          </a:p>
          <a:p>
            <a:pPr lvl="1"/>
            <a:r>
              <a:rPr lang="en-US" u="sng" dirty="0" smtClean="0"/>
              <a:t>Patricians</a:t>
            </a:r>
            <a:r>
              <a:rPr lang="en-US" dirty="0" smtClean="0"/>
              <a:t>: land-owning upper class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Republic</a:t>
            </a:r>
            <a:endParaRPr lang="en-US" dirty="0" smtClean="0"/>
          </a:p>
          <a:p>
            <a:pPr lvl="1"/>
            <a:r>
              <a:rPr lang="en-US" dirty="0" smtClean="0"/>
              <a:t>Government of the people</a:t>
            </a:r>
          </a:p>
          <a:p>
            <a:pPr lvl="1"/>
            <a:r>
              <a:rPr lang="en-US" dirty="0" smtClean="0"/>
              <a:t>Law makers were mostly patricians </a:t>
            </a:r>
          </a:p>
          <a:p>
            <a:pPr lvl="1"/>
            <a:r>
              <a:rPr lang="en-US" dirty="0" smtClean="0"/>
              <a:t>Governing body called the Senate, could choose a </a:t>
            </a:r>
            <a:r>
              <a:rPr lang="en-US" u="sng" dirty="0" smtClean="0"/>
              <a:t>dictator</a:t>
            </a:r>
            <a:r>
              <a:rPr lang="en-US" dirty="0" smtClean="0"/>
              <a:t>, or ruler with complete control, in war time</a:t>
            </a:r>
          </a:p>
          <a:p>
            <a:pPr lvl="1"/>
            <a:r>
              <a:rPr lang="en-US" u="sng" dirty="0" smtClean="0"/>
              <a:t>Tribunes</a:t>
            </a:r>
            <a:r>
              <a:rPr lang="en-US" dirty="0" smtClean="0"/>
              <a:t>: elected by the plebeians to </a:t>
            </a:r>
            <a:r>
              <a:rPr lang="en-US" u="sng" dirty="0" smtClean="0"/>
              <a:t>veto</a:t>
            </a:r>
            <a:r>
              <a:rPr lang="en-US" dirty="0" smtClean="0"/>
              <a:t>, or block, the acts of the patricians</a:t>
            </a:r>
            <a:endParaRPr lang="en-US" u="sng" dirty="0"/>
          </a:p>
        </p:txBody>
      </p:sp>
      <p:pic>
        <p:nvPicPr>
          <p:cNvPr id="2050" name="Picture 2" descr="http://sjsdblogs.com/shelbykernshumanities/files/2013/09/246238-2ktc6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400" y="2971800"/>
            <a:ext cx="2971800" cy="2027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7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1"/>
            <a:ext cx="5638800" cy="1828800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en-US" dirty="0"/>
              <a:t>How did the geography of Italy contribute to the rise of ancient Rome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smtClean="0"/>
              <a:t>How was Rome’s Republic different from the Athenian Democracy?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31242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24200" y="4114800"/>
            <a:ext cx="5638800" cy="2544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Docs: Research the following topics and submit a one paragraph summary of each. Be sure to provide a link to a reputable source (library databases!!) for each paragraph.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aseline="0" dirty="0" smtClean="0"/>
              <a:t>The</a:t>
            </a:r>
            <a:r>
              <a:rPr lang="en-US" sz="3200" dirty="0" smtClean="0"/>
              <a:t> Myth of Romulus and </a:t>
            </a:r>
            <a:r>
              <a:rPr lang="en-US" sz="3200" dirty="0" err="1" smtClean="0"/>
              <a:t>Remus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Twelve Tables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288</Words>
  <Application>Microsoft Office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Rise of Rome</vt:lpstr>
      <vt:lpstr>Bellringer</vt:lpstr>
      <vt:lpstr>I. The Italian Peninsula</vt:lpstr>
      <vt:lpstr>II. Early Peoples</vt:lpstr>
      <vt:lpstr>Quickwrite</vt:lpstr>
      <vt:lpstr>III. Early Society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177</cp:revision>
  <dcterms:created xsi:type="dcterms:W3CDTF">2013-03-18T17:01:34Z</dcterms:created>
  <dcterms:modified xsi:type="dcterms:W3CDTF">2015-07-31T20:40:49Z</dcterms:modified>
</cp:coreProperties>
</file>