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339" r:id="rId4"/>
    <p:sldId id="340" r:id="rId5"/>
    <p:sldId id="361" r:id="rId6"/>
    <p:sldId id="341" r:id="rId7"/>
    <p:sldId id="349" r:id="rId8"/>
    <p:sldId id="351" r:id="rId9"/>
    <p:sldId id="352" r:id="rId10"/>
    <p:sldId id="353" r:id="rId11"/>
    <p:sldId id="354" r:id="rId12"/>
    <p:sldId id="355" r:id="rId13"/>
    <p:sldId id="348" r:id="rId14"/>
    <p:sldId id="347" r:id="rId15"/>
    <p:sldId id="358" r:id="rId16"/>
    <p:sldId id="356" r:id="rId17"/>
    <p:sldId id="357" r:id="rId18"/>
    <p:sldId id="359" r:id="rId19"/>
    <p:sldId id="360" r:id="rId20"/>
    <p:sldId id="34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1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737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736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506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6968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391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/>
          <a:p>
            <a:r>
              <a:rPr lang="en-US" dirty="0" smtClean="0"/>
              <a:t>The Han Dynasty: Golden Age of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713343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government </a:t>
                      </a:r>
                      <a:r>
                        <a:rPr lang="en-US" baseline="0" dirty="0" smtClean="0"/>
                        <a:t>positions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merit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Required much study, for the wealthy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Chemistry, zoology, botany,</a:t>
                      </a:r>
                      <a:r>
                        <a:rPr lang="en-US" baseline="0" dirty="0" smtClean="0"/>
                        <a:t> astronomy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Challenged traditional beliefs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Diagnosed disease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Created </a:t>
                      </a:r>
                      <a:r>
                        <a:rPr lang="en-US" sz="1700" dirty="0" smtClean="0"/>
                        <a:t>anesthetics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u="sng" dirty="0" smtClean="0"/>
                        <a:t>Acupuncture</a:t>
                      </a:r>
                      <a:r>
                        <a:rPr lang="en-US" sz="1600" u="none" dirty="0" smtClean="0"/>
                        <a:t>:</a:t>
                      </a:r>
                      <a:r>
                        <a:rPr lang="en-US" sz="1600" u="none" baseline="0" dirty="0" smtClean="0"/>
                        <a:t> The use of needles to relieve pain or treat an illness</a:t>
                      </a:r>
                      <a:endParaRPr lang="en-US" sz="1600" u="non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99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0182023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government </a:t>
                      </a:r>
                      <a:r>
                        <a:rPr lang="en-US" baseline="0" dirty="0" smtClean="0"/>
                        <a:t>positions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merit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Required much study, for the wealthy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Chemistry, zoology, botany,</a:t>
                      </a:r>
                      <a:r>
                        <a:rPr lang="en-US" baseline="0" dirty="0" smtClean="0"/>
                        <a:t> astronomy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Challenged traditional beliefs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Diagnosed disease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Created </a:t>
                      </a:r>
                      <a:r>
                        <a:rPr lang="en-US" sz="1700" dirty="0" smtClean="0"/>
                        <a:t>anesthetics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u="sng" dirty="0" smtClean="0"/>
                        <a:t>Acupuncture</a:t>
                      </a:r>
                      <a:r>
                        <a:rPr lang="en-US" sz="1600" u="none" dirty="0" smtClean="0"/>
                        <a:t>:</a:t>
                      </a:r>
                      <a:r>
                        <a:rPr lang="en-US" sz="1600" u="none" baseline="0" dirty="0" smtClean="0"/>
                        <a:t> The use of needles to relieve pain or treat an illness</a:t>
                      </a:r>
                      <a:endParaRPr lang="en-US" sz="1600" u="non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Paper for record keeping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Smelting of metal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Ideas</a:t>
                      </a:r>
                      <a:r>
                        <a:rPr lang="en-US" baseline="0" dirty="0" smtClean="0"/>
                        <a:t> were spread through the Silk Road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78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0505652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government </a:t>
                      </a:r>
                      <a:r>
                        <a:rPr lang="en-US" baseline="0" dirty="0" smtClean="0"/>
                        <a:t>positions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merit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Required much study, for the wealthy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Chemistry, zoology, botany,</a:t>
                      </a:r>
                      <a:r>
                        <a:rPr lang="en-US" baseline="0" dirty="0" smtClean="0"/>
                        <a:t> astronomy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Challenged traditional beliefs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Diagnosed disease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Created </a:t>
                      </a:r>
                      <a:r>
                        <a:rPr lang="en-US" sz="1700" dirty="0" smtClean="0"/>
                        <a:t>anesthetics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u="sng" dirty="0" smtClean="0"/>
                        <a:t>Acupuncture</a:t>
                      </a:r>
                      <a:r>
                        <a:rPr lang="en-US" sz="1600" u="none" dirty="0" smtClean="0"/>
                        <a:t>:</a:t>
                      </a:r>
                      <a:r>
                        <a:rPr lang="en-US" sz="1600" u="none" baseline="0" dirty="0" smtClean="0"/>
                        <a:t> The use of needles to relieve pain or treat an illness</a:t>
                      </a:r>
                      <a:endParaRPr lang="en-US" sz="1600" u="none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Paper for record keeping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Smelting of metal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Ideas</a:t>
                      </a:r>
                      <a:r>
                        <a:rPr lang="en-US" baseline="0" dirty="0" smtClean="0"/>
                        <a:t> were spread through the Silk Road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Poetry and artisans depict traditional</a:t>
                      </a:r>
                      <a:r>
                        <a:rPr lang="en-US" baseline="0" dirty="0" smtClean="0"/>
                        <a:t> Chinese art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Carvings and </a:t>
                      </a:r>
                      <a:r>
                        <a:rPr lang="en-US" sz="1600" dirty="0" err="1" smtClean="0"/>
                        <a:t>metalworks</a:t>
                      </a:r>
                      <a:r>
                        <a:rPr lang="en-US" dirty="0" smtClean="0"/>
                        <a:t> were</a:t>
                      </a:r>
                      <a:r>
                        <a:rPr lang="en-US" baseline="0" dirty="0" smtClean="0"/>
                        <a:t> created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21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some of the accomplishments of the Han Dynasty?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69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Internal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Internal scheming by politicians</a:t>
            </a:r>
          </a:p>
          <a:p>
            <a:r>
              <a:rPr lang="en-US" dirty="0" smtClean="0"/>
              <a:t>Local </a:t>
            </a:r>
            <a:r>
              <a:rPr lang="en-US" u="sng" dirty="0" smtClean="0"/>
              <a:t>warlords</a:t>
            </a:r>
            <a:r>
              <a:rPr lang="en-US" dirty="0" smtClean="0"/>
              <a:t> fought</a:t>
            </a:r>
          </a:p>
          <a:p>
            <a:r>
              <a:rPr lang="en-US" dirty="0" smtClean="0"/>
              <a:t>Infrastructure failed</a:t>
            </a:r>
          </a:p>
          <a:p>
            <a:r>
              <a:rPr lang="en-US" dirty="0" smtClean="0"/>
              <a:t>Peasants revolted</a:t>
            </a:r>
          </a:p>
          <a:p>
            <a:r>
              <a:rPr lang="en-US" dirty="0" smtClean="0"/>
              <a:t>China fell under the control of outsiders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web000.greece.k12.ny.us/SocialStudiesResources/Social_Studies_Resources/GHG_Documents/ThePaperTrail-06.05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5029200" y="5410200"/>
            <a:ext cx="3048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web000.greece.k12.ny.us/SocialStudiesResources/Social_Studies_Resources/GHG_Documents/SilkRoad-Spring.99-Q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533400" y="2819400"/>
            <a:ext cx="4572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web000.greece.k12.ny.us/SocialStudiesResources/Social_Studies_Resources/GHG_Documents/SpreadofBuddhism-08.05-Q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152400" y="3276600"/>
            <a:ext cx="4572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web000.greece.k12.ny.us/SocialStudiesResources/Social_Studies_Resources/GHG_Documents/TradeRoutes-06.02-Q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-9525"/>
            <a:ext cx="7239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1524000" y="5638800"/>
            <a:ext cx="3048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524000" y="6553200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web000.greece.k12.ny.us/SocialStudiesResources/Social_Studies_Resources/GHG_Documents/SevenFeminineVirtues-08.01-Q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090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752599"/>
          </a:xfrm>
        </p:spPr>
        <p:txBody>
          <a:bodyPr/>
          <a:lstStyle/>
          <a:p>
            <a:r>
              <a:rPr lang="en-US" dirty="0" smtClean="0"/>
              <a:t>Review: What is a Golden Age?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971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Why is the Han Dynasty considered to be the Golden Age of Chinese Civilization?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lvl="0">
              <a:defRPr/>
            </a:pPr>
            <a:r>
              <a:rPr lang="en-US" dirty="0"/>
              <a:t>Why is the Han Dynasty considered to be the Golden Age of Chinese Civilization?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Liu Bang (</a:t>
            </a:r>
            <a:r>
              <a:rPr lang="en-US" dirty="0" err="1" smtClean="0"/>
              <a:t>Gao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7070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Claimed power after Shi </a:t>
            </a:r>
            <a:r>
              <a:rPr lang="en-US" sz="2800" dirty="0" err="1" smtClean="0"/>
              <a:t>Huangdi</a:t>
            </a:r>
            <a:r>
              <a:rPr lang="en-US" sz="2800" dirty="0" smtClean="0"/>
              <a:t> died</a:t>
            </a:r>
          </a:p>
          <a:p>
            <a:pPr lvl="1"/>
            <a:r>
              <a:rPr lang="en-US" sz="2400" dirty="0" smtClean="0"/>
              <a:t>Mandate of Heaven</a:t>
            </a:r>
          </a:p>
          <a:p>
            <a:pPr lvl="1"/>
            <a:r>
              <a:rPr lang="en-US" sz="2400" dirty="0" smtClean="0"/>
              <a:t>Lowered taxes</a:t>
            </a:r>
          </a:p>
          <a:p>
            <a:pPr lvl="1"/>
            <a:r>
              <a:rPr lang="en-US" sz="2400" dirty="0" smtClean="0"/>
              <a:t>Eased policies</a:t>
            </a:r>
          </a:p>
          <a:p>
            <a:pPr lvl="1"/>
            <a:r>
              <a:rPr lang="en-US" sz="2400" dirty="0" smtClean="0"/>
              <a:t>Appointed Confucian scholars to government positions, pleased the people</a:t>
            </a:r>
          </a:p>
          <a:p>
            <a:pPr lvl="1"/>
            <a:r>
              <a:rPr lang="en-US" sz="2400" dirty="0" smtClean="0"/>
              <a:t>Began the Han dynasty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Emperor </a:t>
            </a:r>
            <a:r>
              <a:rPr lang="en-US" dirty="0" err="1" smtClean="0"/>
              <a:t>Wudi</a:t>
            </a:r>
            <a:r>
              <a:rPr lang="en-US" dirty="0" smtClean="0"/>
              <a:t> and the Golden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Expanded Economy</a:t>
            </a:r>
          </a:p>
          <a:p>
            <a:pPr lvl="1"/>
            <a:r>
              <a:rPr lang="en-US" sz="2400" dirty="0" smtClean="0"/>
              <a:t>Improved Canals and Roads</a:t>
            </a:r>
          </a:p>
          <a:p>
            <a:pPr lvl="1"/>
            <a:r>
              <a:rPr lang="en-US" sz="2400" dirty="0" smtClean="0"/>
              <a:t>Government </a:t>
            </a:r>
            <a:r>
              <a:rPr lang="en-US" sz="2400" u="sng" dirty="0" smtClean="0"/>
              <a:t>Monopoly</a:t>
            </a:r>
            <a:r>
              <a:rPr lang="en-US" sz="2400" dirty="0" smtClean="0"/>
              <a:t> on industry</a:t>
            </a:r>
          </a:p>
          <a:p>
            <a:pPr lvl="2"/>
            <a:r>
              <a:rPr lang="en-US" sz="2000" dirty="0" smtClean="0"/>
              <a:t>Complete control f a product or business</a:t>
            </a:r>
          </a:p>
          <a:p>
            <a:pPr lvl="2"/>
            <a:r>
              <a:rPr lang="en-US" sz="2000" dirty="0" smtClean="0"/>
              <a:t>Source of income for government</a:t>
            </a:r>
          </a:p>
          <a:p>
            <a:r>
              <a:rPr lang="en-US" sz="2800" u="sng" dirty="0" smtClean="0"/>
              <a:t>Expansionism</a:t>
            </a:r>
            <a:r>
              <a:rPr lang="en-US" sz="2800" dirty="0" smtClean="0"/>
              <a:t> – adding of territory</a:t>
            </a:r>
          </a:p>
          <a:p>
            <a:pPr lvl="1"/>
            <a:r>
              <a:rPr lang="en-US" sz="2400" dirty="0" smtClean="0"/>
              <a:t>Manchuria, Vietnam, Tibet, Korea, and Central Asia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Berlin Sans FB Demi" pitchFamily="34" charset="0"/>
              <a:buNone/>
            </a:pPr>
            <a:r>
              <a:rPr lang="en-US" sz="3600" dirty="0" smtClean="0"/>
              <a:t>III. Silk Road</a:t>
            </a:r>
          </a:p>
          <a:p>
            <a:pPr eaLnBrk="1" hangingPunct="1"/>
            <a:r>
              <a:rPr lang="en-US" sz="2400" dirty="0" smtClean="0"/>
              <a:t>The Han dynasty opened  a trade route called the ‘</a:t>
            </a:r>
            <a:r>
              <a:rPr lang="en-US" sz="2400" u="sng" dirty="0" smtClean="0"/>
              <a:t>Silk Road</a:t>
            </a:r>
            <a:r>
              <a:rPr lang="en-US" sz="2400" u="sng" dirty="0" smtClean="0"/>
              <a:t>’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Silk and other Chinese goods moved west, </a:t>
            </a:r>
            <a:r>
              <a:rPr lang="en-US" sz="2400" dirty="0" smtClean="0"/>
              <a:t>and Indian spices eventually became very desirable</a:t>
            </a:r>
          </a:p>
          <a:p>
            <a:pPr eaLnBrk="1" hangingPunct="1"/>
            <a:r>
              <a:rPr lang="en-US" sz="2400" dirty="0" smtClean="0"/>
              <a:t>Connected Han China with Rome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The silk road stretched for 4000 miles. Few merchants traveled the entire distance. Most of the good that were traded were done at markets along the way.</a:t>
            </a:r>
          </a:p>
        </p:txBody>
      </p:sp>
      <p:pic>
        <p:nvPicPr>
          <p:cNvPr id="23554" name="Picture 2" descr="http://www.chinasage.info/maps/SilkR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9144000" cy="3352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8951386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3069058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27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8113467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government </a:t>
                      </a:r>
                      <a:r>
                        <a:rPr lang="en-US" baseline="0" dirty="0" smtClean="0"/>
                        <a:t>positions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merit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Required much study, for the wealthy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70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Golden Age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8805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Accomplishments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4053519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824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Silk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Service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Arts</a:t>
                      </a:r>
                      <a:endParaRPr lang="en-US" dirty="0"/>
                    </a:p>
                  </a:txBody>
                  <a:tcPr/>
                </a:tc>
              </a:tr>
              <a:tr h="42229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Trade route to the west.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Brought new goods to China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Multiple trading</a:t>
                      </a:r>
                      <a:r>
                        <a:rPr lang="en-US" baseline="0" dirty="0" smtClean="0"/>
                        <a:t> locations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Cultural Diffusion</a:t>
                      </a:r>
                      <a:endParaRPr lang="en-US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government </a:t>
                      </a:r>
                      <a:r>
                        <a:rPr lang="en-US" baseline="0" dirty="0" smtClean="0"/>
                        <a:t>positions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merit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Required much study, for the wealthy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Chemistry, zoology, botany,</a:t>
                      </a:r>
                      <a:r>
                        <a:rPr lang="en-US" baseline="0" dirty="0" smtClean="0"/>
                        <a:t> astronomy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Challenged traditional beliefs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84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652</Words>
  <Application>Microsoft Office PowerPoint</Application>
  <PresentationFormat>On-screen Show (4:3)</PresentationFormat>
  <Paragraphs>220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Han Dynasty: Golden Age of China</vt:lpstr>
      <vt:lpstr>Bellringer</vt:lpstr>
      <vt:lpstr>I. Liu Bang (Gao Zu)</vt:lpstr>
      <vt:lpstr>II. Emperor Wudi and the Golden Age</vt:lpstr>
      <vt:lpstr>Slide 5</vt:lpstr>
      <vt:lpstr>IV. Golden Age Cont’d</vt:lpstr>
      <vt:lpstr>IV. Golden Age Cont’d</vt:lpstr>
      <vt:lpstr>IV. Golden Age Cont’d</vt:lpstr>
      <vt:lpstr>IV. Golden Age Cont’d</vt:lpstr>
      <vt:lpstr>IV. Golden Age Cont’d</vt:lpstr>
      <vt:lpstr>IV. Golden Age Cont’d</vt:lpstr>
      <vt:lpstr>IV. Golden Age Cont’d</vt:lpstr>
      <vt:lpstr>Quickwrite</vt:lpstr>
      <vt:lpstr>III. Internal Collapse</vt:lpstr>
      <vt:lpstr>Slide 15</vt:lpstr>
      <vt:lpstr>Slide 16</vt:lpstr>
      <vt:lpstr>Slide 17</vt:lpstr>
      <vt:lpstr>Slide 18</vt:lpstr>
      <vt:lpstr>Slide 19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135</cp:revision>
  <dcterms:created xsi:type="dcterms:W3CDTF">2013-03-18T17:01:34Z</dcterms:created>
  <dcterms:modified xsi:type="dcterms:W3CDTF">2015-07-31T20:55:32Z</dcterms:modified>
</cp:coreProperties>
</file>