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3" r:id="rId3"/>
    <p:sldId id="339" r:id="rId4"/>
    <p:sldId id="348" r:id="rId5"/>
    <p:sldId id="347" r:id="rId6"/>
    <p:sldId id="372" r:id="rId7"/>
    <p:sldId id="358" r:id="rId8"/>
    <p:sldId id="359" r:id="rId9"/>
    <p:sldId id="360" r:id="rId10"/>
    <p:sldId id="361" r:id="rId11"/>
    <p:sldId id="362" r:id="rId12"/>
    <p:sldId id="364" r:id="rId13"/>
    <p:sldId id="365" r:id="rId14"/>
    <p:sldId id="371" r:id="rId15"/>
    <p:sldId id="368" r:id="rId16"/>
    <p:sldId id="369" r:id="rId17"/>
    <p:sldId id="370" r:id="rId18"/>
    <p:sldId id="351" r:id="rId19"/>
    <p:sldId id="355" r:id="rId20"/>
    <p:sldId id="350" r:id="rId21"/>
    <p:sldId id="35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16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pcbfxtdoI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1470025"/>
          </a:xfrm>
        </p:spPr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olum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1724025"/>
            <a:ext cx="5143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362200" y="152400"/>
            <a:ext cx="5715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006600"/>
                </a:solidFill>
                <a:latin typeface="Calligrapher" pitchFamily="2" charset="0"/>
              </a:rPr>
              <a:t>3.  The </a:t>
            </a:r>
            <a:r>
              <a:rPr lang="en-US" sz="4800" b="1" i="1">
                <a:solidFill>
                  <a:srgbClr val="006600"/>
                </a:solidFill>
                <a:latin typeface="Calligrapher" pitchFamily="2" charset="0"/>
              </a:rPr>
              <a:t>Zakat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8248650" y="3324225"/>
            <a:ext cx="293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FF99"/>
                </a:solidFill>
                <a:latin typeface="Calligrapher" pitchFamily="2" charset="0"/>
              </a:rPr>
              <a:t>3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524000" y="990600"/>
            <a:ext cx="6553200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3200" b="1"/>
              <a:t> </a:t>
            </a:r>
            <a:r>
              <a:rPr lang="en-US" sz="3000" b="1">
                <a:latin typeface="Comic Sans MS" pitchFamily="66" charset="0"/>
              </a:rPr>
              <a:t>Almsgiving (charitable </a:t>
            </a:r>
            <a:br>
              <a:rPr lang="en-US" sz="3000" b="1">
                <a:latin typeface="Comic Sans MS" pitchFamily="66" charset="0"/>
              </a:rPr>
            </a:br>
            <a:r>
              <a:rPr lang="en-US" sz="3000" b="1">
                <a:latin typeface="Comic Sans MS" pitchFamily="66" charset="0"/>
              </a:rPr>
              <a:t>   donations).</a:t>
            </a:r>
          </a:p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3000" b="1">
                <a:latin typeface="Comic Sans MS" pitchFamily="66" charset="0"/>
              </a:rPr>
              <a:t> Muslims believe that all things</a:t>
            </a:r>
            <a:br>
              <a:rPr lang="en-US" sz="3000" b="1">
                <a:latin typeface="Comic Sans MS" pitchFamily="66" charset="0"/>
              </a:rPr>
            </a:br>
            <a:r>
              <a:rPr lang="en-US" sz="3000" b="1">
                <a:latin typeface="Comic Sans MS" pitchFamily="66" charset="0"/>
              </a:rPr>
              <a:t>   belong to God.</a:t>
            </a:r>
          </a:p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3000" b="1" i="1">
                <a:latin typeface="Comic Sans MS" pitchFamily="66" charset="0"/>
              </a:rPr>
              <a:t> Zakat </a:t>
            </a:r>
            <a:r>
              <a:rPr lang="en-US" sz="3000" b="1">
                <a:latin typeface="Comic Sans MS" pitchFamily="66" charset="0"/>
              </a:rPr>
              <a:t>means both “purification”</a:t>
            </a:r>
            <a:br>
              <a:rPr lang="en-US" sz="3000" b="1">
                <a:latin typeface="Comic Sans MS" pitchFamily="66" charset="0"/>
              </a:rPr>
            </a:br>
            <a:r>
              <a:rPr lang="en-US" sz="3000" b="1">
                <a:latin typeface="Comic Sans MS" pitchFamily="66" charset="0"/>
              </a:rPr>
              <a:t>   and “growth.”</a:t>
            </a:r>
          </a:p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3000" b="1">
                <a:latin typeface="Comic Sans MS" pitchFamily="66" charset="0"/>
              </a:rPr>
              <a:t> About 2.5% of your income.</a:t>
            </a:r>
            <a:endParaRPr lang="en-US" sz="3000" b="1" i="1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0726" name="Picture 6" descr="Arab paper money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 b="50414"/>
          <a:stretch>
            <a:fillRect/>
          </a:stretch>
        </p:blipFill>
        <p:spPr bwMode="auto">
          <a:xfrm>
            <a:off x="2587625" y="5181600"/>
            <a:ext cx="2692400" cy="13843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30727" name="Picture 7" descr="UAE dinar"/>
          <p:cNvPicPr>
            <a:picLocks noChangeAspect="1" noChangeArrowheads="1"/>
          </p:cNvPicPr>
          <p:nvPr/>
        </p:nvPicPr>
        <p:blipFill>
          <a:blip r:embed="rId4" cstate="print">
            <a:lum bright="-6000" contrast="6000"/>
          </a:blip>
          <a:srcRect/>
          <a:stretch>
            <a:fillRect/>
          </a:stretch>
        </p:blipFill>
        <p:spPr bwMode="auto">
          <a:xfrm>
            <a:off x="6016625" y="5257800"/>
            <a:ext cx="1146175" cy="11811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1000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olum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1647825"/>
            <a:ext cx="5143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09800" y="152400"/>
            <a:ext cx="5867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006600"/>
                </a:solidFill>
                <a:latin typeface="Calligrapher" pitchFamily="2" charset="0"/>
              </a:rPr>
              <a:t>4.  The </a:t>
            </a:r>
            <a:r>
              <a:rPr lang="en-US" sz="4800" b="1" i="1">
                <a:solidFill>
                  <a:srgbClr val="006600"/>
                </a:solidFill>
                <a:latin typeface="Calligrapher" pitchFamily="2" charset="0"/>
              </a:rPr>
              <a:t>Sawm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248650" y="3248025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FF99"/>
                </a:solidFill>
                <a:latin typeface="Calligrapher" pitchFamily="2" charset="0"/>
              </a:rPr>
              <a:t>4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600200" y="1143000"/>
            <a:ext cx="6553200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3200" b="1"/>
              <a:t> </a:t>
            </a:r>
            <a:r>
              <a:rPr lang="en-US" sz="3000" b="1">
                <a:latin typeface="Comic Sans MS" pitchFamily="66" charset="0"/>
              </a:rPr>
              <a:t>Fasting during the holy month</a:t>
            </a:r>
            <a:br>
              <a:rPr lang="en-US" sz="3000" b="1">
                <a:latin typeface="Comic Sans MS" pitchFamily="66" charset="0"/>
              </a:rPr>
            </a:br>
            <a:r>
              <a:rPr lang="en-US" sz="3000" b="1">
                <a:latin typeface="Comic Sans MS" pitchFamily="66" charset="0"/>
              </a:rPr>
              <a:t>   of </a:t>
            </a:r>
            <a:r>
              <a:rPr lang="en-US" sz="3000" b="1" i="1">
                <a:solidFill>
                  <a:srgbClr val="CC3300"/>
                </a:solidFill>
                <a:latin typeface="Comic Sans MS" pitchFamily="66" charset="0"/>
              </a:rPr>
              <a:t>Ramadan</a:t>
            </a:r>
            <a:r>
              <a:rPr lang="en-US" sz="3000" b="1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3000" b="1">
                <a:latin typeface="Comic Sans MS" pitchFamily="66" charset="0"/>
              </a:rPr>
              <a:t> Considered a method of self-</a:t>
            </a:r>
            <a:br>
              <a:rPr lang="en-US" sz="3000" b="1">
                <a:latin typeface="Comic Sans MS" pitchFamily="66" charset="0"/>
              </a:rPr>
            </a:br>
            <a:r>
              <a:rPr lang="en-US" sz="3000" b="1">
                <a:latin typeface="Comic Sans MS" pitchFamily="66" charset="0"/>
              </a:rPr>
              <a:t>   purification.</a:t>
            </a:r>
          </a:p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3000" b="1">
                <a:latin typeface="Comic Sans MS" pitchFamily="66" charset="0"/>
              </a:rPr>
              <a:t> No eating or drinking from </a:t>
            </a:r>
            <a:br>
              <a:rPr lang="en-US" sz="3000" b="1">
                <a:latin typeface="Comic Sans MS" pitchFamily="66" charset="0"/>
              </a:rPr>
            </a:br>
            <a:r>
              <a:rPr lang="en-US" sz="3000" b="1">
                <a:latin typeface="Comic Sans MS" pitchFamily="66" charset="0"/>
              </a:rPr>
              <a:t>   sunrise to sunset during </a:t>
            </a:r>
            <a:br>
              <a:rPr lang="en-US" sz="3000" b="1">
                <a:latin typeface="Comic Sans MS" pitchFamily="66" charset="0"/>
              </a:rPr>
            </a:br>
            <a:r>
              <a:rPr lang="en-US" sz="3000" b="1">
                <a:latin typeface="Comic Sans MS" pitchFamily="66" charset="0"/>
              </a:rPr>
              <a:t>   </a:t>
            </a:r>
            <a:r>
              <a:rPr lang="en-US" sz="3000" b="1" i="1">
                <a:latin typeface="Comic Sans MS" pitchFamily="66" charset="0"/>
              </a:rPr>
              <a:t>Ramadan.</a:t>
            </a:r>
            <a:endParaRPr lang="en-US" sz="3000" b="1" i="1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1750" name="Picture 6" descr="Muslim Woman Preparing Foods at Home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 b="5882"/>
          <a:stretch>
            <a:fillRect/>
          </a:stretch>
        </p:blipFill>
        <p:spPr bwMode="auto">
          <a:xfrm>
            <a:off x="4618038" y="4724400"/>
            <a:ext cx="2925762" cy="1828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olum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1647825"/>
            <a:ext cx="5143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362200" y="228600"/>
            <a:ext cx="5715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006600"/>
                </a:solidFill>
                <a:latin typeface="Calligrapher" pitchFamily="2" charset="0"/>
              </a:rPr>
              <a:t>5.  The </a:t>
            </a:r>
            <a:r>
              <a:rPr lang="en-US" sz="4800" b="1" i="1">
                <a:solidFill>
                  <a:srgbClr val="006600"/>
                </a:solidFill>
                <a:latin typeface="Calligrapher" pitchFamily="2" charset="0"/>
              </a:rPr>
              <a:t>Hajj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8248650" y="3248025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FF99"/>
                </a:solidFill>
                <a:latin typeface="Calligrapher" pitchFamily="2" charset="0"/>
              </a:rPr>
              <a:t>5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524000" y="1219200"/>
            <a:ext cx="6629400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3200" b="1"/>
              <a:t> </a:t>
            </a:r>
            <a:r>
              <a:rPr lang="en-US" sz="3000" b="1">
                <a:latin typeface="Comic Sans MS" pitchFamily="66" charset="0"/>
              </a:rPr>
              <a:t>The pilgrimage to Mecca.</a:t>
            </a:r>
          </a:p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3000" b="1">
                <a:latin typeface="Comic Sans MS" pitchFamily="66" charset="0"/>
              </a:rPr>
              <a:t> Must be done at least once in a</a:t>
            </a:r>
            <a:br>
              <a:rPr lang="en-US" sz="3000" b="1">
                <a:latin typeface="Comic Sans MS" pitchFamily="66" charset="0"/>
              </a:rPr>
            </a:br>
            <a:r>
              <a:rPr lang="en-US" sz="3000" b="1">
                <a:latin typeface="Comic Sans MS" pitchFamily="66" charset="0"/>
              </a:rPr>
              <a:t>   Muslim’s lifetime.</a:t>
            </a:r>
          </a:p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3000" b="1">
                <a:latin typeface="Comic Sans MS" pitchFamily="66" charset="0"/>
              </a:rPr>
              <a:t> 2-3 million Muslims make the </a:t>
            </a:r>
            <a:br>
              <a:rPr lang="en-US" sz="3000" b="1">
                <a:latin typeface="Comic Sans MS" pitchFamily="66" charset="0"/>
              </a:rPr>
            </a:br>
            <a:r>
              <a:rPr lang="en-US" sz="3000" b="1">
                <a:latin typeface="Comic Sans MS" pitchFamily="66" charset="0"/>
              </a:rPr>
              <a:t>   pilgrimage</a:t>
            </a:r>
            <a:br>
              <a:rPr lang="en-US" sz="3000" b="1">
                <a:latin typeface="Comic Sans MS" pitchFamily="66" charset="0"/>
              </a:rPr>
            </a:br>
            <a:r>
              <a:rPr lang="en-US" sz="3000" b="1">
                <a:latin typeface="Comic Sans MS" pitchFamily="66" charset="0"/>
              </a:rPr>
              <a:t>   every </a:t>
            </a:r>
            <a:br>
              <a:rPr lang="en-US" sz="3000" b="1">
                <a:latin typeface="Comic Sans MS" pitchFamily="66" charset="0"/>
              </a:rPr>
            </a:br>
            <a:r>
              <a:rPr lang="en-US" sz="3000" b="1">
                <a:latin typeface="Comic Sans MS" pitchFamily="66" charset="0"/>
              </a:rPr>
              <a:t>   year.</a:t>
            </a:r>
            <a:endParaRPr lang="en-US" sz="3000" b="1" i="1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2778" name="Picture 10" descr="Kaabah-2"/>
          <p:cNvPicPr>
            <a:picLocks noChangeAspect="1" noChangeArrowheads="1"/>
          </p:cNvPicPr>
          <p:nvPr/>
        </p:nvPicPr>
        <p:blipFill>
          <a:blip r:embed="rId3" cstate="print">
            <a:lum bright="6000" contrast="6000"/>
          </a:blip>
          <a:srcRect/>
          <a:stretch>
            <a:fillRect/>
          </a:stretch>
        </p:blipFill>
        <p:spPr bwMode="auto">
          <a:xfrm>
            <a:off x="4343400" y="3886200"/>
            <a:ext cx="3581400" cy="26590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olum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1647825"/>
            <a:ext cx="5143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438400" y="304800"/>
            <a:ext cx="5638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006600"/>
                </a:solidFill>
                <a:latin typeface="Calligrapher" pitchFamily="2" charset="0"/>
              </a:rPr>
              <a:t>5.  The </a:t>
            </a:r>
            <a:r>
              <a:rPr lang="en-US" sz="4800" b="1" i="1">
                <a:solidFill>
                  <a:srgbClr val="006600"/>
                </a:solidFill>
                <a:latin typeface="Calligrapher" pitchFamily="2" charset="0"/>
              </a:rPr>
              <a:t>Hajj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8248650" y="3248025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FF99"/>
                </a:solidFill>
                <a:latin typeface="Calligrapher" pitchFamily="2" charset="0"/>
              </a:rPr>
              <a:t>5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00200" y="1554163"/>
            <a:ext cx="65532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3200" b="1"/>
              <a:t> </a:t>
            </a:r>
            <a:r>
              <a:rPr lang="en-US" sz="3000" b="1">
                <a:latin typeface="Comic Sans MS" pitchFamily="66" charset="0"/>
              </a:rPr>
              <a:t>Those who complete the </a:t>
            </a:r>
            <a:br>
              <a:rPr lang="en-US" sz="3000" b="1">
                <a:latin typeface="Comic Sans MS" pitchFamily="66" charset="0"/>
              </a:rPr>
            </a:br>
            <a:r>
              <a:rPr lang="en-US" sz="3000" b="1">
                <a:latin typeface="Comic Sans MS" pitchFamily="66" charset="0"/>
              </a:rPr>
              <a:t>   pilgrimage can add the title</a:t>
            </a:r>
            <a:br>
              <a:rPr lang="en-US" sz="3000" b="1">
                <a:latin typeface="Comic Sans MS" pitchFamily="66" charset="0"/>
              </a:rPr>
            </a:br>
            <a:r>
              <a:rPr lang="en-US" sz="3000" b="1">
                <a:latin typeface="Comic Sans MS" pitchFamily="66" charset="0"/>
              </a:rPr>
              <a:t>   </a:t>
            </a:r>
            <a:r>
              <a:rPr lang="en-US" sz="3000" b="1" i="1">
                <a:solidFill>
                  <a:srgbClr val="CC3300"/>
                </a:solidFill>
                <a:latin typeface="Comic Sans MS" pitchFamily="66" charset="0"/>
              </a:rPr>
              <a:t>hajji </a:t>
            </a:r>
            <a:r>
              <a:rPr lang="en-US" sz="3000" b="1">
                <a:latin typeface="Comic Sans MS" pitchFamily="66" charset="0"/>
              </a:rPr>
              <a:t>to their name.</a:t>
            </a:r>
            <a:endParaRPr lang="en-US" sz="3000" b="1" i="1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8438" name="Picture 6" descr="1_3b"/>
          <p:cNvPicPr>
            <a:picLocks noChangeAspect="1" noChangeArrowheads="1"/>
          </p:cNvPicPr>
          <p:nvPr/>
        </p:nvPicPr>
        <p:blipFill>
          <a:blip r:embed="rId3" cstate="print">
            <a:lum bright="-6000" contrast="12000"/>
          </a:blip>
          <a:srcRect/>
          <a:stretch>
            <a:fillRect/>
          </a:stretch>
        </p:blipFill>
        <p:spPr bwMode="auto">
          <a:xfrm>
            <a:off x="5486400" y="3429000"/>
            <a:ext cx="2406650" cy="25606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8439" name="Picture 7" descr="hajj-pilgrims-1"/>
          <p:cNvPicPr>
            <a:picLocks noChangeAspect="1" noChangeArrowheads="1"/>
          </p:cNvPicPr>
          <p:nvPr/>
        </p:nvPicPr>
        <p:blipFill>
          <a:blip r:embed="rId4" cstate="print">
            <a:lum contrast="6000"/>
          </a:blip>
          <a:srcRect/>
          <a:stretch>
            <a:fillRect/>
          </a:stretch>
        </p:blipFill>
        <p:spPr bwMode="auto">
          <a:xfrm>
            <a:off x="1524000" y="3657600"/>
            <a:ext cx="36576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Islam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495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Where?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371600" y="273050"/>
            <a:ext cx="7696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006600"/>
                </a:solidFill>
                <a:latin typeface="Calligrapher" pitchFamily="2" charset="0"/>
              </a:rPr>
              <a:t>Countries with the Largest Muslim Population</a:t>
            </a:r>
            <a:endParaRPr lang="en-US" sz="4800" b="1" i="1">
              <a:solidFill>
                <a:srgbClr val="006600"/>
              </a:solidFill>
              <a:latin typeface="Calligrap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371600" y="273050"/>
            <a:ext cx="7696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006600"/>
                </a:solidFill>
                <a:latin typeface="Calligrapher" pitchFamily="2" charset="0"/>
              </a:rPr>
              <a:t>Countries with the Largest Muslim Population</a:t>
            </a:r>
            <a:endParaRPr lang="en-US" sz="4800" b="1" i="1">
              <a:solidFill>
                <a:srgbClr val="006600"/>
              </a:solidFill>
              <a:latin typeface="Calligrapher" pitchFamily="2" charset="0"/>
            </a:endParaRPr>
          </a:p>
        </p:txBody>
      </p:sp>
      <p:graphicFrame>
        <p:nvGraphicFramePr>
          <p:cNvPr id="62691" name="Group 227"/>
          <p:cNvGraphicFramePr>
            <a:graphicFrameLocks noGrp="1"/>
          </p:cNvGraphicFramePr>
          <p:nvPr/>
        </p:nvGraphicFramePr>
        <p:xfrm>
          <a:off x="1524000" y="2482850"/>
          <a:ext cx="7391400" cy="1859280"/>
        </p:xfrm>
        <a:graphic>
          <a:graphicData uri="http://schemas.openxmlformats.org/drawingml/2006/table">
            <a:tbl>
              <a:tblPr/>
              <a:tblGrid>
                <a:gridCol w="476250"/>
                <a:gridCol w="1484313"/>
                <a:gridCol w="1544637"/>
                <a:gridCol w="1143000"/>
                <a:gridCol w="1219200"/>
                <a:gridCol w="15240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Indonesia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183,000,000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Iran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62,000,000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Pakistan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134,000,000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Egypt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59,000,000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India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121,000,000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Nigeria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53,000,000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Bangladesh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114,000,000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Algeria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31,000,000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Turkey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66,000,000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Morocco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29,000,000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371600" y="273050"/>
            <a:ext cx="7696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006600"/>
                </a:solidFill>
                <a:latin typeface="Calligrapher" pitchFamily="2" charset="0"/>
              </a:rPr>
              <a:t>Countries with the Largest Muslim Population</a:t>
            </a:r>
            <a:endParaRPr lang="en-US" sz="4800" b="1" i="1">
              <a:solidFill>
                <a:srgbClr val="006600"/>
              </a:solidFill>
              <a:latin typeface="Calligrapher" pitchFamily="2" charset="0"/>
            </a:endParaRPr>
          </a:p>
        </p:txBody>
      </p:sp>
      <p:graphicFrame>
        <p:nvGraphicFramePr>
          <p:cNvPr id="62691" name="Group 227"/>
          <p:cNvGraphicFramePr>
            <a:graphicFrameLocks noGrp="1"/>
          </p:cNvGraphicFramePr>
          <p:nvPr/>
        </p:nvGraphicFramePr>
        <p:xfrm>
          <a:off x="1524000" y="2482850"/>
          <a:ext cx="7391400" cy="1859280"/>
        </p:xfrm>
        <a:graphic>
          <a:graphicData uri="http://schemas.openxmlformats.org/drawingml/2006/table">
            <a:tbl>
              <a:tblPr/>
              <a:tblGrid>
                <a:gridCol w="476250"/>
                <a:gridCol w="1484313"/>
                <a:gridCol w="1544637"/>
                <a:gridCol w="1143000"/>
                <a:gridCol w="1219200"/>
                <a:gridCol w="15240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Indonesia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183,000,000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Iran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62,000,000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Pakistan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134,000,000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Egypt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59,000,000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India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121,000,000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Nigeria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53,000,000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Bangladesh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114,000,000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Algeria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31,000,000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Turkey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66,000,000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Morocco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29,000,000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8" name="Text Box 150"/>
          <p:cNvSpPr txBox="1">
            <a:spLocks noChangeArrowheads="1"/>
          </p:cNvSpPr>
          <p:nvPr/>
        </p:nvSpPr>
        <p:spPr bwMode="auto">
          <a:xfrm>
            <a:off x="304800" y="152400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CC3300"/>
              </a:buClr>
              <a:buSzPct val="80000"/>
              <a:buFont typeface="Wingdings" pitchFamily="2" charset="2"/>
              <a:buNone/>
            </a:pPr>
            <a:r>
              <a:rPr lang="en-US" sz="2800" b="1" dirty="0">
                <a:solidFill>
                  <a:srgbClr val="FFFF00"/>
                </a:solidFill>
                <a:latin typeface="Comic Sans MS" pitchFamily="66" charset="0"/>
              </a:rPr>
              <a:t>*</a:t>
            </a:r>
            <a:r>
              <a:rPr lang="en-US" sz="2800" b="1" dirty="0">
                <a:latin typeface="Comic Sans MS" pitchFamily="66" charset="0"/>
              </a:rPr>
              <a:t> Arabs make up only 20% of the total Muslim population of the world.</a:t>
            </a:r>
            <a:endParaRPr lang="en-US" sz="2800" b="1" i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Islam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495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Where? </a:t>
            </a:r>
            <a:endParaRPr lang="en-US" dirty="0"/>
          </a:p>
        </p:txBody>
      </p:sp>
      <p:pic>
        <p:nvPicPr>
          <p:cNvPr id="24582" name="Picture 6" descr="http://tmq2.files.wordpress.com/2008/04/muslim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859278"/>
            <a:ext cx="9144000" cy="4998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Events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Largely associated with the 9/11 terrorist attacks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Arab =/= Muslim, Terrorist =/= Every Muslim</a:t>
            </a:r>
          </a:p>
          <a:p>
            <a:pPr lvl="2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Recipients of Constant Prejudice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“</a:t>
            </a:r>
            <a:r>
              <a:rPr lang="en-US" dirty="0" err="1" smtClean="0"/>
              <a:t>Towelhead</a:t>
            </a:r>
            <a:r>
              <a:rPr lang="en-US" dirty="0" smtClean="0"/>
              <a:t>”</a:t>
            </a:r>
          </a:p>
          <a:p>
            <a:pPr lvl="2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Civil War in Syria, War in Iraq, ISIS, </a:t>
            </a:r>
            <a:r>
              <a:rPr lang="en-US" dirty="0" err="1" smtClean="0"/>
              <a:t>Boko</a:t>
            </a:r>
            <a:r>
              <a:rPr lang="en-US" dirty="0" smtClean="0"/>
              <a:t> </a:t>
            </a:r>
            <a:r>
              <a:rPr lang="en-US" dirty="0" err="1" smtClean="0"/>
              <a:t>Haram</a:t>
            </a:r>
            <a:endParaRPr lang="en-US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These events do not characterize the people of a religion but rather a small minority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/>
          <a:lstStyle/>
          <a:p>
            <a:r>
              <a:rPr lang="en-US" dirty="0" smtClean="0"/>
              <a:t>What is the geographic area that is considered to be holy for Jews and Christians? Why is it considered holy?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76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495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3434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 smtClean="0"/>
              <a:t>What are the 5 pillars of the Islamic faith?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Essential Question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/>
              <a:t>What are the 5 pillars of the Islamic faith?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http://www.youtube.com/watch?v=TpcbfxtdoI8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Origins: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5791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Prophet Muhammad</a:t>
            </a:r>
          </a:p>
          <a:p>
            <a:pPr lvl="1"/>
            <a:r>
              <a:rPr lang="en-US" dirty="0" smtClean="0"/>
              <a:t>Sheppard living in Arabia</a:t>
            </a:r>
          </a:p>
          <a:p>
            <a:pPr lvl="1"/>
            <a:r>
              <a:rPr lang="en-US" dirty="0" smtClean="0"/>
              <a:t>Arabs: ethnic group of people, </a:t>
            </a:r>
            <a:r>
              <a:rPr lang="en-US" b="1" dirty="0" smtClean="0"/>
              <a:t>not</a:t>
            </a:r>
            <a:r>
              <a:rPr lang="en-US" dirty="0" smtClean="0"/>
              <a:t> a religion, disagreed with current religious practices </a:t>
            </a:r>
          </a:p>
          <a:p>
            <a:pPr lvl="1"/>
            <a:r>
              <a:rPr lang="en-US" dirty="0" err="1" smtClean="0"/>
              <a:t>Kaaba</a:t>
            </a:r>
            <a:r>
              <a:rPr lang="en-US" dirty="0" smtClean="0"/>
              <a:t>: ancient shrine believed to have been built by Abraham</a:t>
            </a:r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8" name="Picture 8" descr="https://encrypted-tbn1.gstatic.com/images?q=tbn:ANd9GcThT__uqdKNun17IyvH-HqYur5y74ZGUFu_jOOg3NhQWjgnDji0nuWTEAL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075376"/>
            <a:ext cx="2924175" cy="2201600"/>
          </a:xfrm>
          <a:prstGeom prst="rect">
            <a:avLst/>
          </a:prstGeom>
          <a:noFill/>
        </p:spPr>
      </p:pic>
      <p:pic>
        <p:nvPicPr>
          <p:cNvPr id="5130" name="Picture 10" descr="http://upload.wikimedia.org/wikipedia/commons/8/86/Arabian_Peninsula_dust_SeaWiFS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447800"/>
            <a:ext cx="2086666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His Vision</a:t>
            </a:r>
          </a:p>
          <a:p>
            <a:pPr lvl="1"/>
            <a:r>
              <a:rPr lang="en-US" dirty="0" smtClean="0"/>
              <a:t>Was spoken to by an angel, told to submit and spread new beliefs</a:t>
            </a:r>
          </a:p>
          <a:p>
            <a:pPr lvl="1"/>
            <a:r>
              <a:rPr lang="en-US" dirty="0" smtClean="0"/>
              <a:t>Converted many Arabs</a:t>
            </a:r>
          </a:p>
          <a:p>
            <a:pPr lvl="1"/>
            <a:r>
              <a:rPr lang="en-US" dirty="0" smtClean="0"/>
              <a:t>One true God: </a:t>
            </a:r>
            <a:r>
              <a:rPr lang="en-US" i="1" dirty="0" smtClean="0"/>
              <a:t>Allah</a:t>
            </a:r>
          </a:p>
          <a:p>
            <a:pPr lvl="1"/>
            <a:r>
              <a:rPr lang="en-US" dirty="0" smtClean="0"/>
              <a:t>Holy book of teachings and prayers Quran (Koran)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Hijra</a:t>
            </a:r>
            <a:endParaRPr lang="en-US" dirty="0" smtClean="0"/>
          </a:p>
          <a:p>
            <a:pPr lvl="1"/>
            <a:r>
              <a:rPr lang="en-US" dirty="0" smtClean="0"/>
              <a:t>Muhammad’s pilgrimage from Mecca to Medina</a:t>
            </a:r>
          </a:p>
          <a:p>
            <a:pPr lvl="1"/>
            <a:r>
              <a:rPr lang="en-US" dirty="0" smtClean="0"/>
              <a:t>Gained many followers and political power</a:t>
            </a:r>
          </a:p>
          <a:p>
            <a:pPr lvl="1"/>
            <a:r>
              <a:rPr lang="en-US" dirty="0" smtClean="0"/>
              <a:t>Used power to spread Islam across Arabia and Mesopotamia (Jerusalem)</a:t>
            </a:r>
          </a:p>
          <a:p>
            <a:pPr lvl="1"/>
            <a:r>
              <a:rPr lang="en-US" dirty="0" smtClean="0"/>
              <a:t>Created a united group in a nation</a:t>
            </a:r>
          </a:p>
        </p:txBody>
      </p:sp>
      <p:sp>
        <p:nvSpPr>
          <p:cNvPr id="4102" name="AutoShape 6" descr="http://upload.wikimedia.org/wikipedia/commons/a/a9/Kingdom_of_Israel_1020_ma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6019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Mosques – Islamic houses of Worship</a:t>
            </a:r>
          </a:p>
          <a:p>
            <a:r>
              <a:rPr lang="en-US" dirty="0" smtClean="0"/>
              <a:t>Jihad – “struggle in God’s service”</a:t>
            </a:r>
          </a:p>
        </p:txBody>
      </p:sp>
      <p:sp>
        <p:nvSpPr>
          <p:cNvPr id="3074" name="AutoShape 2" descr="data:image/jpeg;base64,/9j/4AAQSkZJRgABAQAAAQABAAD/2wCEAAkGBxQTEhUUEhQWFRUWGBcaFxgYGBgYGBcaGh4cFxYYGxgYHCggGxolHBgVITEiJSkrLi4uFyAzODMsNygtLisBCgoKDg0OGhAQGiwkHCQsLCwsLCwsLCwsLCwsLCwsLCwsLCwsLCwsLCwsLCwsLCwsLCwsLCwsLCwsLCw3LCssK//AABEIANoA5wMBIgACEQEDEQH/xAAcAAABBAMBAAAAAAAAAAAAAAAABAUGBwECAwj/xABJEAABAwICBgUIBwYEBQUAAAABAAIRAyExQQQFElFhcQYiMoGRBxNCUqGx0fAUIzNTYpLBQ3KCsuHxJGNzohUWJaPCg6Szw9P/xAAZAQEAAwEBAAAAAAAAAAAAAAAAAQIDBAX/xAAiEQEBAAICAQUBAQEAAAAAAAAAAQIRAyExEhMyQVEiBBT/2gAMAwEAAhEDEQA/ALxQhCAQhItb6WaVJzwJIwG8mwUW6CsvAxKi3lA1y/R9FL6Lg18gAwDvJsbYD2puqmvUEvqEA3AAFuHESo/r2htgMq/WASAcxIJzM32b33Lny5+uo0xxm+1m6i0l1XR6VR8bTqbHOjCS0E+9L1V3RfpqNHDKNb7IQ1ry4ksAw25vHuAuSrPpvBAIuCtsM5lNxXLGytkIQrqhCEIBCEIBCEIBCEIBCEIBCEIBCEIMOdGKGuBwSHXmmClQqPmC1jiN5IBIA4yon5OukI+jbGl1gKwe+POOAeWky035x3KtykulpjbNp2hYa6VlWVCEIQCEIQCZukl2tbvPuTymLXhmo0bgSqcnxqYQ1BAERuv+ijmu6d7mAMoIuQRPtUjr4CZ7io9rw7lyZr4oHpw6psYIBE52Vv8Ak11ma+gUicWTTP8A6Z2Ae8AHvVU6zGzTk5AgTvgp28nvTunQp09DbSeXzUc58tDZJc+2eEDBW4b6b20zm8V0oUe0bXrnidkjnHwXY62dk3+q6fcx/WGj2hMbtcuGLfaEUteA5O8AnuY/pqnxCZKmu2jEu/Kg68bmSOYT3MP01T2hMo14z1vZ/RaDX7Mdo+Ce5h+mqfUJkOu23gkxw5/BI39KmDJ+WQT3MP01UnQo1/zNuY/2Lk/pWRMUyd0kD9EvJhPs1UqQokOmUdqkRyKU0umNE4hzeY+EqJy4X7PTUkTdrjWQosJiTIAHE4CUl/5p0b71vj/RMOvtaU67WilUa8h8mMoGfipyzkxtlJCHWlV2kvBfGy0QG3id5GaZNN0NkGWN/KE/hvzuyTPVEk7gV5+X9Xdb43Xgn6M9Na1DSqWj1XbdCoRTBIE0zhTgjFsgAg7xERe4WGQCvOWu27OkUXbq1P2PBXougeqOS7eG7xZ8knl0QhC2ZhCEIBMOsHTWPABPyjVap9a48SsuW6iY46eYFv7blHtcXbJUj06I7lFdYVgCAczHzguXkykq+ERPpK8NFMHtGSGnCezPddNHk6obesb5B/wTr0lqQ4AbgO6Sf1KS+SaltaVUf6tN5vcS47u5MW3jFZ+j6TsiBsiMoHd6fEJV595IJjsnIZCTw355LDNIdgCABjDRyODjGC1qaTUxl3HHDhFHPdiFvHONI0ggRtCTNzAi+4kE2XLRq8H0XbiOV7SbLZ+lVA03cSCLbOOJxLRlOabxVJMuNzfHlh9YLxwGI788omHTS7xNjmk1WuNuIsN5HdY74KxTaSGyZkY/Ljv3lJqzLuIBuT6wwzwHvWVWjP8AxFoIEZkCH074H1+PsQzSxgBO8yy04YO3XWn0V+1O06DbGoMhezoIJjxKz5pxJu4D92rIERiTe53ZeDGW/Sbpn6WDYgib4steAT1t630WgHSYJw3FahkTj3+ckHCIDTu3Z55q9F9KLSRkb4/gbvG9XmP6ra46bU82BGyAb3ibRbrOG/imQafDjJbiQDAgkRJ+0wj3hPOu3RGIEHfHGQCJ8clGqoG0JdmZlxEGIJk1RiWnLvUZ3XScYWV9LJMAA44BwIMkRYGLBau0jGWEDeSBn+KIwJWj2iLYyRctOEAAmHmcCe7DLtRE2De8B3VAna7LW3PXOP6JJtJNq9oc4gi5mOszAZwHScVjo9RIqVALgOIFrzafh3Jw0YzUb2og4l97QD1nmMDlJieKxoYitV9/Ek28AD3qmU0nZ1bTIm+d+GCRaawCSMSl7GwL3J8OfsSfS2yDOXxVfKJe1edLhs7B3PB42Mr0LopljeS8/wDTWn9U87hb2FX5q8zTZyC6/wDPekcniFKEIXSyCEIQYebFRmndzipFpToY48FG6WCx5focdPNjyUe0ulL73Ay4Rwt7E8axqn+8bwPcmrTXw08lyZ91rj4QHpPWl/LaPglnkb7ekG1mU8TGLjN0zdIakh5/CfgPepD5HtHBbpBP4AbxOavg0y+Ke1WDaIAvuvY7+xhcrBFgdkYn0eTZ+yxv7Aur2CSDcHLG9wIB333pM5ogjEiZFpE3yEG034cRGlYuRcNnKbDK2cRA3+xcvO3icgR1gALnECoMt2KNId1T1sYi4HfeoIGIiPFcGVCQZgugTALoixwLpMcMllcu9LaOujGzZyA54DeVhr2yYptmdzr3kkyxdNGZh355zCSiiA4ktaN0hoJk4j6sHFRNoKvOtAaRRacSZD5BgT6B/DfnuXDzgwFCmAZ9F/P7v5K0NLGwNxFsIn/LIz3Ll5kdYFoOXYnvP1N/S348VrL0jRVTLTJNFtovsu5epeI9yV6C0DaGYi1v0TdsgRYAAnEASLb6YxHEfBXoNW7wHA74IieUn9FaK0i1667crHdnF4PdeRimTbubk8NsZzJtVHBPetapJAmLG1p53cPkJrfpFxsu59aRhMWqnHleQssu14HsM4m5GIkXGMEnMCO7FaebserO1a7T+EmZpGBI458V0dVMmBMQfHf1Dv8AYFimLg7IiQTLIvv+yGfH0kSNAcRVEARJuRBiDA7A3ezkldFv1rzvI+P6+wJLotIecadkC5waQY/KIx9qW0mRVdnhF5jf7lTKkOIFvBI9LEggJVTGPJJqxxUCBdMQfMuG+fd/dXpqR00KR3sb7lR/SsTTdyV1dGHTolA/5bP5Qun/AD/ZyeIdEIQulkEIQgR61dFM+CYnGBl896eNdO6gG8pk0h8Nz9qw5L2G7TiDvj53FNGsoDSDuj58SnOsZJ5H5v3Jj13UhhxwPwlcm+20iuteP6tTcSB7Qpl5LqQ+jvkxNQZxkAMxPJQXWzurzcFYHk7to5vi8k43iBkMpV8fppn8UwrVWEmDw7QwEEx9YNmIueC41a9nXE44sjLH60EdrhKKbgDJLgBjEyTacRfPBdfPUzcmoZG88L2zt71s5yWpU6xhxjGzjgZECK0E33cVybo83IJscQ50jjLH3ubcVzfWk4yRkdq8zYyw/wBlto9ACSCJBnBmU3PVbks/tKQUWjHnGG8pqZBJENFhENaJPPYHuS4VbG3IEGbz3Z5FN1KuCYtuBBEYR95jc5ZK3RHZuijMTaB1Abzv8yYsSFyfo0bViLZMHv8AMBaHSG3vBN7tBk3mInLaPf4bOM9aP9oxxn7M4wFPQ5mnskTMTEAbPcIjd4lKNXtLg67hfOd2W053shIqgIkWtfDs7wIo9mM+CW6nMMM2uLRhbCzG5Qo+0Vrpuw0gPD54P2MYHrNvhfnxTTWLrnrYgwHOwjD7Y3tGGYhOms42miNqQRnIPcDv4d6b39YGZEjMG8Gc6e5vjbil6I4GntTLZkjAE/8A1HcENp3gC3+mLg5fYYcO9Z2SCARlgWgC876XJZgCZgCTc7IkyJNwI7Sqs3o6C4VAYbY5FlrEAgebBw4hLKLiarxuDb89r4JvokF7TDYBaB2PCx3p1exoqE5kN8RtR88FXOdEpS13tlJawueWKUzZJq2Cr5EJ6UnqOHD3THvVw9CnzoOjHfRp/wAjVT3SfA9/z7lbnQJ06Bo3+lT/AJQujg81OfxSBCELpZBCEIGbX7+wOf6/0TJphgd3BOmvqn1gG4Jn0k8T7Vzct7qYRPwJ4H5sot0hrdV3L3YYqR13SDyP671E+kLzF4i/s9i5pG2KDayPZE+krF6AvjRbixc8QdqDcR2RhH691b6xnaaOZ+fBWJ0IfOigH1jFonP1HZk34K8utNM50ltST1YtkesJx/Atqr4H2bYtg1x3/hubH5KSVXgiAJF8j4fYxBkLnWH4bSLQBjIGNL8R+ZVrlKw0w+mHOgsa0zE7JE5+lT4YhKNFoXublwzbYjeIHuySKlXaMWgAmABEcrNG/nZLKDiXNsMcid8ZG91EqTnVETkL3OA449+KSNpsjaFZsSMHnZkXjtxkRHBKa9UgHCzTwyx4Jt8+AIDnXm5dNwN+2DgT/YK24pqurKLZH1zCRlJy39bESLLqWMP7QOiTAAdzyN7JKzSJJ65F79ewMAfffimMLhFeuDPWuLkS0xAGW2QBPzvmaT20q06Y9M532G2m/qbp8SluiEBpDTOR6obBAjICfam3a6wjmRLTBNxkbxHsSrQTsttcAweye60ccklRYzrKhJaSJgbgd0XNN27hgkWkOuBFokmMJv8AcEGJ5nPFLNPEuZE2kyADEZ9kzjhwTfWEEG2R7LY2rkfstwjuUWpjGwD6OM3LeX+Rz8FioWgu2rEQ0A7OAJgXaDkPiVwY5oIBAxbky5zP2W4xyXE1A0m4i47TAA2YnAWBMEYyFXa2mXaeNsXHaizmjPDtDC1vjCfzjhkPmVFWQXtlw9H0hnBi1TG4T3oVNzX1dp5dtOBEgDZbHZEZYnvVLb9p0dSQVw0k4rWtVjOD4rWobb7KhIh3STsq2PJ06dX6P/pt9ghVR0j7Lvnf8ParS8mTp1fQ/d9xIXR/nv8ASeSfylSEIXYwCELBKCKa6qTWdwA+KatIqW/t8Uo1nVmq/nHgkBbOOc9w/L71w8mXdaYwmrOjvneod0hrDxndn7VKNY1IJ4WwwUG1zVJPCbY+4rKNcZ2j+k3rAcP6qyejDmmgzaIAaAYOwZESYl0jwyKrNw+tPAD3Kzuib3Ci0AuI6tpeYsPVda+Rb3rT8TyeDrpDw0CQJM2OzgT+9hj4rJq7YiBjfsiYmcHjc7DeOKywm8hwwx86PB0H+/FdWEx2T2R97OAdjs3gkjD4J9sm/mG378Djcmx87GOzuxSzR42mwcY9LHHLzm62BvvWlOu4QAwESYJD8puZG8D38+ujaY8loLAJxs63fGGGMLSaVu29eqdkzaRj7N494Teaxv2jJj07CLx1zBxw4JVpFc7LogmMB7L3PsTYGSLg5+iTHcaBz9wS0kKtg3uRFr+cnA/iub+7gtHHEkmIjF53zi/Fc3Vznckxhh/7fiMdwWaY4HGwIyEx+xtwCgYYXC5mxAd2/wB7Hzm8Y929LKL5ZH4oxO4b3OSQtJAkEzJNs8MfMd0neUqoAlpmcYgk2sN7Gn2KSk+mVIIAjs/N9tu5JBXYJ2g47uteJtc1DeZvxSjTyQ4dW8XgG0cQ0jN2IySHacCCAb3sH2MzEeaMtjvyvia2pkZ0ms22yHA4Al8gjPCpM2SdxJDjcjONuc8IqmwssMYdq4MEx2SYFjno+c7t91rVpT6Nido9USbGD9heIf4m5lIloA7aHaJtJl5O7J5JFzZPTZDzbd+vz3JhpiHkkQZE2EQYgX0e+Q4J9qOG3bAf1VM/CfsOZe95XGpUgEeHz4pRVBMCMZxSTSSY35XVPpKMdIOye/3/ANlaPkrP/T6XJ387lVuvuyeR77f0Vm+SY/8AT6f8f87lv/m8p5PimiEIXY5wtKpseS3SbWFTZpuO4FBBNLqSSd7nHPCUkqVN+fNd2u7IPGZjv9/6ZLnVaC2TBnlhvuvOym7ttOjJrJ9ib75n9CM1D9avgwb/ADwUq1s+MN+44RGR5qHaxIL95+eRUaa4mYGajufuVo6g+xaLEDZ7UQBYkXYTGIxVV6PeoeZVqagJ822czFhHCZFTDfy5q98mfg702twhpiT+zGMuns2xnxW/m24kMiYwp3ixd2bTBb3rDQYE7U/xjLL63gMVu6ASBtCDOLp6vVx85x4YK7BtAvIBgibM/wDz3hdaUtOUhpyZazt1MHMHEY854vqn5N8P9bGY9qzSqHaO6HTjECMvOHG+XhCnwh2rVHCmdkkH+HHvt4pJ9PI9LeMaWWPpDh4LrXJDTc4jCefokHwSQbRgQd8/WZkY3wj5KqnRSdOdNnCDMXp2vA/aXnLnkujdMdA684/dXvb9py8ElBJwL+/zowGZ2Tf9VmntdaNsRh9qMIHqfHNTEFZ1oYkutOM0onISHG+OPqlddDrF7T1pgxi20R6qSuaZHbiwFqtrxOGOMmwhd9GMMMyTJx2rj+Mkx7FfaDfrotLu00QDM7GBsQdoGLTwTUdgkyWYnOlfC1yMA4/m5J01i8yIm4Nxt4zYdUgeKRu2mx29/wC3IIsIME5DOVRaOVMMnEC9ocwCbxg8YA4ceaK7rYt7WewYF5n67KB+YWxjo7bAjr4C48+ST+XNctJcRtdr07RVxgCJ2YjD+sWhJM1wnKP4L34VpT1Uf1u74pkhwJIB9LOpa5i/mjezre9OZcdozhZZ8nhaF9Ebzf3JDprjce3fzXdr9yS6W+x90fqqS9J12jWuuw7krJ8jzv8AAM/eqfzu+KrjWo6jv15qwvI4f8HH46nvW/8Am8nJ8U/QhC7XOE19I6kUHxiRA77fqnRR7pnWAogHNzR+v6Kud1jameUPqCSBNgBnEnetNMrmLEQN7v6LLqt+9NmsahLcTA3bl5lrokNes6kn8Rm52T3AA8JkqLae8bdpPO08gclIdKHVM2BiZAk5AWvxUZ0w3cbZ/BXwsrSTRDq3tC2YVoaqd9UAZOM4kbj+xN8MosLqstXPAPGeXdJVoapoBtNphgsbTTxFsdsTO0RgMQtPtTk8F4pxIIBHEAycMRo+WyRO7uW4gHs2gTjGd/sedpE7sUnloA2gI2cJF84+15iPat6R6twDaPQwIg41cJgb+spZB1e0AGbzcmcCCZoRvy8ctaRG04xB2SMBmW5mi29t/jiOj9kHAQ3ajsYGRj5zec96TaA7rOOGF7YTbB59XcFFSWac0Fl7dm3Vy5gjflkuNHRaQj6wG8CKdK3+3FdqxnZi4mZiRnj1m7ycclpTY6bbQgyftAcf3+A4IhmvRp4hzX5vgUsrgmwyJ7gtfNtFhszFvsd3C5tPzddhMX2sr/WxJJ/HwHJca+1vdgYvUzwP2m9W3EOb6zZN23j7u4s0DsmxIHDAJTob4pxhJm2znFuqAJ5pLLuJgXP1kkzhG3e2a3JOwJkHaM9rfFtok+1E6Gm0XOuIMD8G8+sw7zmEjFDsyxoxPZoi+F4biRGG7fjprEukbMnltxniWuHtSQtqHI/9zhN9vjbh7Y2mQq+jkwA1tvSDaXHeBOJyWamiuv8AV7vRpnEycCBb9BiksuPrASfvBbGLO3TbkitUOJD/APuiMYieGfJRtOmfo5B7GIizacY7tsbhaDzTlUHWMWsP1ylMrNJc6w2scvO8eHsTsX3m+DcZnjjdUz8Jnkpp3STSnWInelFE24JHprgJhZb0toy63PVcp75GXf4V3+o//wAVXmtXWJ3jwU/8i7v8PU/1X+5i6f8AN8leT4rIQhC7XOjes+m+iUKhp1KoD24tDXuItN9lpGCiHSnpnQ0hrBSJMO2jLS0RBAicZkrfp55LvpNR+kaNWLKj7uY6dhxAiQRdpMDeOSpTW2ra+jPNOux9NwyMweIIs4cQseT1Wab8eOHlY/0su6wiAJxjPFJNK1jAxHLaBnPeq1FR28+JW7tLqYF743bRK5P+e78t94pppWmbUmHR8OI7kw6VXBByyHvTMdKdv9y2+kuOJV8eLR6p9HbVDZe3mI/ura0Gk7YaBjE2qWG4A7J/XNVx0E1JX0qrNOkSxty4w1l7RtGATwG5XDS1DVEGGjhOHgFb0Zb6jLkyhr+iP2cAOqQOuDc3xNP1u60wuLqL24jf1tsT4incDGIAT8dTVjk23H4LY9H6hxc0eJT0ZX6ZyxF3MqEOMC9h1xe8n0JzjuXbQ9G2SQWwJG499gDKkf8AyyfvBjPZ/qt39Hneu38p5b09vP8AE+qGStR2o6sgkera2MOBB8Fz8xBJLZk3OzT4Y2v/AEUgp6hcPSbHI9y3/wCBmDdpJ5wnt5/iu4i79HcQIYBJNobYYExEEwefBcqugugOLb8fNGB+XPcpY7Ur9mGlg8Uk0no/WcI2mEDDGfco9vL8T6oidei8ejhOyYpZxcWt/VdKALWNBbHCB/42S6t0e0kTFKbjB7fihnR3STiw97mfHmnpy/FujZpDCROwHnLs9U74OOO8pJ5twJ6hvF9mnAiAPcPBP46O6V6jYw7TfiuZ6O6VP2X+5vxT05fh0jjqbs2bxGxSwyz4laVKbiD1T+SmN18d8flUmf0Z0j7vh2m/FcT0V0r7sfmb4KLjl+JlhhZShsbOZiWssDf1ueSdWVBIBsdkW8famfXuk/Raho17P2WkiZEG4uOSaNZ6fSrtAbWqUiBbZMAn8QmSMc/FUsvi9Lyb7TLz8QJHz/ZJ9NfPvUC0XRyGAvrVHn1W14b8fBb1Zd6L+H+Je6O5zVXLjl+1pjfw8a1EiR7+7AqwPIq76qsP853tYz4Klq7qw7JdyLw72lWN5Kek9DQ6L/pVZrajqhOyQ6zdkNEuA2TME4ro4MfTfKnL8V4oUa0Lp1oVWzKzXR6pDvY0koXW5UlSHWWq6dZpbUY14OTmhwPcUuQg80+VLoqND0omnTLKFRoLMS0OFnsnL1oORUK2bd69B+XLSQ3QNjOpVptHdLz/ACx3qh9B0Y1KtOn95UY38xDf1WOU1XThd4nHoV0cOnaWygNoMu6o5oktaBjukmAJ3q9dSeS3QKEE0fOO31T5z/aeqO4J/wCi3RrR9CpbGj09kOuSSS5x4uNyntXxx/WWWdvhxoaM1gAaAAMIGHwXWFlCuzYhELKEGIRCyhBiEQsoQYhELKEGIRCyhBiEQsoQYhELKEFb+UnyenTD56i7YrNbF+w9ouGmLtIkwVRmudWaVor9iuypTORPZMeq4Wd3L12kenaspVmllRjXtOIc0OB7jZVuO2mPJZ08gnSX+s7xMI8+71j4lX30u8lOivo1Do1EU62yTTLXODNrcWkkAHDhKobTtCfRqOp1mlj2mHNOIPzmqXFrjntr5471ye9zjAuSbAC5PCFN/Jj0N+n19qrSc7RmB20ZLQXwNlodicZMYRfETeeo+g2haKdqjQY13rXJ/M4k+1JijLPXSmvJt0J0sPdXfSc0OYWtYRDrkHaM9ns4G5lC9ENaBYCBwQtpdOe93bZCEKBUHl00u+jUt5qPP8Ia0e9yrzoRo/nNZaI3/MDj/AC//wAVJfLFpm1rDZkRTosEcXFzz7C1JfI/QFTWrS0HZZTqOEwSJhomP3isMu+R1Y9cT0M0QFlCFu5QhCEAhCEAhCEAhCEAhCEAhCEAhCEAhCEAhCEGtXA8ivNflNo7WstIMnFgx3MaF6Tq9k8ivN/lAM6w0n9+PBrVny3WLbgn9LV8iw/6bT/erf8AyOU+UC8jLCNX05ES6qe4vJHsIU9VsfEZ5/KhCEKyoXHTK4YxznGAASTuAEk+C7Jq6UavdpGiVqLDDqlN7QcILmkD3oPNvSnWzq+k1q+zsitD2tddwZAay8RJaAeE45qY+QR7fpdee0aTdkcA4h1+ZYoFrXVGkaO/zVWk5lQuIa3Zna/cjtDlKtXyOdE9IoVH6RXYae2xrWNPbidpziPRFmiDfGyxx7ydOd/hbyEIWzmCEIQCEIQCEIQCEIQCEIQCEIQCEIQCEIQCEIQaVuyeRXmbp3U/6hpU/en9F6Q1vpjaVJ9R52WtBLicgLleXtZaW+tXq1mMgPc9xkg5jayj0m+Kz5fDbg81dnkVq7Wr23mH1RyAIIHgVYKpjyNa7NOrV0OoQD1alMZOJH1sGB6PmzH4XFXOpw+MU5J/VCEIV1AhCEHJ+jtJkgSFuymBgtkIBCEIBCEIBCEIBCEIBCEIBCEIBCEIBCEIBCEIBCEII/051W/SdDq0qYBc5tgTAJBDg0nIGIniqAq6u0mj1fo1YPmIFJ42SbdoCHYYgxgvT6T1mjaCpnxzPy0w5LgpfyddFtJqac3SarH0qVKS3aGy6o4hwEA32QHOJPIXyu8IAWVOOMxmkZ53K7CEIVl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://m4.i.pbase.com/u20/qleap/upload/11328964.A00130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7933" y="3581400"/>
            <a:ext cx="4706067" cy="3276600"/>
          </a:xfrm>
          <a:prstGeom prst="rect">
            <a:avLst/>
          </a:prstGeom>
          <a:noFill/>
        </p:spPr>
      </p:pic>
      <p:pic>
        <p:nvPicPr>
          <p:cNvPr id="3082" name="Picture 10" descr="https://encrypted-tbn1.gstatic.com/images?q=tbn:ANd9GcRQZ9WEd3bVbCZwnMSJuYJezp7qavQEAzLNFy9FAjMgchPUElBpX_m8f4W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609600"/>
            <a:ext cx="2834485" cy="2181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72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6600"/>
                </a:solidFill>
                <a:latin typeface="Calligrapher" pitchFamily="2" charset="0"/>
              </a:rPr>
              <a:t>Five Pillars of the Islamic Faith</a:t>
            </a:r>
            <a:br>
              <a:rPr lang="en-US" b="1" i="1" dirty="0" smtClean="0">
                <a:solidFill>
                  <a:srgbClr val="006600"/>
                </a:solidFill>
                <a:latin typeface="Calligrapher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Essential beliefs/practices of everyday Muslims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olum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50" y="1647825"/>
            <a:ext cx="5143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09800" y="304800"/>
            <a:ext cx="5867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006600"/>
                </a:solidFill>
                <a:latin typeface="Calligrapher" pitchFamily="2" charset="0"/>
              </a:rPr>
              <a:t>1.  The </a:t>
            </a:r>
            <a:r>
              <a:rPr lang="en-US" sz="4800" b="1" i="1" dirty="0" err="1">
                <a:solidFill>
                  <a:srgbClr val="006600"/>
                </a:solidFill>
                <a:latin typeface="Calligrapher" pitchFamily="2" charset="0"/>
              </a:rPr>
              <a:t>Shahada</a:t>
            </a:r>
            <a:endParaRPr lang="en-US" sz="4800" b="1" i="1" dirty="0">
              <a:solidFill>
                <a:srgbClr val="006600"/>
              </a:solidFill>
              <a:latin typeface="Calligrapher" pitchFamily="2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8248650" y="3248025"/>
            <a:ext cx="27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FF99"/>
                </a:solidFill>
                <a:latin typeface="Calligrapher" pitchFamily="2" charset="0"/>
              </a:rPr>
              <a:t>1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571500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3200" b="1"/>
              <a:t> </a:t>
            </a:r>
            <a:r>
              <a:rPr lang="en-US" sz="3000" b="1">
                <a:latin typeface="Comic Sans MS" pitchFamily="66" charset="0"/>
              </a:rPr>
              <a:t>The testimony.</a:t>
            </a:r>
          </a:p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3000" b="1">
                <a:latin typeface="Comic Sans MS" pitchFamily="66" charset="0"/>
              </a:rPr>
              <a:t> The declaration of faith:</a:t>
            </a:r>
            <a:endParaRPr lang="en-US" sz="3000" b="1" i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667000" y="2667000"/>
            <a:ext cx="50609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ligrapher" pitchFamily="2" charset="0"/>
              </a:rPr>
              <a:t>There is no god worthy of </a:t>
            </a:r>
            <a:br>
              <a:rPr lang="en-US" sz="32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ligrapher" pitchFamily="2" charset="0"/>
              </a:rPr>
            </a:br>
            <a:r>
              <a:rPr lang="en-US" sz="32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ligrapher" pitchFamily="2" charset="0"/>
              </a:rPr>
              <a:t>worship except God, and</a:t>
            </a:r>
            <a:br>
              <a:rPr lang="en-US" sz="32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ligrapher" pitchFamily="2" charset="0"/>
              </a:rPr>
            </a:br>
            <a:r>
              <a:rPr lang="en-US" sz="32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ligrapher" pitchFamily="2" charset="0"/>
              </a:rPr>
              <a:t>Muhammad is His</a:t>
            </a:r>
            <a:br>
              <a:rPr lang="en-US" sz="32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ligrapher" pitchFamily="2" charset="0"/>
              </a:rPr>
            </a:br>
            <a:r>
              <a:rPr lang="en-US" sz="32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ligrapher" pitchFamily="2" charset="0"/>
              </a:rPr>
              <a:t>Messenger [or Prophet].</a:t>
            </a:r>
          </a:p>
        </p:txBody>
      </p:sp>
      <p:pic>
        <p:nvPicPr>
          <p:cNvPr id="41991" name="Picture 7" descr="Qur'an 48:29"/>
          <p:cNvPicPr>
            <a:picLocks noChangeAspect="1" noChangeArrowheads="1"/>
          </p:cNvPicPr>
          <p:nvPr/>
        </p:nvPicPr>
        <p:blipFill>
          <a:blip r:embed="rId3" cstate="print">
            <a:lum contrast="18000"/>
          </a:blip>
          <a:srcRect/>
          <a:stretch>
            <a:fillRect/>
          </a:stretch>
        </p:blipFill>
        <p:spPr bwMode="auto">
          <a:xfrm>
            <a:off x="3200400" y="4876800"/>
            <a:ext cx="3810000" cy="1611313"/>
          </a:xfrm>
          <a:prstGeom prst="rect">
            <a:avLst/>
          </a:prstGeom>
          <a:noFill/>
          <a:ln w="9525">
            <a:solidFill>
              <a:srgbClr val="0058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6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olum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8650" y="1371600"/>
            <a:ext cx="5143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09800" y="0"/>
            <a:ext cx="5791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006600"/>
                </a:solidFill>
                <a:latin typeface="Calligrapher" pitchFamily="2" charset="0"/>
              </a:rPr>
              <a:t>2.  The </a:t>
            </a:r>
            <a:r>
              <a:rPr lang="en-US" sz="4800" b="1" i="1" dirty="0" err="1">
                <a:solidFill>
                  <a:srgbClr val="006600"/>
                </a:solidFill>
                <a:latin typeface="Calligrapher" pitchFamily="2" charset="0"/>
              </a:rPr>
              <a:t>Salat</a:t>
            </a:r>
            <a:endParaRPr lang="en-US" sz="4800" b="1" i="1" dirty="0">
              <a:solidFill>
                <a:srgbClr val="006600"/>
              </a:solidFill>
              <a:latin typeface="Calligrapher" pitchFamily="2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324850" y="2971800"/>
            <a:ext cx="322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FF99"/>
                </a:solidFill>
                <a:latin typeface="Calligrapher" pitchFamily="2" charset="0"/>
              </a:rPr>
              <a:t>2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295400" y="457200"/>
            <a:ext cx="7086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2800" b="1" dirty="0"/>
              <a:t> </a:t>
            </a:r>
            <a:r>
              <a:rPr lang="en-US" sz="2800" b="1" dirty="0">
                <a:latin typeface="Comic Sans MS" pitchFamily="66" charset="0"/>
              </a:rPr>
              <a:t>The mandatory prayers</a:t>
            </a:r>
            <a:br>
              <a:rPr lang="en-US" sz="2800" b="1" dirty="0">
                <a:latin typeface="Comic Sans MS" pitchFamily="66" charset="0"/>
              </a:rPr>
            </a:br>
            <a:r>
              <a:rPr lang="en-US" sz="2800" b="1" dirty="0">
                <a:latin typeface="Comic Sans MS" pitchFamily="66" charset="0"/>
              </a:rPr>
              <a:t>   performed 5 times a day:</a:t>
            </a:r>
            <a:br>
              <a:rPr lang="en-US" sz="2800" b="1" dirty="0">
                <a:latin typeface="Comic Sans MS" pitchFamily="66" charset="0"/>
              </a:rPr>
            </a:br>
            <a:r>
              <a:rPr lang="en-US" sz="2800" b="1" dirty="0">
                <a:latin typeface="Comic Sans MS" pitchFamily="66" charset="0"/>
              </a:rPr>
              <a:t>       </a:t>
            </a:r>
            <a:r>
              <a:rPr lang="en-US" sz="2800" b="1" dirty="0">
                <a:solidFill>
                  <a:srgbClr val="FFFF00"/>
                </a:solidFill>
                <a:latin typeface="Comic Sans MS" pitchFamily="66" charset="0"/>
              </a:rPr>
              <a:t>*</a:t>
            </a:r>
            <a:r>
              <a:rPr lang="en-US" sz="2800" b="1" dirty="0">
                <a:latin typeface="Comic Sans MS" pitchFamily="66" charset="0"/>
              </a:rPr>
              <a:t> dawn</a:t>
            </a:r>
            <a:br>
              <a:rPr lang="en-US" sz="2800" b="1" dirty="0">
                <a:latin typeface="Comic Sans MS" pitchFamily="66" charset="0"/>
              </a:rPr>
            </a:br>
            <a:r>
              <a:rPr lang="en-US" sz="2800" b="1" dirty="0">
                <a:latin typeface="Comic Sans MS" pitchFamily="66" charset="0"/>
              </a:rPr>
              <a:t>       </a:t>
            </a:r>
            <a:r>
              <a:rPr lang="en-US" sz="2800" b="1" dirty="0">
                <a:solidFill>
                  <a:srgbClr val="FFFF00"/>
                </a:solidFill>
                <a:latin typeface="Comic Sans MS" pitchFamily="66" charset="0"/>
              </a:rPr>
              <a:t>*</a:t>
            </a:r>
            <a:r>
              <a:rPr lang="en-US" sz="2800" b="1" dirty="0">
                <a:latin typeface="Comic Sans MS" pitchFamily="66" charset="0"/>
              </a:rPr>
              <a:t> noon</a:t>
            </a:r>
            <a:br>
              <a:rPr lang="en-US" sz="2800" b="1" dirty="0">
                <a:latin typeface="Comic Sans MS" pitchFamily="66" charset="0"/>
              </a:rPr>
            </a:br>
            <a:r>
              <a:rPr lang="en-US" sz="2800" b="1" dirty="0">
                <a:latin typeface="Comic Sans MS" pitchFamily="66" charset="0"/>
              </a:rPr>
              <a:t>       </a:t>
            </a:r>
            <a:r>
              <a:rPr lang="en-US" sz="2800" b="1" dirty="0">
                <a:solidFill>
                  <a:srgbClr val="FFFF00"/>
                </a:solidFill>
                <a:latin typeface="Comic Sans MS" pitchFamily="66" charset="0"/>
              </a:rPr>
              <a:t>*</a:t>
            </a:r>
            <a:r>
              <a:rPr lang="en-US" sz="2800" b="1" dirty="0">
                <a:latin typeface="Comic Sans MS" pitchFamily="66" charset="0"/>
              </a:rPr>
              <a:t> late afternoon</a:t>
            </a:r>
            <a:br>
              <a:rPr lang="en-US" sz="2800" b="1" dirty="0">
                <a:latin typeface="Comic Sans MS" pitchFamily="66" charset="0"/>
              </a:rPr>
            </a:br>
            <a:r>
              <a:rPr lang="en-US" sz="2800" b="1" dirty="0">
                <a:latin typeface="Comic Sans MS" pitchFamily="66" charset="0"/>
              </a:rPr>
              <a:t>      </a:t>
            </a:r>
            <a:r>
              <a:rPr lang="en-US" sz="2800" b="1" dirty="0">
                <a:solidFill>
                  <a:srgbClr val="FFFF00"/>
                </a:solidFill>
                <a:latin typeface="Comic Sans MS" pitchFamily="66" charset="0"/>
              </a:rPr>
              <a:t> * </a:t>
            </a:r>
            <a:r>
              <a:rPr lang="en-US" sz="2800" b="1" dirty="0">
                <a:latin typeface="Comic Sans MS" pitchFamily="66" charset="0"/>
              </a:rPr>
              <a:t>sunset</a:t>
            </a:r>
            <a:br>
              <a:rPr lang="en-US" sz="2800" b="1" dirty="0">
                <a:latin typeface="Comic Sans MS" pitchFamily="66" charset="0"/>
              </a:rPr>
            </a:br>
            <a:r>
              <a:rPr lang="en-US" sz="2800" b="1" dirty="0">
                <a:latin typeface="Comic Sans MS" pitchFamily="66" charset="0"/>
              </a:rPr>
              <a:t>      </a:t>
            </a:r>
            <a:r>
              <a:rPr lang="en-US" sz="2800" b="1" dirty="0">
                <a:solidFill>
                  <a:srgbClr val="FFFF00"/>
                </a:solidFill>
                <a:latin typeface="Comic Sans MS" pitchFamily="66" charset="0"/>
              </a:rPr>
              <a:t> * </a:t>
            </a:r>
            <a:r>
              <a:rPr lang="en-US" sz="2800" b="1" dirty="0">
                <a:latin typeface="Comic Sans MS" pitchFamily="66" charset="0"/>
              </a:rPr>
              <a:t>before going to bed</a:t>
            </a:r>
          </a:p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2800" b="1" dirty="0">
                <a:latin typeface="Comic Sans MS" pitchFamily="66" charset="0"/>
              </a:rPr>
              <a:t> Wash before praying.</a:t>
            </a:r>
          </a:p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2800" b="1" dirty="0">
                <a:latin typeface="Comic Sans MS" pitchFamily="66" charset="0"/>
              </a:rPr>
              <a:t> Face Mecca and use a prayer rug.</a:t>
            </a:r>
            <a:endParaRPr lang="en-US" sz="2800" b="1" i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olum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8650" y="1371600"/>
            <a:ext cx="51435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286000" y="304800"/>
            <a:ext cx="5867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006600"/>
                </a:solidFill>
                <a:latin typeface="Calligrapher" pitchFamily="2" charset="0"/>
              </a:rPr>
              <a:t>2.  The </a:t>
            </a:r>
            <a:r>
              <a:rPr lang="en-US" sz="4800" b="1" i="1">
                <a:solidFill>
                  <a:srgbClr val="006600"/>
                </a:solidFill>
                <a:latin typeface="Calligrapher" pitchFamily="2" charset="0"/>
              </a:rPr>
              <a:t>Salat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8324850" y="2971800"/>
            <a:ext cx="322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FF99"/>
                </a:solidFill>
                <a:latin typeface="Calligrapher" pitchFamily="2" charset="0"/>
              </a:rPr>
              <a:t>2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676400" y="1371600"/>
            <a:ext cx="647700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3200" b="1"/>
              <a:t> </a:t>
            </a:r>
            <a:r>
              <a:rPr lang="en-US" sz="3000" b="1">
                <a:latin typeface="Comic Sans MS" pitchFamily="66" charset="0"/>
              </a:rPr>
              <a:t>The call to prayer by the</a:t>
            </a:r>
            <a:br>
              <a:rPr lang="en-US" sz="3000" b="1">
                <a:latin typeface="Comic Sans MS" pitchFamily="66" charset="0"/>
              </a:rPr>
            </a:br>
            <a:r>
              <a:rPr lang="en-US" sz="3000" b="1">
                <a:latin typeface="Comic Sans MS" pitchFamily="66" charset="0"/>
              </a:rPr>
              <a:t>   </a:t>
            </a:r>
            <a:r>
              <a:rPr lang="en-US" sz="3000" b="1" i="1">
                <a:solidFill>
                  <a:srgbClr val="CC3300"/>
                </a:solidFill>
                <a:latin typeface="Comic Sans MS" pitchFamily="66" charset="0"/>
              </a:rPr>
              <a:t>muezzin</a:t>
            </a:r>
            <a:r>
              <a:rPr lang="en-US" sz="3000" b="1">
                <a:latin typeface="Comic Sans MS" pitchFamily="66" charset="0"/>
              </a:rPr>
              <a:t> in the </a:t>
            </a:r>
            <a:r>
              <a:rPr lang="en-US" sz="3000" b="1" i="1">
                <a:solidFill>
                  <a:srgbClr val="CC3300"/>
                </a:solidFill>
                <a:latin typeface="Comic Sans MS" pitchFamily="66" charset="0"/>
              </a:rPr>
              <a:t>minaret</a:t>
            </a:r>
            <a:r>
              <a:rPr lang="en-US" sz="3000" b="1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  <a:buClr>
                <a:srgbClr val="00A200"/>
              </a:buClr>
              <a:buSzPct val="80000"/>
              <a:buFont typeface="Wingdings" pitchFamily="2" charset="2"/>
              <a:buChar char="Z"/>
            </a:pPr>
            <a:r>
              <a:rPr lang="en-US" sz="3000" b="1">
                <a:latin typeface="Comic Sans MS" pitchFamily="66" charset="0"/>
              </a:rPr>
              <a:t> Pray in the </a:t>
            </a:r>
            <a:r>
              <a:rPr lang="en-US" sz="3000" b="1">
                <a:solidFill>
                  <a:srgbClr val="CC3300"/>
                </a:solidFill>
                <a:latin typeface="Comic Sans MS" pitchFamily="66" charset="0"/>
              </a:rPr>
              <a:t>mosque</a:t>
            </a:r>
            <a:r>
              <a:rPr lang="en-US" sz="3000" b="1">
                <a:latin typeface="Comic Sans MS" pitchFamily="66" charset="0"/>
              </a:rPr>
              <a:t> on Friday.</a:t>
            </a:r>
            <a:endParaRPr lang="en-US" sz="3000" b="1" i="1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8919" name="Picture 7" descr="Muslims in Mosque praying"/>
          <p:cNvPicPr>
            <a:picLocks noChangeAspect="1" noChangeArrowheads="1"/>
          </p:cNvPicPr>
          <p:nvPr/>
        </p:nvPicPr>
        <p:blipFill>
          <a:blip r:embed="rId4" cstate="print">
            <a:lum bright="6000" contrast="6000"/>
          </a:blip>
          <a:srcRect/>
          <a:stretch>
            <a:fillRect/>
          </a:stretch>
        </p:blipFill>
        <p:spPr bwMode="auto">
          <a:xfrm>
            <a:off x="1752600" y="3810000"/>
            <a:ext cx="3581400" cy="23764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38925" name="Picture 13" descr="10291558"/>
          <p:cNvPicPr>
            <a:picLocks noChangeAspect="1" noChangeArrowheads="1"/>
          </p:cNvPicPr>
          <p:nvPr/>
        </p:nvPicPr>
        <p:blipFill>
          <a:blip r:embed="rId5" cstate="print">
            <a:lum contrast="6000"/>
          </a:blip>
          <a:srcRect r="17653"/>
          <a:stretch>
            <a:fillRect/>
          </a:stretch>
        </p:blipFill>
        <p:spPr bwMode="auto">
          <a:xfrm>
            <a:off x="5638800" y="3505200"/>
            <a:ext cx="2362200" cy="29257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lahuAkhbaru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3030</TotalTime>
  <Words>452</Words>
  <Application>Microsoft Office PowerPoint</Application>
  <PresentationFormat>On-screen Show (4:3)</PresentationFormat>
  <Paragraphs>140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Calligrapher</vt:lpstr>
      <vt:lpstr>Comic Sans MS</vt:lpstr>
      <vt:lpstr>Wingdings</vt:lpstr>
      <vt:lpstr>Office Theme</vt:lpstr>
      <vt:lpstr>Islam</vt:lpstr>
      <vt:lpstr>Bellringer</vt:lpstr>
      <vt:lpstr>Origins:</vt:lpstr>
      <vt:lpstr>PowerPoint Presentation</vt:lpstr>
      <vt:lpstr>PowerPoint Presentation</vt:lpstr>
      <vt:lpstr>Five Pillars of the Islamic Faith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Islam Today</vt:lpstr>
      <vt:lpstr>PowerPoint Presentation</vt:lpstr>
      <vt:lpstr>PowerPoint Presentation</vt:lpstr>
      <vt:lpstr>PowerPoint Presentation</vt:lpstr>
      <vt:lpstr>Islam Today</vt:lpstr>
      <vt:lpstr>PowerPoint Presentation</vt:lpstr>
      <vt:lpstr>Essential Question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 Cox</cp:lastModifiedBy>
  <cp:revision>276</cp:revision>
  <dcterms:created xsi:type="dcterms:W3CDTF">2013-03-18T17:01:34Z</dcterms:created>
  <dcterms:modified xsi:type="dcterms:W3CDTF">2015-08-28T17:30:09Z</dcterms:modified>
</cp:coreProperties>
</file>