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339" r:id="rId4"/>
    <p:sldId id="341" r:id="rId5"/>
    <p:sldId id="360" r:id="rId6"/>
    <p:sldId id="357" r:id="rId7"/>
    <p:sldId id="356" r:id="rId8"/>
    <p:sldId id="358" r:id="rId9"/>
    <p:sldId id="344" r:id="rId10"/>
    <p:sldId id="350" r:id="rId11"/>
    <p:sldId id="354" r:id="rId12"/>
    <p:sldId id="362" r:id="rId13"/>
    <p:sldId id="361" r:id="rId14"/>
    <p:sldId id="359" r:id="rId15"/>
    <p:sldId id="34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C50F9-72E8-49F4-8051-AFDB9CFBEA59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3C7C77A-7AD5-45FD-8C36-9D52B87BE22E}">
      <dgm:prSet phldrT="[Text]"/>
      <dgm:spPr/>
      <dgm:t>
        <a:bodyPr/>
        <a:lstStyle/>
        <a:p>
          <a:r>
            <a:rPr lang="en-US" dirty="0" smtClean="0"/>
            <a:t>Islamic Contributions and Accomplishments</a:t>
          </a:r>
          <a:endParaRPr lang="en-US" dirty="0"/>
        </a:p>
      </dgm:t>
    </dgm:pt>
    <dgm:pt modelId="{802C9B55-5B30-4D49-99BA-E434EB850489}" type="parTrans" cxnId="{E554303A-B171-4B9A-ACCF-17A26284D3E7}">
      <dgm:prSet/>
      <dgm:spPr/>
      <dgm:t>
        <a:bodyPr/>
        <a:lstStyle/>
        <a:p>
          <a:endParaRPr lang="en-US"/>
        </a:p>
      </dgm:t>
    </dgm:pt>
    <dgm:pt modelId="{3A096631-C180-4CBC-8600-BF3C0C54F125}" type="sibTrans" cxnId="{E554303A-B171-4B9A-ACCF-17A26284D3E7}">
      <dgm:prSet/>
      <dgm:spPr/>
      <dgm:t>
        <a:bodyPr/>
        <a:lstStyle/>
        <a:p>
          <a:endParaRPr lang="en-US"/>
        </a:p>
      </dgm:t>
    </dgm:pt>
    <dgm:pt modelId="{5B7CB7CD-6BF2-45DB-A973-D32A01B039BA}">
      <dgm:prSet phldrT="[Text]"/>
      <dgm:spPr/>
      <dgm:t>
        <a:bodyPr/>
        <a:lstStyle/>
        <a:p>
          <a:r>
            <a:rPr lang="en-US" dirty="0" smtClean="0"/>
            <a:t>Cultural</a:t>
          </a:r>
          <a:endParaRPr lang="en-US" dirty="0"/>
        </a:p>
      </dgm:t>
    </dgm:pt>
    <dgm:pt modelId="{C699E1E9-CC02-4069-AF4A-19171BF9FF00}" type="parTrans" cxnId="{86764283-CF5E-4E84-9175-016DD516F062}">
      <dgm:prSet/>
      <dgm:spPr/>
      <dgm:t>
        <a:bodyPr/>
        <a:lstStyle/>
        <a:p>
          <a:endParaRPr lang="en-US"/>
        </a:p>
      </dgm:t>
    </dgm:pt>
    <dgm:pt modelId="{08D55C87-8B63-4D78-B7CB-AED74B9841AB}" type="sibTrans" cxnId="{86764283-CF5E-4E84-9175-016DD516F062}">
      <dgm:prSet/>
      <dgm:spPr/>
      <dgm:t>
        <a:bodyPr/>
        <a:lstStyle/>
        <a:p>
          <a:endParaRPr lang="en-US"/>
        </a:p>
      </dgm:t>
    </dgm:pt>
    <dgm:pt modelId="{CC6C9CD8-9E04-44E4-A741-A0D105602D96}">
      <dgm:prSet phldrT="[Text]"/>
      <dgm:spPr/>
      <dgm:t>
        <a:bodyPr/>
        <a:lstStyle/>
        <a:p>
          <a:r>
            <a:rPr lang="en-US" dirty="0" smtClean="0"/>
            <a:t>Economic</a:t>
          </a:r>
          <a:endParaRPr lang="en-US" dirty="0"/>
        </a:p>
      </dgm:t>
    </dgm:pt>
    <dgm:pt modelId="{265504E1-9728-4C95-9D3A-A5797E46EEA4}" type="parTrans" cxnId="{C7675504-AA00-4CD6-BCE9-544778723448}">
      <dgm:prSet/>
      <dgm:spPr/>
      <dgm:t>
        <a:bodyPr/>
        <a:lstStyle/>
        <a:p>
          <a:endParaRPr lang="en-US"/>
        </a:p>
      </dgm:t>
    </dgm:pt>
    <dgm:pt modelId="{02E713B2-5B11-4CA4-B8C8-D539D4010E00}" type="sibTrans" cxnId="{C7675504-AA00-4CD6-BCE9-544778723448}">
      <dgm:prSet/>
      <dgm:spPr/>
      <dgm:t>
        <a:bodyPr/>
        <a:lstStyle/>
        <a:p>
          <a:endParaRPr lang="en-US"/>
        </a:p>
      </dgm:t>
    </dgm:pt>
    <dgm:pt modelId="{68C98938-6CCD-4C83-B14D-D5BEA7C11622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AE7CD9FC-0DE3-49A5-91BF-8AFFFAE4D170}" type="parTrans" cxnId="{9A3177C2-3657-4F03-83A8-C1DDB01E1890}">
      <dgm:prSet/>
      <dgm:spPr/>
      <dgm:t>
        <a:bodyPr/>
        <a:lstStyle/>
        <a:p>
          <a:endParaRPr lang="en-US"/>
        </a:p>
      </dgm:t>
    </dgm:pt>
    <dgm:pt modelId="{3C93DCB5-AE2B-4C64-953D-D65E7DCB45AB}" type="sibTrans" cxnId="{9A3177C2-3657-4F03-83A8-C1DDB01E1890}">
      <dgm:prSet/>
      <dgm:spPr/>
      <dgm:t>
        <a:bodyPr/>
        <a:lstStyle/>
        <a:p>
          <a:endParaRPr lang="en-US"/>
        </a:p>
      </dgm:t>
    </dgm:pt>
    <dgm:pt modelId="{16C1DA96-944D-48CA-A2A6-88E36F39E3A6}">
      <dgm:prSet/>
      <dgm:spPr/>
      <dgm:t>
        <a:bodyPr/>
        <a:lstStyle/>
        <a:p>
          <a:r>
            <a:rPr lang="en-US" dirty="0" smtClean="0"/>
            <a:t>Academic</a:t>
          </a:r>
          <a:endParaRPr lang="en-US" dirty="0"/>
        </a:p>
      </dgm:t>
    </dgm:pt>
    <dgm:pt modelId="{0289B2BF-E1C0-4D67-A16F-4110EE05099C}" type="parTrans" cxnId="{5F97F199-64A8-415C-88DA-1D6631945AE2}">
      <dgm:prSet/>
      <dgm:spPr/>
      <dgm:t>
        <a:bodyPr/>
        <a:lstStyle/>
        <a:p>
          <a:endParaRPr lang="en-US"/>
        </a:p>
      </dgm:t>
    </dgm:pt>
    <dgm:pt modelId="{2C6B4586-1B34-4B5F-8002-A8C3C7A9B763}" type="sibTrans" cxnId="{5F97F199-64A8-415C-88DA-1D6631945AE2}">
      <dgm:prSet/>
      <dgm:spPr/>
      <dgm:t>
        <a:bodyPr/>
        <a:lstStyle/>
        <a:p>
          <a:endParaRPr lang="en-US"/>
        </a:p>
      </dgm:t>
    </dgm:pt>
    <dgm:pt modelId="{A3159EBF-2807-4C8A-89A1-E0AFB93EB4DA}" type="pres">
      <dgm:prSet presAssocID="{FFEC50F9-72E8-49F4-8051-AFDB9CFBEA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3A435-4F32-4172-82F0-001569112D38}" type="pres">
      <dgm:prSet presAssocID="{23C7C77A-7AD5-45FD-8C36-9D52B87BE22E}" presName="centerShape" presStyleLbl="node0" presStyleIdx="0" presStyleCnt="1"/>
      <dgm:spPr/>
      <dgm:t>
        <a:bodyPr/>
        <a:lstStyle/>
        <a:p>
          <a:endParaRPr lang="en-US"/>
        </a:p>
      </dgm:t>
    </dgm:pt>
    <dgm:pt modelId="{CE9222E2-C0B6-4F14-9B66-B2DA707434E6}" type="pres">
      <dgm:prSet presAssocID="{C699E1E9-CC02-4069-AF4A-19171BF9FF00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E2E37831-A435-4728-BE2C-FDB6A477F012}" type="pres">
      <dgm:prSet presAssocID="{5B7CB7CD-6BF2-45DB-A973-D32A01B039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CB81A-54AB-4F66-B2B4-C0643107353B}" type="pres">
      <dgm:prSet presAssocID="{265504E1-9728-4C95-9D3A-A5797E46EEA4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8AA79EBD-1B72-4B77-AE4C-68B011EBF917}" type="pres">
      <dgm:prSet presAssocID="{CC6C9CD8-9E04-44E4-A741-A0D105602D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517E1-6E7E-46BC-B1B1-84E94AE26D22}" type="pres">
      <dgm:prSet presAssocID="{AE7CD9FC-0DE3-49A5-91BF-8AFFFAE4D170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0F51A9F-19F3-4B8C-B4FD-789EDED8E92C}" type="pres">
      <dgm:prSet presAssocID="{68C98938-6CCD-4C83-B14D-D5BEA7C116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AF140-72BE-4FD1-8636-E8529B4C66AE}" type="pres">
      <dgm:prSet presAssocID="{0289B2BF-E1C0-4D67-A16F-4110EE05099C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32F8C417-933E-4C83-84B5-16DE1185499B}" type="pres">
      <dgm:prSet presAssocID="{16C1DA96-944D-48CA-A2A6-88E36F39E3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7F920-01C8-4673-832D-F1FB8903C252}" type="presOf" srcId="{0289B2BF-E1C0-4D67-A16F-4110EE05099C}" destId="{B54AF140-72BE-4FD1-8636-E8529B4C66AE}" srcOrd="0" destOrd="0" presId="urn:microsoft.com/office/officeart/2005/8/layout/radial4"/>
    <dgm:cxn modelId="{32CB8678-EA95-41A8-8FB7-FB6E937A7185}" type="presOf" srcId="{AE7CD9FC-0DE3-49A5-91BF-8AFFFAE4D170}" destId="{8A1517E1-6E7E-46BC-B1B1-84E94AE26D22}" srcOrd="0" destOrd="0" presId="urn:microsoft.com/office/officeart/2005/8/layout/radial4"/>
    <dgm:cxn modelId="{425CC039-6D4D-441F-BCF0-14AE0F8F2FF4}" type="presOf" srcId="{5B7CB7CD-6BF2-45DB-A973-D32A01B039BA}" destId="{E2E37831-A435-4728-BE2C-FDB6A477F012}" srcOrd="0" destOrd="0" presId="urn:microsoft.com/office/officeart/2005/8/layout/radial4"/>
    <dgm:cxn modelId="{9A3177C2-3657-4F03-83A8-C1DDB01E1890}" srcId="{23C7C77A-7AD5-45FD-8C36-9D52B87BE22E}" destId="{68C98938-6CCD-4C83-B14D-D5BEA7C11622}" srcOrd="2" destOrd="0" parTransId="{AE7CD9FC-0DE3-49A5-91BF-8AFFFAE4D170}" sibTransId="{3C93DCB5-AE2B-4C64-953D-D65E7DCB45AB}"/>
    <dgm:cxn modelId="{E554303A-B171-4B9A-ACCF-17A26284D3E7}" srcId="{FFEC50F9-72E8-49F4-8051-AFDB9CFBEA59}" destId="{23C7C77A-7AD5-45FD-8C36-9D52B87BE22E}" srcOrd="0" destOrd="0" parTransId="{802C9B55-5B30-4D49-99BA-E434EB850489}" sibTransId="{3A096631-C180-4CBC-8600-BF3C0C54F125}"/>
    <dgm:cxn modelId="{86764283-CF5E-4E84-9175-016DD516F062}" srcId="{23C7C77A-7AD5-45FD-8C36-9D52B87BE22E}" destId="{5B7CB7CD-6BF2-45DB-A973-D32A01B039BA}" srcOrd="0" destOrd="0" parTransId="{C699E1E9-CC02-4069-AF4A-19171BF9FF00}" sibTransId="{08D55C87-8B63-4D78-B7CB-AED74B9841AB}"/>
    <dgm:cxn modelId="{367F3852-42AE-45A6-A7D4-3609C869E2D0}" type="presOf" srcId="{23C7C77A-7AD5-45FD-8C36-9D52B87BE22E}" destId="{3B03A435-4F32-4172-82F0-001569112D38}" srcOrd="0" destOrd="0" presId="urn:microsoft.com/office/officeart/2005/8/layout/radial4"/>
    <dgm:cxn modelId="{21176809-6D37-4907-BBFE-4DB8C2C97684}" type="presOf" srcId="{FFEC50F9-72E8-49F4-8051-AFDB9CFBEA59}" destId="{A3159EBF-2807-4C8A-89A1-E0AFB93EB4DA}" srcOrd="0" destOrd="0" presId="urn:microsoft.com/office/officeart/2005/8/layout/radial4"/>
    <dgm:cxn modelId="{1CA4D4A3-B455-49EF-9417-68AF8AF29D44}" type="presOf" srcId="{265504E1-9728-4C95-9D3A-A5797E46EEA4}" destId="{5E9CB81A-54AB-4F66-B2B4-C0643107353B}" srcOrd="0" destOrd="0" presId="urn:microsoft.com/office/officeart/2005/8/layout/radial4"/>
    <dgm:cxn modelId="{80BF7204-EAFE-431D-A7EA-BDA654C6875F}" type="presOf" srcId="{16C1DA96-944D-48CA-A2A6-88E36F39E3A6}" destId="{32F8C417-933E-4C83-84B5-16DE1185499B}" srcOrd="0" destOrd="0" presId="urn:microsoft.com/office/officeart/2005/8/layout/radial4"/>
    <dgm:cxn modelId="{C7675504-AA00-4CD6-BCE9-544778723448}" srcId="{23C7C77A-7AD5-45FD-8C36-9D52B87BE22E}" destId="{CC6C9CD8-9E04-44E4-A741-A0D105602D96}" srcOrd="1" destOrd="0" parTransId="{265504E1-9728-4C95-9D3A-A5797E46EEA4}" sibTransId="{02E713B2-5B11-4CA4-B8C8-D539D4010E00}"/>
    <dgm:cxn modelId="{5F97F199-64A8-415C-88DA-1D6631945AE2}" srcId="{23C7C77A-7AD5-45FD-8C36-9D52B87BE22E}" destId="{16C1DA96-944D-48CA-A2A6-88E36F39E3A6}" srcOrd="3" destOrd="0" parTransId="{0289B2BF-E1C0-4D67-A16F-4110EE05099C}" sibTransId="{2C6B4586-1B34-4B5F-8002-A8C3C7A9B763}"/>
    <dgm:cxn modelId="{6A6F3643-1F90-4C2F-9086-365E7AEC5ABC}" type="presOf" srcId="{CC6C9CD8-9E04-44E4-A741-A0D105602D96}" destId="{8AA79EBD-1B72-4B77-AE4C-68B011EBF917}" srcOrd="0" destOrd="0" presId="urn:microsoft.com/office/officeart/2005/8/layout/radial4"/>
    <dgm:cxn modelId="{2D86602E-A115-4CBC-B26C-95598388B5A6}" type="presOf" srcId="{C699E1E9-CC02-4069-AF4A-19171BF9FF00}" destId="{CE9222E2-C0B6-4F14-9B66-B2DA707434E6}" srcOrd="0" destOrd="0" presId="urn:microsoft.com/office/officeart/2005/8/layout/radial4"/>
    <dgm:cxn modelId="{54FD5510-52F0-441B-BE44-AF1B245D03BA}" type="presOf" srcId="{68C98938-6CCD-4C83-B14D-D5BEA7C11622}" destId="{D0F51A9F-19F3-4B8C-B4FD-789EDED8E92C}" srcOrd="0" destOrd="0" presId="urn:microsoft.com/office/officeart/2005/8/layout/radial4"/>
    <dgm:cxn modelId="{15C73115-8272-46F4-9343-7EB72BEE9E4D}" type="presParOf" srcId="{A3159EBF-2807-4C8A-89A1-E0AFB93EB4DA}" destId="{3B03A435-4F32-4172-82F0-001569112D38}" srcOrd="0" destOrd="0" presId="urn:microsoft.com/office/officeart/2005/8/layout/radial4"/>
    <dgm:cxn modelId="{25823A5E-B8B7-4C35-9D59-C8A24BC6441A}" type="presParOf" srcId="{A3159EBF-2807-4C8A-89A1-E0AFB93EB4DA}" destId="{CE9222E2-C0B6-4F14-9B66-B2DA707434E6}" srcOrd="1" destOrd="0" presId="urn:microsoft.com/office/officeart/2005/8/layout/radial4"/>
    <dgm:cxn modelId="{D112645F-4629-45B4-A4A9-92E6D86CDD06}" type="presParOf" srcId="{A3159EBF-2807-4C8A-89A1-E0AFB93EB4DA}" destId="{E2E37831-A435-4728-BE2C-FDB6A477F012}" srcOrd="2" destOrd="0" presId="urn:microsoft.com/office/officeart/2005/8/layout/radial4"/>
    <dgm:cxn modelId="{962DAD8E-D791-49C4-85F7-9A18BAE6BDA2}" type="presParOf" srcId="{A3159EBF-2807-4C8A-89A1-E0AFB93EB4DA}" destId="{5E9CB81A-54AB-4F66-B2B4-C0643107353B}" srcOrd="3" destOrd="0" presId="urn:microsoft.com/office/officeart/2005/8/layout/radial4"/>
    <dgm:cxn modelId="{AC6C2E17-8FF9-4010-87E9-9DDF8F80287B}" type="presParOf" srcId="{A3159EBF-2807-4C8A-89A1-E0AFB93EB4DA}" destId="{8AA79EBD-1B72-4B77-AE4C-68B011EBF917}" srcOrd="4" destOrd="0" presId="urn:microsoft.com/office/officeart/2005/8/layout/radial4"/>
    <dgm:cxn modelId="{DA1B2C5E-825D-44DD-AD0E-FD7B517E8703}" type="presParOf" srcId="{A3159EBF-2807-4C8A-89A1-E0AFB93EB4DA}" destId="{8A1517E1-6E7E-46BC-B1B1-84E94AE26D22}" srcOrd="5" destOrd="0" presId="urn:microsoft.com/office/officeart/2005/8/layout/radial4"/>
    <dgm:cxn modelId="{A0AA6B02-F907-46B9-92DA-A1E61D08C07E}" type="presParOf" srcId="{A3159EBF-2807-4C8A-89A1-E0AFB93EB4DA}" destId="{D0F51A9F-19F3-4B8C-B4FD-789EDED8E92C}" srcOrd="6" destOrd="0" presId="urn:microsoft.com/office/officeart/2005/8/layout/radial4"/>
    <dgm:cxn modelId="{A9C58EB8-49C0-465D-BC54-FA8A74BFDAD2}" type="presParOf" srcId="{A3159EBF-2807-4C8A-89A1-E0AFB93EB4DA}" destId="{B54AF140-72BE-4FD1-8636-E8529B4C66AE}" srcOrd="7" destOrd="0" presId="urn:microsoft.com/office/officeart/2005/8/layout/radial4"/>
    <dgm:cxn modelId="{848E21AB-1BD1-4DB4-A1EE-A6064B7EBAC3}" type="presParOf" srcId="{A3159EBF-2807-4C8A-89A1-E0AFB93EB4DA}" destId="{32F8C417-933E-4C83-84B5-16DE1185499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03A435-4F32-4172-82F0-001569112D38}">
      <dsp:nvSpPr>
        <dsp:cNvPr id="0" name=""/>
        <dsp:cNvSpPr/>
      </dsp:nvSpPr>
      <dsp:spPr>
        <a:xfrm>
          <a:off x="3337560" y="2787978"/>
          <a:ext cx="2468880" cy="24688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Islamic Contributions and Accomplishments</a:t>
          </a:r>
          <a:endParaRPr lang="en-US" sz="1800" kern="1200" dirty="0"/>
        </a:p>
      </dsp:txBody>
      <dsp:txXfrm>
        <a:off x="3337560" y="2787978"/>
        <a:ext cx="2468880" cy="2468880"/>
      </dsp:txXfrm>
    </dsp:sp>
    <dsp:sp modelId="{CE9222E2-C0B6-4F14-9B66-B2DA707434E6}">
      <dsp:nvSpPr>
        <dsp:cNvPr id="0" name=""/>
        <dsp:cNvSpPr/>
      </dsp:nvSpPr>
      <dsp:spPr>
        <a:xfrm rot="11700000">
          <a:off x="1250976" y="3055169"/>
          <a:ext cx="2048388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7831-A435-4728-BE2C-FDB6A477F012}">
      <dsp:nvSpPr>
        <dsp:cNvPr id="0" name=""/>
        <dsp:cNvSpPr/>
      </dsp:nvSpPr>
      <dsp:spPr>
        <a:xfrm>
          <a:off x="113157" y="2203729"/>
          <a:ext cx="2345436" cy="18763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Cultural</a:t>
          </a:r>
          <a:endParaRPr lang="en-US" sz="4100" kern="1200" dirty="0"/>
        </a:p>
      </dsp:txBody>
      <dsp:txXfrm>
        <a:off x="113157" y="2203729"/>
        <a:ext cx="2345436" cy="1876348"/>
      </dsp:txXfrm>
    </dsp:sp>
    <dsp:sp modelId="{5E9CB81A-54AB-4F66-B2B4-C0643107353B}">
      <dsp:nvSpPr>
        <dsp:cNvPr id="0" name=""/>
        <dsp:cNvSpPr/>
      </dsp:nvSpPr>
      <dsp:spPr>
        <a:xfrm rot="14700000">
          <a:off x="2542881" y="1515536"/>
          <a:ext cx="2048388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79EBD-1B72-4B77-AE4C-68B011EBF917}">
      <dsp:nvSpPr>
        <dsp:cNvPr id="0" name=""/>
        <dsp:cNvSpPr/>
      </dsp:nvSpPr>
      <dsp:spPr>
        <a:xfrm>
          <a:off x="1961514" y="941"/>
          <a:ext cx="2345436" cy="18763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Economic</a:t>
          </a:r>
          <a:endParaRPr lang="en-US" sz="4100" kern="1200" dirty="0"/>
        </a:p>
      </dsp:txBody>
      <dsp:txXfrm>
        <a:off x="1961514" y="941"/>
        <a:ext cx="2345436" cy="1876348"/>
      </dsp:txXfrm>
    </dsp:sp>
    <dsp:sp modelId="{8A1517E1-6E7E-46BC-B1B1-84E94AE26D22}">
      <dsp:nvSpPr>
        <dsp:cNvPr id="0" name=""/>
        <dsp:cNvSpPr/>
      </dsp:nvSpPr>
      <dsp:spPr>
        <a:xfrm rot="17700000">
          <a:off x="4552729" y="1515536"/>
          <a:ext cx="2048388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51A9F-19F3-4B8C-B4FD-789EDED8E92C}">
      <dsp:nvSpPr>
        <dsp:cNvPr id="0" name=""/>
        <dsp:cNvSpPr/>
      </dsp:nvSpPr>
      <dsp:spPr>
        <a:xfrm>
          <a:off x="4837049" y="941"/>
          <a:ext cx="2345436" cy="18763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Social</a:t>
          </a:r>
          <a:endParaRPr lang="en-US" sz="4100" kern="1200" dirty="0"/>
        </a:p>
      </dsp:txBody>
      <dsp:txXfrm>
        <a:off x="4837049" y="941"/>
        <a:ext cx="2345436" cy="1876348"/>
      </dsp:txXfrm>
    </dsp:sp>
    <dsp:sp modelId="{B54AF140-72BE-4FD1-8636-E8529B4C66AE}">
      <dsp:nvSpPr>
        <dsp:cNvPr id="0" name=""/>
        <dsp:cNvSpPr/>
      </dsp:nvSpPr>
      <dsp:spPr>
        <a:xfrm rot="20700000">
          <a:off x="5844635" y="3055169"/>
          <a:ext cx="2048388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8C417-933E-4C83-84B5-16DE1185499B}">
      <dsp:nvSpPr>
        <dsp:cNvPr id="0" name=""/>
        <dsp:cNvSpPr/>
      </dsp:nvSpPr>
      <dsp:spPr>
        <a:xfrm>
          <a:off x="6685407" y="2203729"/>
          <a:ext cx="2345436" cy="18763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Academic</a:t>
          </a:r>
          <a:endParaRPr lang="en-US" sz="4100" kern="1200" dirty="0"/>
        </a:p>
      </dsp:txBody>
      <dsp:txXfrm>
        <a:off x="6685407" y="2203729"/>
        <a:ext cx="2345436" cy="1876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Islamic Culture and Contributions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Social Contributions and Accomplishments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4864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Less strictly defined social classes compared to Medieval Europe and Byzantium</a:t>
            </a:r>
          </a:p>
          <a:p>
            <a:r>
              <a:rPr lang="en-US" u="sng" dirty="0" smtClean="0"/>
              <a:t>Social Mobility</a:t>
            </a:r>
            <a:r>
              <a:rPr lang="en-US" dirty="0" smtClean="0"/>
              <a:t>: the ability to move in between the social classes</a:t>
            </a:r>
          </a:p>
          <a:p>
            <a:pPr lvl="1"/>
            <a:r>
              <a:rPr lang="en-US" dirty="0" smtClean="0"/>
              <a:t>Through military, religious, economic, academic </a:t>
            </a:r>
            <a:r>
              <a:rPr lang="en-US" dirty="0" smtClean="0"/>
              <a:t>means</a:t>
            </a:r>
          </a:p>
          <a:p>
            <a:r>
              <a:rPr lang="en-US" dirty="0" smtClean="0"/>
              <a:t>Slavery was largely outlawed</a:t>
            </a:r>
            <a:endParaRPr lang="en-US" dirty="0" smtClean="0"/>
          </a:p>
        </p:txBody>
      </p:sp>
      <p:pic>
        <p:nvPicPr>
          <p:cNvPr id="26626" name="Picture 2" descr="http://samb2period3.wikispaces.com/file/view/blank1.jpg/164901445/452x347/blan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712" y="1371600"/>
            <a:ext cx="3925288" cy="3013440"/>
          </a:xfrm>
          <a:prstGeom prst="rect">
            <a:avLst/>
          </a:prstGeom>
          <a:noFill/>
        </p:spPr>
      </p:pic>
      <p:pic>
        <p:nvPicPr>
          <p:cNvPr id="26627" name="Picture 3" descr="C:\Documents and Settings\ccsteacher\Local Settings\Temporary Internet Files\Content.IE5\CMMUE2I2\MC9003910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2362200" cy="182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Academic Contributions and Accomplishments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centers of learning in many cities studying the Quran and translating texts into their vast libraries</a:t>
            </a:r>
          </a:p>
          <a:p>
            <a:pPr lvl="1"/>
            <a:r>
              <a:rPr lang="en-US" dirty="0" smtClean="0"/>
              <a:t>Many</a:t>
            </a:r>
            <a:r>
              <a:rPr lang="en-US" dirty="0" smtClean="0"/>
              <a:t> </a:t>
            </a:r>
            <a:r>
              <a:rPr lang="en-US" dirty="0" smtClean="0"/>
              <a:t>accomplishments were based off of the advancements made by previous civilizations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Philosophy: tried to harmonize knowledge with religion</a:t>
            </a:r>
          </a:p>
          <a:p>
            <a:pPr lvl="1"/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Rushd</a:t>
            </a:r>
            <a:r>
              <a:rPr lang="en-US" dirty="0" smtClean="0"/>
              <a:t>: put knowledge to reason, studied Aristotle</a:t>
            </a:r>
          </a:p>
          <a:p>
            <a:pPr lvl="1"/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Khaldun</a:t>
            </a:r>
            <a:r>
              <a:rPr lang="en-US" dirty="0" smtClean="0"/>
              <a:t>: Established regulations for studying history, including sourcing, bias, exaggeration, and studying in depth on topics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Mathematics: al-Khwarizmi pioneered modern algebra</a:t>
            </a:r>
          </a:p>
          <a:p>
            <a:r>
              <a:rPr lang="en-US" dirty="0" smtClean="0"/>
              <a:t>Astronomy: Studied eclipses, rotations, and even determined the Earth’s circumference</a:t>
            </a:r>
          </a:p>
          <a:p>
            <a:r>
              <a:rPr lang="en-US" dirty="0" smtClean="0"/>
              <a:t>Medicine: made medicine a profession, studied disease, made encyclopedias of prescriptions, and even began to establish standards for safe surgery!</a:t>
            </a:r>
          </a:p>
          <a:p>
            <a:endParaRPr lang="en-US" dirty="0"/>
          </a:p>
        </p:txBody>
      </p:sp>
      <p:pic>
        <p:nvPicPr>
          <p:cNvPr id="37890" name="Picture 2" descr="http://upload.wikimedia.org/wikipedia/commons/4/4f/Timbuktu-manuscripts-astronomy-mathema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2167"/>
            <a:ext cx="4572000" cy="2695833"/>
          </a:xfrm>
          <a:prstGeom prst="rect">
            <a:avLst/>
          </a:prstGeom>
          <a:noFill/>
        </p:spPr>
      </p:pic>
      <p:pic>
        <p:nvPicPr>
          <p:cNvPr id="37892" name="Picture 4" descr="http://www.islamweb.net/kidsen/kids%20corner%201,2/subjects/Images/eshamatteb/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1480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web000.greece.k12.ny.us/SocialStudiesResources/Social_Studies_Resources/GHG_Documents/IslamicCivilization-06.04-Q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"/>
            <a:ext cx="73914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838200" y="6324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What were the major social, economic, cultural, and academic contributions of the Islamic empires?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599"/>
          </a:xfrm>
        </p:spPr>
        <p:txBody>
          <a:bodyPr/>
          <a:lstStyle/>
          <a:p>
            <a:r>
              <a:rPr lang="en-US" dirty="0" smtClean="0"/>
              <a:t>Define the following terms: culture, society, education, and economy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971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were the major social, economic, cultural, and academic contributions of the Islamic empires?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Islamic Contributions and Accomplishments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753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700" dirty="0" smtClean="0"/>
              <a:t>Far more advanced that Christian cultures that were around at the same time (Byzantine, Medieval)</a:t>
            </a:r>
          </a:p>
          <a:p>
            <a:pPr marL="514350" indent="-514350"/>
            <a:endParaRPr lang="en-US" sz="1700" dirty="0" smtClean="0"/>
          </a:p>
          <a:p>
            <a:endParaRPr 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Cultural Contributions and Accomplishments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81200"/>
            <a:ext cx="47244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Literature and Poetry</a:t>
            </a:r>
          </a:p>
          <a:p>
            <a:pPr lvl="1"/>
            <a:r>
              <a:rPr lang="en-US" sz="2400" dirty="0" smtClean="0"/>
              <a:t>Stemmed from the Quran, featured many interpretations</a:t>
            </a:r>
          </a:p>
          <a:p>
            <a:pPr lvl="1"/>
            <a:r>
              <a:rPr lang="en-US" sz="2400" dirty="0" smtClean="0"/>
              <a:t>Poetry had strict rules and reflected religious values</a:t>
            </a:r>
          </a:p>
          <a:p>
            <a:pPr lvl="1"/>
            <a:r>
              <a:rPr lang="en-US" sz="2400" dirty="0" smtClean="0"/>
              <a:t>Storytelling was also considered a </a:t>
            </a:r>
            <a:r>
              <a:rPr lang="en-US" sz="2400" u="sng" dirty="0" smtClean="0"/>
              <a:t>venerated</a:t>
            </a:r>
            <a:r>
              <a:rPr lang="en-US" sz="2400" dirty="0" smtClean="0"/>
              <a:t> art or skill, as was </a:t>
            </a:r>
            <a:r>
              <a:rPr lang="en-US" sz="2400" u="sng" dirty="0" smtClean="0"/>
              <a:t>calligraphy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676400"/>
            <a:ext cx="4572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Art and Architecture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Arabesque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that features curves and floral shapes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400" dirty="0" smtClean="0"/>
              <a:t>Many illustrated works, including writing and scientific works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US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Adapted</a:t>
            </a:r>
            <a:r>
              <a:rPr kumimoji="0" lang="en-US" sz="24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dome structures from the Byzantine </a:t>
            </a:r>
            <a:endParaRPr kumimoji="0" lang="en-US" sz="2400" b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430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Influenced by Greeks, Romans, Persians, and Indians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upload.wikimedia.org/wikipedia/commons/8/8a/Tapis_de_Savonnerie_Louis_XIV_apres_Charles_Le_Brun_pour_la_Grande_Galerie_du_Lou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5061" cy="2681288"/>
          </a:xfrm>
          <a:prstGeom prst="rect">
            <a:avLst/>
          </a:prstGeom>
          <a:noFill/>
        </p:spPr>
      </p:pic>
      <p:pic>
        <p:nvPicPr>
          <p:cNvPr id="36868" name="Picture 4" descr="http://www.geocities.ws/disneydavies/carp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2543175" cy="2385704"/>
          </a:xfrm>
          <a:prstGeom prst="rect">
            <a:avLst/>
          </a:prstGeom>
          <a:noFill/>
        </p:spPr>
      </p:pic>
      <p:pic>
        <p:nvPicPr>
          <p:cNvPr id="36870" name="Picture 6" descr="http://www.iris.org.nz/images/mina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5480"/>
            <a:ext cx="6019800" cy="3912520"/>
          </a:xfrm>
          <a:prstGeom prst="rect">
            <a:avLst/>
          </a:prstGeom>
          <a:noFill/>
        </p:spPr>
      </p:pic>
      <p:pic>
        <p:nvPicPr>
          <p:cNvPr id="36872" name="Picture 8" descr="http://smithsonianassociates.org/ticketing/images/courses-lectures-seminars-2013/sacred-texts-judaism-christianity-islam-bi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3200400" cy="7604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0"/>
            <a:ext cx="990600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aseline="-25000" dirty="0" smtClean="0"/>
              <a:t>=</a:t>
            </a:r>
            <a:endParaRPr lang="en-US" sz="199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web000.greece.k12.ny.us/SocialStudiesResources/Social_Studies_Resources/GHG_Documents/Islam-08.05-Q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3352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Economic Contributions and Accomplishments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Trade Network</a:t>
            </a:r>
          </a:p>
          <a:p>
            <a:pPr lvl="1"/>
            <a:r>
              <a:rPr lang="en-US" sz="2000" dirty="0" smtClean="0"/>
              <a:t>Established trade routes that connected Western Europe and Africa with India and China</a:t>
            </a:r>
          </a:p>
          <a:p>
            <a:pPr lvl="1"/>
            <a:r>
              <a:rPr lang="en-US" sz="2000" dirty="0" smtClean="0"/>
              <a:t>Brought about a great amount of cultural diffusion</a:t>
            </a:r>
          </a:p>
          <a:p>
            <a:r>
              <a:rPr lang="en-US" sz="2400" dirty="0" smtClean="0"/>
              <a:t>Created the concept of a check and established a unified banking system</a:t>
            </a:r>
          </a:p>
          <a:p>
            <a:r>
              <a:rPr lang="en-US" sz="2400" dirty="0" smtClean="0"/>
              <a:t>Had a similar guild system</a:t>
            </a:r>
            <a:endParaRPr lang="en-US" sz="2400" dirty="0" smtClean="0"/>
          </a:p>
          <a:p>
            <a:r>
              <a:rPr lang="en-US" sz="2400" dirty="0" smtClean="0"/>
              <a:t>Large cities with unique goods produced/traded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o.hrw.com/venus_images/0315MC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cultural and economic accomplishments of the Islamic Empire contribute to cultural diffusion?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1DF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398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Islamic Culture and Contributions</vt:lpstr>
      <vt:lpstr>Bellringer</vt:lpstr>
      <vt:lpstr>Islamic Contributions and Accomplishments</vt:lpstr>
      <vt:lpstr>Cultural Contributions and Accomplishments</vt:lpstr>
      <vt:lpstr>Slide 5</vt:lpstr>
      <vt:lpstr>Slide 6</vt:lpstr>
      <vt:lpstr>Economic Contributions and Accomplishments</vt:lpstr>
      <vt:lpstr>Slide 8</vt:lpstr>
      <vt:lpstr>Quick Write</vt:lpstr>
      <vt:lpstr>Social Contributions and Accomplishments</vt:lpstr>
      <vt:lpstr>Academic Contributions and Accomplishments</vt:lpstr>
      <vt:lpstr>Slide 12</vt:lpstr>
      <vt:lpstr>Slide 13</vt:lpstr>
      <vt:lpstr>Slide 14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122</cp:revision>
  <dcterms:created xsi:type="dcterms:W3CDTF">2013-03-18T17:01:34Z</dcterms:created>
  <dcterms:modified xsi:type="dcterms:W3CDTF">2015-08-12T14:03:04Z</dcterms:modified>
</cp:coreProperties>
</file>