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74" r:id="rId4"/>
    <p:sldId id="273" r:id="rId5"/>
    <p:sldId id="275" r:id="rId6"/>
    <p:sldId id="276" r:id="rId7"/>
    <p:sldId id="277" r:id="rId8"/>
    <p:sldId id="281" r:id="rId9"/>
    <p:sldId id="278" r:id="rId10"/>
    <p:sldId id="279" r:id="rId11"/>
    <p:sldId id="280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600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4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1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01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5246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1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03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48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3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08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6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8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2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1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7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5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7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A862B4D-A3B4-4F61-8C18-1DC8A30DB13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03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  <p:sldLayoutId id="2147483820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7667958" cy="3329581"/>
          </a:xfrm>
        </p:spPr>
        <p:txBody>
          <a:bodyPr/>
          <a:lstStyle/>
          <a:p>
            <a:r>
              <a:rPr lang="en-US" dirty="0" smtClean="0"/>
              <a:t>Political Ideologies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Participation in Government</a:t>
            </a:r>
          </a:p>
          <a:p>
            <a:r>
              <a:rPr lang="en-US" dirty="0" smtClean="0"/>
              <a:t>Johnstown High School </a:t>
            </a:r>
          </a:p>
          <a:p>
            <a:r>
              <a:rPr lang="en-US" dirty="0" smtClean="0"/>
              <a:t>Mr. Cox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Stereotypes</a:t>
            </a:r>
            <a:br>
              <a:rPr lang="en-US" dirty="0" smtClean="0"/>
            </a:br>
            <a:r>
              <a:rPr lang="en-US" sz="2200" dirty="0" smtClean="0"/>
              <a:t>“Day in the Life”</a:t>
            </a:r>
            <a:endParaRPr lang="en-US" sz="2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714502"/>
            <a:ext cx="4040188" cy="65935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1800" dirty="0" smtClean="0"/>
              <a:t>A Day in the Life of a </a:t>
            </a:r>
          </a:p>
          <a:p>
            <a:pPr algn="ctr"/>
            <a:r>
              <a:rPr lang="en-US" dirty="0" smtClean="0"/>
              <a:t>Conservative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4645025" y="714502"/>
            <a:ext cx="4041775" cy="654843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1700" dirty="0" smtClean="0"/>
              <a:t>A Day in the Life of a </a:t>
            </a:r>
          </a:p>
          <a:p>
            <a:pPr algn="ctr"/>
            <a:r>
              <a:rPr lang="en-US" dirty="0" smtClean="0"/>
              <a:t>Liberal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57200" y="1383413"/>
            <a:ext cx="4040188" cy="487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/>
              <a:t>12:00pm – Eat sandwich of left over venison from the weekend hunt, wash down with a Budweiser</a:t>
            </a:r>
          </a:p>
          <a:p>
            <a:pPr>
              <a:buNone/>
            </a:pPr>
            <a:r>
              <a:rPr lang="en-US" sz="1600" dirty="0" smtClean="0"/>
              <a:t>1:00pm – forward e-mail to everyone in your address book warning that Hillary must be stopped</a:t>
            </a:r>
          </a:p>
          <a:p>
            <a:pPr>
              <a:buNone/>
            </a:pPr>
            <a:r>
              <a:rPr lang="en-US" sz="1600" dirty="0" smtClean="0"/>
              <a:t>3:00pm – Gas up Hummer, reposition Confederate Flag on window, scrape homeless person off grill</a:t>
            </a:r>
          </a:p>
          <a:p>
            <a:pPr>
              <a:buNone/>
            </a:pPr>
            <a:r>
              <a:rPr lang="en-US" sz="1600" dirty="0" smtClean="0"/>
              <a:t>5:00pm – Stop by convenience store for Lotto Tickets, report suspicious looking cashier to INS for deportation </a:t>
            </a:r>
          </a:p>
          <a:p>
            <a:pPr>
              <a:buNone/>
            </a:pPr>
            <a:r>
              <a:rPr lang="en-US" sz="1600" dirty="0" smtClean="0"/>
              <a:t>6:00pm – Join guys at Hooters to watch ESPN and ogle the wait staff over a couple of pitchers</a:t>
            </a:r>
          </a:p>
          <a:p>
            <a:pPr>
              <a:buNone/>
            </a:pPr>
            <a:r>
              <a:rPr lang="en-US" sz="1600" dirty="0" smtClean="0"/>
              <a:t>7:30pm – Sit down to family dinner , discuss whether or not Ted Cruz should be President..</a:t>
            </a:r>
            <a:endParaRPr lang="en-US" sz="16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1486061"/>
            <a:ext cx="4270375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600" dirty="0" smtClean="0"/>
              <a:t>12:00pm – Lunch on a fair trade, sustainably farmed, cruelty free, organic, vegan-fig-bar</a:t>
            </a:r>
          </a:p>
          <a:p>
            <a:pPr>
              <a:buNone/>
            </a:pPr>
            <a:r>
              <a:rPr lang="en-US" sz="1600" dirty="0" smtClean="0"/>
              <a:t>1:00pm – forward e-mail to everyone in your address book warning that Rush Limbaugh must be stopped</a:t>
            </a:r>
          </a:p>
          <a:p>
            <a:pPr>
              <a:buNone/>
            </a:pPr>
            <a:r>
              <a:rPr lang="en-US" sz="1600" dirty="0" smtClean="0"/>
              <a:t>3:00pm – Pump up air in eco-friendly bike tires, lecture passers by about the evils of the internal combustion engine</a:t>
            </a:r>
          </a:p>
          <a:p>
            <a:pPr>
              <a:buNone/>
            </a:pPr>
            <a:r>
              <a:rPr lang="en-US" sz="1600" dirty="0" smtClean="0"/>
              <a:t>5:00pm – Stop by convenience store for Lottery Tickets, file punitive lawsuit for being told they have no more</a:t>
            </a:r>
          </a:p>
          <a:p>
            <a:pPr>
              <a:buNone/>
            </a:pPr>
            <a:r>
              <a:rPr lang="en-US" sz="1600" dirty="0" smtClean="0"/>
              <a:t>6:00pm – Join fellow tree huggers to block commuter traffic until the city agrees to build a toad tunnel allowing frogs to safely cross the busy street</a:t>
            </a:r>
          </a:p>
          <a:p>
            <a:pPr>
              <a:buNone/>
            </a:pPr>
            <a:r>
              <a:rPr lang="en-US" sz="1600" dirty="0" smtClean="0"/>
              <a:t>7:30pm – Sit down to family dinner , discuss whether or not Barack Obama is, in fact, actually the Messiah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85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www.pages.drexel.edu/~garfinkm/Spectrum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8082" y="152400"/>
            <a:ext cx="6907836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450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9906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097024"/>
            <a:ext cx="8229600" cy="1027176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How do Conservatives and Liberals represent contrasting American political ideologies?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92034" y="3429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92034" y="4535424"/>
            <a:ext cx="8229600" cy="1027176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Write Summary of your own political ideology according to the quiz we previously took.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91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02717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Define the terms:</a:t>
            </a:r>
          </a:p>
          <a:p>
            <a:pPr lvl="1"/>
            <a:r>
              <a:rPr lang="en-US" u="sng" dirty="0" smtClean="0"/>
              <a:t>Progressive</a:t>
            </a:r>
          </a:p>
          <a:p>
            <a:pPr lvl="1"/>
            <a:r>
              <a:rPr lang="en-US" u="sng" dirty="0" smtClean="0"/>
              <a:t>Traditional </a:t>
            </a:r>
            <a:endParaRPr lang="en-US" u="sn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92034" y="3429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2034" y="4535424"/>
            <a:ext cx="8229600" cy="18653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do Conservatives and Liberals represent </a:t>
            </a:r>
            <a:r>
              <a:rPr lang="en-US" dirty="0" smtClean="0"/>
              <a:t>contrasting </a:t>
            </a:r>
            <a:r>
              <a:rPr lang="en-US" dirty="0"/>
              <a:t>American political ideologies?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Influences our Political Views?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773680"/>
            <a:ext cx="8229600" cy="3246120"/>
          </a:xfrm>
        </p:spPr>
        <p:txBody>
          <a:bodyPr/>
          <a:lstStyle/>
          <a:p>
            <a:r>
              <a:rPr lang="en-US" dirty="0" smtClean="0"/>
              <a:t>Family </a:t>
            </a:r>
          </a:p>
          <a:p>
            <a:r>
              <a:rPr lang="en-US" dirty="0" smtClean="0"/>
              <a:t>Geography</a:t>
            </a:r>
          </a:p>
          <a:p>
            <a:r>
              <a:rPr lang="en-US" dirty="0" smtClean="0"/>
              <a:t>Self Interest</a:t>
            </a:r>
          </a:p>
          <a:p>
            <a:r>
              <a:rPr lang="en-US" dirty="0" smtClean="0"/>
              <a:t>Ethnicity and Religion</a:t>
            </a:r>
          </a:p>
          <a:p>
            <a:r>
              <a:rPr lang="en-US" dirty="0" smtClean="0"/>
              <a:t>Self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57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34"/>
            <a:ext cx="7540089" cy="15169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 you think is the Difference between Liberal and Conservative?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Conservative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Liberal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07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Definitions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-381000" y="1600200"/>
            <a:ext cx="5181600" cy="452596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3200" b="1" dirty="0" smtClean="0"/>
              <a:t>   </a:t>
            </a:r>
            <a:r>
              <a:rPr lang="en-US" sz="3200" b="1" u="sng" dirty="0" smtClean="0"/>
              <a:t>CONSERVATIVES</a:t>
            </a:r>
            <a:endParaRPr lang="en-US" sz="3200" u="sng" dirty="0" smtClean="0"/>
          </a:p>
          <a:p>
            <a:pPr algn="ctr">
              <a:buNone/>
            </a:pPr>
            <a:r>
              <a:rPr lang="en-US" i="1" dirty="0" smtClean="0"/>
              <a:t>“Traditionalists”  </a:t>
            </a:r>
          </a:p>
          <a:p>
            <a:pPr lvl="1"/>
            <a:r>
              <a:rPr lang="en-US" sz="2300" dirty="0" smtClean="0"/>
              <a:t>A political philosophy based on tradition and social stability.</a:t>
            </a:r>
          </a:p>
          <a:p>
            <a:pPr lvl="2"/>
            <a:r>
              <a:rPr lang="en-US" sz="2000" dirty="0" smtClean="0"/>
              <a:t>Constitutionally </a:t>
            </a:r>
            <a:r>
              <a:rPr lang="en-US" sz="2000" b="1" i="1" u="sng" dirty="0" smtClean="0"/>
              <a:t>limited</a:t>
            </a:r>
            <a:r>
              <a:rPr lang="en-US" sz="2000" dirty="0" smtClean="0"/>
              <a:t> government. </a:t>
            </a:r>
            <a:r>
              <a:rPr lang="en-US" sz="2000" dirty="0" smtClean="0"/>
              <a:t>Limiting the government protects the people</a:t>
            </a:r>
            <a:endParaRPr lang="en-US" sz="2000" dirty="0" smtClean="0"/>
          </a:p>
          <a:p>
            <a:pPr lvl="2"/>
            <a:r>
              <a:rPr lang="en-US" sz="2000" dirty="0" smtClean="0"/>
              <a:t>Preferring gradual development to abrupt change </a:t>
            </a:r>
            <a:endParaRPr lang="en-US" sz="2000" dirty="0" smtClean="0"/>
          </a:p>
          <a:p>
            <a:pPr lvl="2"/>
            <a:r>
              <a:rPr lang="en-US" sz="2000" dirty="0" smtClean="0"/>
              <a:t>Reject </a:t>
            </a:r>
            <a:r>
              <a:rPr lang="en-US" sz="2000" dirty="0" smtClean="0"/>
              <a:t>the notion that humans have a “right” to material </a:t>
            </a:r>
            <a:r>
              <a:rPr lang="en-US" sz="2000" dirty="0" smtClean="0"/>
              <a:t>goods</a:t>
            </a:r>
            <a:r>
              <a:rPr lang="en-US" sz="2000" dirty="0" smtClean="0"/>
              <a:t>. </a:t>
            </a:r>
            <a:endParaRPr lang="en-US" sz="2000" dirty="0" smtClean="0"/>
          </a:p>
          <a:p>
            <a:pPr lvl="2"/>
            <a:r>
              <a:rPr lang="en-US" sz="2000" dirty="0" smtClean="0"/>
              <a:t>Argue that rights come from God not from government. </a:t>
            </a:r>
            <a:endParaRPr lang="en-US" sz="2000" dirty="0" smtClean="0"/>
          </a:p>
          <a:p>
            <a:pPr marL="914416" lvl="2" indent="0">
              <a:buNone/>
            </a:pPr>
            <a:endParaRPr lang="en-US" sz="2300" i="1" dirty="0" smtClean="0"/>
          </a:p>
          <a:p>
            <a:pPr lvl="1" algn="ctr">
              <a:buNone/>
            </a:pPr>
            <a:r>
              <a:rPr lang="en-US" sz="2300" i="1" dirty="0" smtClean="0"/>
              <a:t>“Skeptical of government intervention,  optimistic of the free market”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572000" cy="48006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3200" b="1" u="sng" dirty="0" smtClean="0"/>
              <a:t>LIBERALS</a:t>
            </a:r>
            <a:endParaRPr lang="en-US" sz="3200" u="sng" dirty="0" smtClean="0"/>
          </a:p>
          <a:p>
            <a:pPr algn="ctr">
              <a:buNone/>
            </a:pPr>
            <a:r>
              <a:rPr lang="en-US" i="1" dirty="0" smtClean="0"/>
              <a:t>“Progressives”</a:t>
            </a:r>
          </a:p>
          <a:p>
            <a:pPr lvl="1"/>
            <a:r>
              <a:rPr lang="en-US" sz="2300" dirty="0" smtClean="0"/>
              <a:t>The political  philosophy that the government‘s role is to:</a:t>
            </a:r>
          </a:p>
          <a:p>
            <a:pPr lvl="2"/>
            <a:r>
              <a:rPr lang="en-US" sz="2000" dirty="0" smtClean="0"/>
              <a:t>Promotes a constitutionally </a:t>
            </a:r>
            <a:r>
              <a:rPr lang="en-US" sz="2000" b="1" u="sng" dirty="0" smtClean="0"/>
              <a:t>active</a:t>
            </a:r>
            <a:r>
              <a:rPr lang="en-US" sz="2000" dirty="0" smtClean="0"/>
              <a:t> government</a:t>
            </a:r>
          </a:p>
          <a:p>
            <a:pPr lvl="2"/>
            <a:r>
              <a:rPr lang="en-US" sz="2000" dirty="0" smtClean="0"/>
              <a:t>Prefers quick action by the </a:t>
            </a:r>
            <a:r>
              <a:rPr lang="en-US" sz="2000" dirty="0" err="1" smtClean="0"/>
              <a:t>gov</a:t>
            </a:r>
            <a:r>
              <a:rPr lang="en-US" sz="2000" dirty="0" smtClean="0"/>
              <a:t> to solve issues</a:t>
            </a:r>
            <a:endParaRPr lang="en-US" sz="2000" dirty="0" smtClean="0"/>
          </a:p>
          <a:p>
            <a:pPr lvl="2"/>
            <a:r>
              <a:rPr lang="en-US" sz="2000" dirty="0" smtClean="0"/>
              <a:t>Government focus should be on economic/social justice as well as economic opportunity</a:t>
            </a:r>
            <a:r>
              <a:rPr lang="en-US" sz="2000" dirty="0" smtClean="0"/>
              <a:t>.</a:t>
            </a:r>
          </a:p>
          <a:p>
            <a:pPr lvl="2"/>
            <a:r>
              <a:rPr lang="en-US" sz="2000" dirty="0" smtClean="0"/>
              <a:t>Strict separation of religion from governance</a:t>
            </a:r>
            <a:endParaRPr lang="en-US" dirty="0" smtClean="0"/>
          </a:p>
          <a:p>
            <a:pPr lvl="1" algn="ctr">
              <a:buNone/>
            </a:pPr>
            <a:endParaRPr lang="en-US" sz="1700" i="1" dirty="0" smtClean="0"/>
          </a:p>
          <a:p>
            <a:pPr lvl="1" algn="ctr">
              <a:buNone/>
            </a:pPr>
            <a:endParaRPr lang="en-US" sz="900" i="1" dirty="0" smtClean="0"/>
          </a:p>
          <a:p>
            <a:pPr lvl="1" algn="ctr">
              <a:buNone/>
            </a:pPr>
            <a:r>
              <a:rPr lang="en-US" sz="2300" i="1" dirty="0" smtClean="0"/>
              <a:t>“Skeptical of the free market, optimistic of government intervention”</a:t>
            </a:r>
            <a:endParaRPr lang="en-US" sz="2300" i="1" dirty="0"/>
          </a:p>
        </p:txBody>
      </p:sp>
    </p:spTree>
    <p:extLst>
      <p:ext uri="{BB962C8B-B14F-4D97-AF65-F5344CB8AC3E}">
        <p14:creationId xmlns:p14="http://schemas.microsoft.com/office/powerpoint/2010/main" val="6836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i="1" dirty="0" smtClean="0"/>
              <a:t>“Stereotypical”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Conservative</a:t>
            </a:r>
            <a:r>
              <a:rPr lang="en-US" dirty="0" smtClean="0"/>
              <a:t> / </a:t>
            </a:r>
            <a:r>
              <a:rPr lang="en-US" u="sng" dirty="0" smtClean="0"/>
              <a:t>Liberal Views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1054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3200" b="1" dirty="0" smtClean="0"/>
              <a:t>   </a:t>
            </a:r>
            <a:r>
              <a:rPr lang="en-US" sz="3200" b="1" u="sng" dirty="0" smtClean="0"/>
              <a:t>CONSERVATIVES</a:t>
            </a:r>
            <a:endParaRPr lang="en-US" sz="3200" u="sng" dirty="0" smtClean="0"/>
          </a:p>
          <a:p>
            <a:endParaRPr lang="en-US" sz="1600" i="1" dirty="0" smtClean="0"/>
          </a:p>
          <a:p>
            <a:r>
              <a:rPr lang="en-US" sz="1600" b="1" u="sng" dirty="0" smtClean="0"/>
              <a:t>Abortion</a:t>
            </a:r>
            <a:r>
              <a:rPr lang="en-US" sz="1600" i="1" dirty="0" smtClean="0"/>
              <a:t>	-	Never</a:t>
            </a:r>
          </a:p>
          <a:p>
            <a:endParaRPr lang="en-US" sz="1600" b="1" u="sng" dirty="0" smtClean="0"/>
          </a:p>
          <a:p>
            <a:r>
              <a:rPr lang="en-US" sz="1600" b="1" u="sng" dirty="0" smtClean="0"/>
              <a:t>Taxation	</a:t>
            </a:r>
            <a:r>
              <a:rPr lang="en-US" sz="1600" i="1" dirty="0" smtClean="0"/>
              <a:t>	-	Simplify the tax code, minimize 					crony capitalism</a:t>
            </a:r>
          </a:p>
          <a:p>
            <a:endParaRPr lang="en-US" sz="1600" b="1" u="sng" dirty="0" smtClean="0"/>
          </a:p>
          <a:p>
            <a:r>
              <a:rPr lang="en-US" sz="1600" b="1" u="sng" dirty="0" smtClean="0"/>
              <a:t>Global Warming</a:t>
            </a:r>
            <a:r>
              <a:rPr lang="en-US" sz="1600" b="1" dirty="0" smtClean="0"/>
              <a:t>	-</a:t>
            </a:r>
            <a:r>
              <a:rPr lang="en-US" sz="1600" i="1" dirty="0" smtClean="0"/>
              <a:t>Skeptical of man’s involvement			</a:t>
            </a:r>
          </a:p>
          <a:p>
            <a:endParaRPr lang="en-US" sz="1600" b="1" u="sng" dirty="0" smtClean="0"/>
          </a:p>
          <a:p>
            <a:r>
              <a:rPr lang="en-US" sz="1600" b="1" u="sng" dirty="0" smtClean="0"/>
              <a:t>Guns</a:t>
            </a:r>
            <a:r>
              <a:rPr lang="en-US" sz="1600" i="1" dirty="0" smtClean="0"/>
              <a:t>		-	Advocate for gun owners</a:t>
            </a:r>
          </a:p>
          <a:p>
            <a:endParaRPr lang="en-US" sz="1600" b="1" u="sng" dirty="0" smtClean="0"/>
          </a:p>
          <a:p>
            <a:r>
              <a:rPr lang="en-US" sz="1600" b="1" u="sng" dirty="0" smtClean="0"/>
              <a:t>Forei</a:t>
            </a:r>
            <a:r>
              <a:rPr lang="en-US" sz="1600" b="1" dirty="0" smtClean="0"/>
              <a:t>g</a:t>
            </a:r>
            <a:r>
              <a:rPr lang="en-US" sz="1600" b="1" u="sng" dirty="0" smtClean="0"/>
              <a:t>n Polic</a:t>
            </a:r>
            <a:r>
              <a:rPr lang="en-US" sz="1600" b="1" dirty="0" smtClean="0"/>
              <a:t>y</a:t>
            </a:r>
            <a:r>
              <a:rPr lang="en-US" sz="1600" i="1" dirty="0" smtClean="0"/>
              <a:t>	-	Unilateral approach</a:t>
            </a:r>
          </a:p>
          <a:p>
            <a:endParaRPr lang="en-US" sz="1600" b="1" u="sng" dirty="0" smtClean="0"/>
          </a:p>
          <a:p>
            <a:r>
              <a:rPr lang="en-US" sz="1600" b="1" u="sng" dirty="0" smtClean="0"/>
              <a:t>Education</a:t>
            </a:r>
            <a:r>
              <a:rPr lang="en-US" sz="1600" i="1" dirty="0" smtClean="0"/>
              <a:t>	-	More accountability of teachers / school	choice</a:t>
            </a:r>
          </a:p>
          <a:p>
            <a:endParaRPr lang="en-US" sz="1600" b="1" u="sng" dirty="0" smtClean="0"/>
          </a:p>
          <a:p>
            <a:r>
              <a:rPr lang="en-US" sz="1600" b="1" u="sng" dirty="0" smtClean="0"/>
              <a:t>Healthcare</a:t>
            </a:r>
            <a:r>
              <a:rPr lang="en-US" sz="1600" i="1" dirty="0" smtClean="0"/>
              <a:t>	-	Free Market solutions will result in 					greater efficiency and 						coverage of more people</a:t>
            </a:r>
          </a:p>
          <a:p>
            <a:endParaRPr lang="en-US" sz="1600" i="1" dirty="0" smtClean="0"/>
          </a:p>
          <a:p>
            <a:endParaRPr lang="en-US" sz="1600" i="1" dirty="0" smtClean="0"/>
          </a:p>
          <a:p>
            <a:endParaRPr lang="en-US" sz="1600" i="1" dirty="0" smtClean="0"/>
          </a:p>
          <a:p>
            <a:endParaRPr lang="en-US" sz="1800" i="1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572000" cy="52578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3200" b="1" u="sng" dirty="0" smtClean="0"/>
              <a:t>LIBERALS</a:t>
            </a:r>
          </a:p>
          <a:p>
            <a:endParaRPr lang="en-US" sz="1600" i="1" dirty="0" smtClean="0"/>
          </a:p>
          <a:p>
            <a:r>
              <a:rPr lang="en-US" sz="1600" b="1" u="sng" dirty="0" smtClean="0"/>
              <a:t>Abortion</a:t>
            </a:r>
            <a:r>
              <a:rPr lang="en-US" sz="1600" i="1" dirty="0" smtClean="0"/>
              <a:t>	-	On Demand</a:t>
            </a:r>
          </a:p>
          <a:p>
            <a:endParaRPr lang="en-US" sz="1600" b="1" u="sng" dirty="0" smtClean="0"/>
          </a:p>
          <a:p>
            <a:r>
              <a:rPr lang="en-US" sz="1600" b="1" u="sng" dirty="0" smtClean="0"/>
              <a:t>Taxation	</a:t>
            </a:r>
            <a:r>
              <a:rPr lang="en-US" sz="1600" i="1" dirty="0" smtClean="0"/>
              <a:t>	-	Increase taxation of the wealthy will 					result in greater fairness</a:t>
            </a:r>
          </a:p>
          <a:p>
            <a:endParaRPr lang="en-US" sz="1600" b="1" u="sng" dirty="0" smtClean="0"/>
          </a:p>
          <a:p>
            <a:r>
              <a:rPr lang="en-US" sz="1600" b="1" u="sng" dirty="0" smtClean="0"/>
              <a:t>Global Warming</a:t>
            </a:r>
            <a:r>
              <a:rPr lang="en-US" sz="1600" b="1" dirty="0" smtClean="0"/>
              <a:t>	-</a:t>
            </a:r>
            <a:r>
              <a:rPr lang="en-US" sz="1600" dirty="0" smtClean="0"/>
              <a:t>Rising Global temperature is a result 					of </a:t>
            </a:r>
            <a:r>
              <a:rPr lang="en-US" sz="1600" i="1" dirty="0" smtClean="0"/>
              <a:t>man’s involvement </a:t>
            </a:r>
          </a:p>
          <a:p>
            <a:endParaRPr lang="en-US" sz="1600" b="1" i="1" u="sng" dirty="0" smtClean="0"/>
          </a:p>
          <a:p>
            <a:r>
              <a:rPr lang="en-US" sz="1600" b="1" u="sng" dirty="0" smtClean="0"/>
              <a:t>Guns</a:t>
            </a:r>
            <a:r>
              <a:rPr lang="en-US" sz="1600" i="1" dirty="0" smtClean="0"/>
              <a:t>		-	Advocate for gun control</a:t>
            </a:r>
          </a:p>
          <a:p>
            <a:endParaRPr lang="en-US" sz="1600" b="1" u="sng" dirty="0" smtClean="0"/>
          </a:p>
          <a:p>
            <a:r>
              <a:rPr lang="en-US" sz="1600" b="1" u="sng" dirty="0" smtClean="0"/>
              <a:t>Forei</a:t>
            </a:r>
            <a:r>
              <a:rPr lang="en-US" sz="1600" b="1" dirty="0" smtClean="0"/>
              <a:t>g</a:t>
            </a:r>
            <a:r>
              <a:rPr lang="en-US" sz="1600" b="1" u="sng" dirty="0" smtClean="0"/>
              <a:t>n Polic</a:t>
            </a:r>
            <a:r>
              <a:rPr lang="en-US" sz="1600" b="1" dirty="0" smtClean="0"/>
              <a:t>y</a:t>
            </a:r>
            <a:r>
              <a:rPr lang="en-US" sz="1600" i="1" dirty="0" smtClean="0"/>
              <a:t>	-	Multilateral approach</a:t>
            </a:r>
          </a:p>
          <a:p>
            <a:endParaRPr lang="en-US" sz="1600" i="1" dirty="0" smtClean="0"/>
          </a:p>
          <a:p>
            <a:r>
              <a:rPr lang="en-US" sz="1600" b="1" u="sng" dirty="0" smtClean="0"/>
              <a:t>Education</a:t>
            </a:r>
            <a:r>
              <a:rPr lang="en-US" sz="1600" i="1" dirty="0" smtClean="0"/>
              <a:t>	-	More support for teachers, 						investment must be increased</a:t>
            </a:r>
          </a:p>
          <a:p>
            <a:endParaRPr lang="en-US" sz="1600" b="1" u="sng" dirty="0" smtClean="0"/>
          </a:p>
          <a:p>
            <a:r>
              <a:rPr lang="en-US" sz="1600" b="1" u="sng" dirty="0" smtClean="0"/>
              <a:t>Healthcare</a:t>
            </a:r>
            <a:r>
              <a:rPr lang="en-US" sz="1600" i="1" dirty="0" smtClean="0"/>
              <a:t>	-	Government	solutions will result in 				greater efficiency and 						coverage of more people</a:t>
            </a:r>
          </a:p>
          <a:p>
            <a:pPr>
              <a:buNone/>
            </a:pP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04862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ctr"/>
            <a:r>
              <a:rPr lang="en-US" u="sng" dirty="0" smtClean="0"/>
              <a:t>Political Nuances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u="sng" dirty="0" smtClean="0"/>
              <a:t>Libertarian </a:t>
            </a:r>
          </a:p>
          <a:p>
            <a:pPr lvl="1"/>
            <a:r>
              <a:rPr lang="en-US" dirty="0" smtClean="0"/>
              <a:t>Individuals should have complete freedom of action, provided their actions do not infringe on the freedom of others.</a:t>
            </a:r>
          </a:p>
          <a:p>
            <a:pPr lvl="1"/>
            <a:endParaRPr lang="en-US" dirty="0" smtClean="0"/>
          </a:p>
          <a:p>
            <a:pPr lvl="1"/>
            <a:endParaRPr lang="en-US" sz="2000" b="1" i="1" dirty="0" smtClean="0"/>
          </a:p>
          <a:p>
            <a:pPr lvl="1"/>
            <a:endParaRPr lang="en-US" sz="2000" b="1" i="1" dirty="0" smtClean="0"/>
          </a:p>
          <a:p>
            <a:pPr lvl="1"/>
            <a:r>
              <a:rPr lang="en-US" sz="2000" b="1" i="1" dirty="0" smtClean="0"/>
              <a:t>Example – </a:t>
            </a:r>
            <a:r>
              <a:rPr lang="en-US" sz="2000" i="1" dirty="0" smtClean="0"/>
              <a:t>End the war on drugs, allow people to make their own choices.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298115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u="sng" dirty="0" smtClean="0"/>
              <a:t>Authoritarian</a:t>
            </a:r>
          </a:p>
          <a:p>
            <a:pPr lvl="1"/>
            <a:r>
              <a:rPr lang="en-US" dirty="0" smtClean="0"/>
              <a:t>Personal freedoms are constrained by leaders, where moral judgments are created into law, so the good of “the whole” can be achieved.  </a:t>
            </a:r>
          </a:p>
          <a:p>
            <a:pPr marL="457207" lvl="1" indent="0">
              <a:buNone/>
            </a:pPr>
            <a:endParaRPr lang="en-US" sz="2400" dirty="0" smtClean="0"/>
          </a:p>
          <a:p>
            <a:pPr lvl="1"/>
            <a:r>
              <a:rPr lang="en-US" sz="2000" b="1" i="1" dirty="0" smtClean="0"/>
              <a:t>Example</a:t>
            </a:r>
            <a:r>
              <a:rPr lang="en-US" sz="2000" i="1" dirty="0" smtClean="0"/>
              <a:t> – The war on drugs is necessary for public safety.</a:t>
            </a:r>
          </a:p>
          <a:p>
            <a:pPr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85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171" y="8020"/>
            <a:ext cx="6096000" cy="6849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460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Stereotypes</a:t>
            </a:r>
            <a:br>
              <a:rPr lang="en-US" dirty="0" smtClean="0"/>
            </a:br>
            <a:r>
              <a:rPr lang="en-US" sz="2200" dirty="0" smtClean="0"/>
              <a:t>“Day in the Life”</a:t>
            </a:r>
            <a:endParaRPr lang="en-US" sz="2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5935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1800" dirty="0" smtClean="0"/>
              <a:t>A Day in the Life of a </a:t>
            </a:r>
          </a:p>
          <a:p>
            <a:pPr algn="ctr"/>
            <a:r>
              <a:rPr lang="en-US" dirty="0" smtClean="0"/>
              <a:t>Conservative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4645025" y="990600"/>
            <a:ext cx="4041775" cy="654843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1700" dirty="0" smtClean="0"/>
              <a:t>A Day in the Life of a </a:t>
            </a:r>
          </a:p>
          <a:p>
            <a:pPr algn="ctr"/>
            <a:r>
              <a:rPr lang="en-US" dirty="0" smtClean="0"/>
              <a:t>Liberal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57200" y="1726152"/>
            <a:ext cx="4040188" cy="49794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/>
              <a:t>7:00am – Wake-up, flip on Fox News, pick outfit to match terror alert level.  Blow Dry mullet.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600" dirty="0" smtClean="0"/>
              <a:t>8:00am – Bible Study</a:t>
            </a:r>
          </a:p>
          <a:p>
            <a:pPr>
              <a:buNone/>
            </a:pPr>
            <a:r>
              <a:rPr lang="en-US" sz="1600" dirty="0" smtClean="0"/>
              <a:t>8:30am – Listen to Rush Limbaugh while eating your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Egg McMuffin at McDonald’s, smearing grease all over your newest NASCAR t-shirt.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9:00am – Arrive at work, force the community ‘s last mom-and-pop shop out of business, because you love Wal-Mart</a:t>
            </a:r>
          </a:p>
          <a:p>
            <a:pPr>
              <a:buNone/>
            </a:pPr>
            <a:r>
              <a:rPr lang="en-US" sz="1600" dirty="0" smtClean="0"/>
              <a:t>10:00am – Buy 100 shares of Halliburton stock in anticipation of war with Iran.</a:t>
            </a:r>
            <a:endParaRPr lang="en-US" sz="16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270375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dirty="0" smtClean="0"/>
              <a:t>7:00am – Wake-up, flip on MSNBC News, select outfit that will bring awareness to the current, oppressed people group of the day.  Wax dread locks.</a:t>
            </a:r>
          </a:p>
          <a:p>
            <a:pPr>
              <a:buNone/>
            </a:pPr>
            <a:r>
              <a:rPr lang="en-US" sz="1600" dirty="0" smtClean="0"/>
              <a:t>8:00am – Yoga Workout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8:30am – Read the New York Times while stirring granola into your </a:t>
            </a:r>
            <a:r>
              <a:rPr lang="en-US" sz="1600" dirty="0" err="1" smtClean="0"/>
              <a:t>Chobani</a:t>
            </a:r>
            <a:r>
              <a:rPr lang="en-US" sz="1600" dirty="0" smtClean="0"/>
              <a:t>, sipping your Latte at Starbucks, in your Grateful Dead t-shirt.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600" dirty="0" smtClean="0"/>
              <a:t>9:00am – Arrive at work at non-profit organization, sharpen hemp based pencil</a:t>
            </a:r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sz="1600" dirty="0" smtClean="0"/>
              <a:t>10:00am – Buy 100 carbon offsets to assuage guilt for leaving the lights on in your basement over the weekend.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07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522</TotalTime>
  <Words>747</Words>
  <Application>Microsoft Office PowerPoint</Application>
  <PresentationFormat>On-screen Show (4:3)</PresentationFormat>
  <Paragraphs>142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Georgia</vt:lpstr>
      <vt:lpstr>Wingdings 3</vt:lpstr>
      <vt:lpstr>Ion</vt:lpstr>
      <vt:lpstr>Political Ideologies</vt:lpstr>
      <vt:lpstr>Bellringer</vt:lpstr>
      <vt:lpstr>What Influences our Political Views?</vt:lpstr>
      <vt:lpstr>What do you think is the Difference between Liberal and Conservative?</vt:lpstr>
      <vt:lpstr>Definitions</vt:lpstr>
      <vt:lpstr>“Stereotypical”  Conservative / Liberal Views</vt:lpstr>
      <vt:lpstr>Political Nuances</vt:lpstr>
      <vt:lpstr>PowerPoint Presentation</vt:lpstr>
      <vt:lpstr>Stereotypes “Day in the Life”</vt:lpstr>
      <vt:lpstr>Stereotypes “Day in the Life”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American Law</dc:title>
  <dc:creator>Ccsteacher</dc:creator>
  <cp:lastModifiedBy>Adam Cox</cp:lastModifiedBy>
  <cp:revision>45</cp:revision>
  <dcterms:created xsi:type="dcterms:W3CDTF">2014-08-22T15:09:52Z</dcterms:created>
  <dcterms:modified xsi:type="dcterms:W3CDTF">2016-01-20T12:33:42Z</dcterms:modified>
</cp:coreProperties>
</file>