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7"/>
  </p:handoutMasterIdLst>
  <p:sldIdLst>
    <p:sldId id="260" r:id="rId2"/>
    <p:sldId id="256" r:id="rId3"/>
    <p:sldId id="261" r:id="rId4"/>
    <p:sldId id="258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51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2083B-D0AA-4846-8CE5-3AA7A7D4DB3A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17535-5842-42B0-B3A6-71E5358C59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48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B340-BA78-4197-9833-A4566B3FA440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1BCD-5490-430B-853E-68E6D46C15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82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B340-BA78-4197-9833-A4566B3FA440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1BCD-5490-430B-853E-68E6D46C15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18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B340-BA78-4197-9833-A4566B3FA440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1BCD-5490-430B-853E-68E6D46C15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76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B340-BA78-4197-9833-A4566B3FA440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1BCD-5490-430B-853E-68E6D46C15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01485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B340-BA78-4197-9833-A4566B3FA440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1BCD-5490-430B-853E-68E6D46C15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38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B340-BA78-4197-9833-A4566B3FA440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1BCD-5490-430B-853E-68E6D46C15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719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B340-BA78-4197-9833-A4566B3FA440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1BCD-5490-430B-853E-68E6D46C15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869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B340-BA78-4197-9833-A4566B3FA440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1BCD-5490-430B-853E-68E6D46C15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913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B340-BA78-4197-9833-A4566B3FA440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1BCD-5490-430B-853E-68E6D46C15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10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B340-BA78-4197-9833-A4566B3FA440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1BCD-5490-430B-853E-68E6D46C15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18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B340-BA78-4197-9833-A4566B3FA440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1BCD-5490-430B-853E-68E6D46C15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94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B340-BA78-4197-9833-A4566B3FA440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1BCD-5490-430B-853E-68E6D46C15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97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B340-BA78-4197-9833-A4566B3FA440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1BCD-5490-430B-853E-68E6D46C15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91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B340-BA78-4197-9833-A4566B3FA440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1BCD-5490-430B-853E-68E6D46C15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931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B340-BA78-4197-9833-A4566B3FA440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1BCD-5490-430B-853E-68E6D46C15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66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B340-BA78-4197-9833-A4566B3FA440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1BCD-5490-430B-853E-68E6D46C15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807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B340-BA78-4197-9833-A4566B3FA440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1BCD-5490-430B-853E-68E6D46C15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1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445B340-BA78-4197-9833-A4566B3FA440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C1BCD-5490-430B-853E-68E6D46C15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977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Consuming Media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Participation in Government</a:t>
            </a:r>
          </a:p>
          <a:p>
            <a:r>
              <a:rPr lang="en-US" dirty="0"/>
              <a:t>Johnstown High School </a:t>
            </a:r>
          </a:p>
          <a:p>
            <a:r>
              <a:rPr lang="en-US" dirty="0"/>
              <a:t>Mr. Cox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b="1" dirty="0" smtClean="0"/>
              <a:t>Define: 1. Media  2. Press, then distinguish between the two.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/>
              <a:t>“What is the job of the News Media/Press?” </a:t>
            </a:r>
            <a:endParaRPr lang="en-US" sz="3000" b="1" dirty="0" smtClean="0"/>
          </a:p>
          <a:p>
            <a:pPr marL="971550" lvl="1" indent="-514350"/>
            <a:r>
              <a:rPr lang="en-US" dirty="0" smtClean="0"/>
              <a:t>Entertain or inform?  Does it matter?</a:t>
            </a:r>
            <a:endParaRPr lang="en-US" sz="2600" dirty="0" smtClean="0"/>
          </a:p>
          <a:p>
            <a:pPr marL="971550" lvl="1" indent="-514350"/>
            <a:r>
              <a:rPr lang="en-US" dirty="0" smtClean="0"/>
              <a:t>Define Bias?  Is it always bad?  </a:t>
            </a:r>
            <a:endParaRPr lang="en-US" sz="2600" dirty="0" smtClean="0"/>
          </a:p>
          <a:p>
            <a:pPr marL="971550" lvl="1" indent="-514350"/>
            <a:r>
              <a:rPr lang="en-US" dirty="0" smtClean="0"/>
              <a:t>Comment </a:t>
            </a:r>
            <a:r>
              <a:rPr lang="en-US" dirty="0"/>
              <a:t>on the following statement: </a:t>
            </a:r>
            <a:endParaRPr lang="en-US" dirty="0" smtClean="0"/>
          </a:p>
          <a:p>
            <a:pPr marL="1245870" lvl="2" indent="-514350">
              <a:buNone/>
            </a:pPr>
            <a:r>
              <a:rPr lang="en-US" b="1" i="1" dirty="0" smtClean="0"/>
              <a:t>		“</a:t>
            </a:r>
            <a:r>
              <a:rPr lang="en-US" b="1" i="1" dirty="0"/>
              <a:t>you are what you read, see, and hear</a:t>
            </a:r>
            <a:r>
              <a:rPr lang="en-US" b="1" i="1" dirty="0" smtClean="0"/>
              <a:t>.”</a:t>
            </a:r>
            <a:endParaRPr lang="en-US" sz="2300" b="1" dirty="0" smtClean="0"/>
          </a:p>
          <a:p>
            <a:pPr marL="605790" indent="-514350">
              <a:buFont typeface="+mj-lt"/>
              <a:buAutoNum type="alphaUcPeriod"/>
            </a:pPr>
            <a:endParaRPr lang="en-US" b="1" dirty="0" smtClean="0"/>
          </a:p>
          <a:p>
            <a:pPr marL="605790" indent="-514350">
              <a:buFont typeface="+mj-lt"/>
              <a:buAutoNum type="alphaUcPeriod"/>
            </a:pPr>
            <a:r>
              <a:rPr lang="en-US" b="1" dirty="0" smtClean="0"/>
              <a:t>Intelligently Consume Information</a:t>
            </a:r>
          </a:p>
          <a:p>
            <a:pPr marL="971550" lvl="1" indent="-514350"/>
            <a:r>
              <a:rPr lang="en-US" b="1" dirty="0" smtClean="0"/>
              <a:t>Challenge for you, “</a:t>
            </a:r>
            <a:r>
              <a:rPr lang="en-US" b="1" i="1" dirty="0" smtClean="0"/>
              <a:t>the Consumer</a:t>
            </a:r>
            <a:r>
              <a:rPr lang="en-US" b="1" dirty="0" smtClean="0"/>
              <a:t>”</a:t>
            </a:r>
            <a:r>
              <a:rPr lang="en-US" dirty="0" smtClean="0"/>
              <a:t> </a:t>
            </a:r>
          </a:p>
          <a:p>
            <a:pPr marL="1245870" lvl="2" indent="-514350">
              <a:buFont typeface="Wingdings" pitchFamily="2" charset="2"/>
              <a:buChar char="Ø"/>
            </a:pPr>
            <a:r>
              <a:rPr lang="en-US" b="1" u="sng" dirty="0" smtClean="0"/>
              <a:t>Frame of Reference </a:t>
            </a:r>
          </a:p>
          <a:p>
            <a:pPr marL="1520190" lvl="3" indent="-514350">
              <a:buFont typeface="Arial" pitchFamily="34" charset="0"/>
              <a:buChar char="•"/>
            </a:pPr>
            <a:r>
              <a:rPr lang="en-US" dirty="0" smtClean="0"/>
              <a:t>When you have none, all information will appear to be regular news story, and not an apparent attempt to sway the public’s view.</a:t>
            </a:r>
          </a:p>
          <a:p>
            <a:pPr marL="1245870" lvl="2" indent="-514350">
              <a:buFont typeface="Wingdings" pitchFamily="2" charset="2"/>
              <a:buChar char="Ø"/>
            </a:pPr>
            <a:r>
              <a:rPr lang="en-US" b="1" u="sng" dirty="0" smtClean="0"/>
              <a:t>Awareness of the Outlet’s Political Bias</a:t>
            </a:r>
            <a:r>
              <a:rPr lang="en-US" dirty="0" smtClean="0"/>
              <a:t> </a:t>
            </a:r>
          </a:p>
          <a:p>
            <a:pPr marL="1520190" lvl="3" indent="-514350">
              <a:buFont typeface="Arial" pitchFamily="34" charset="0"/>
              <a:buChar char="•"/>
            </a:pPr>
            <a:r>
              <a:rPr lang="en-US" dirty="0" smtClean="0"/>
              <a:t>this will give you a skeptical and more critical look at the information presented.</a:t>
            </a:r>
          </a:p>
          <a:p>
            <a:pPr marL="514350" indent="-514350">
              <a:buFont typeface="+mj-lt"/>
              <a:buAutoNum type="alphaUcPeriod"/>
            </a:pPr>
            <a:endParaRPr lang="en-US" b="1" dirty="0" smtClean="0"/>
          </a:p>
          <a:p>
            <a:pPr marL="514350" indent="-514350">
              <a:buFont typeface="+mj-lt"/>
              <a:buAutoNum type="alphaUcPeriod"/>
            </a:pP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Big Three Opinion Based Reporting</a:t>
            </a:r>
            <a:endParaRPr lang="en-US" dirty="0"/>
          </a:p>
        </p:txBody>
      </p:sp>
      <p:pic>
        <p:nvPicPr>
          <p:cNvPr id="1026" name="Picture 2" descr="1-On MSNBC, Opinion Dominates Report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7204" y="1828800"/>
            <a:ext cx="6040396" cy="4857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36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We the Consumer Need to Identify: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48640" indent="-514350">
              <a:buFont typeface="+mj-lt"/>
              <a:buAutoNum type="arabicPeriod"/>
            </a:pPr>
            <a:r>
              <a:rPr lang="en-US" b="1" dirty="0" smtClean="0"/>
              <a:t>Story Framing / Word Selection</a:t>
            </a:r>
            <a:r>
              <a:rPr lang="en-US" dirty="0" smtClean="0"/>
              <a:t> </a:t>
            </a:r>
          </a:p>
          <a:p>
            <a:pPr marL="1040130" lvl="1" indent="-514350"/>
            <a:r>
              <a:rPr lang="en-US" dirty="0" smtClean="0"/>
              <a:t>How the story is presented</a:t>
            </a:r>
          </a:p>
          <a:p>
            <a:pPr marL="1040130" lvl="1" indent="-514350"/>
            <a:r>
              <a:rPr lang="en-US" dirty="0" smtClean="0"/>
              <a:t>Every story can be told differently</a:t>
            </a:r>
            <a:endParaRPr lang="en-US" dirty="0"/>
          </a:p>
          <a:p>
            <a:pPr marL="640074" indent="-514350">
              <a:buFont typeface="+mj-lt"/>
              <a:buAutoNum type="arabicPeriod"/>
            </a:pPr>
            <a:r>
              <a:rPr lang="en-US" b="1" dirty="0" smtClean="0"/>
              <a:t>Softball v. Hardball News Reporting</a:t>
            </a:r>
            <a:r>
              <a:rPr lang="en-US" dirty="0" smtClean="0"/>
              <a:t> </a:t>
            </a:r>
          </a:p>
          <a:p>
            <a:pPr marL="1040130" lvl="1" indent="-514350"/>
            <a:r>
              <a:rPr lang="en-US" dirty="0" smtClean="0"/>
              <a:t>You aggressively interview and/or pursue those people and points you disagree with, and softball the views and people who share your views.</a:t>
            </a:r>
            <a:endParaRPr lang="en-US" sz="1300" dirty="0" smtClean="0"/>
          </a:p>
          <a:p>
            <a:pPr marL="548640" indent="-514350">
              <a:buFont typeface="+mj-lt"/>
              <a:buAutoNum type="arabicPeriod"/>
            </a:pPr>
            <a:r>
              <a:rPr lang="en-US" b="1" dirty="0" smtClean="0"/>
              <a:t>Photo Images</a:t>
            </a:r>
          </a:p>
          <a:p>
            <a:pPr marL="1040130" lvl="1" indent="-514350"/>
            <a:r>
              <a:rPr lang="en-US" dirty="0" smtClean="0"/>
              <a:t>Do the images reinforce a stance/stereotype&gt;?</a:t>
            </a:r>
          </a:p>
          <a:p>
            <a:pPr marL="548640" indent="-514350">
              <a:buFont typeface="+mj-lt"/>
              <a:buAutoNum type="arabicPeriod"/>
            </a:pPr>
            <a:r>
              <a:rPr lang="en-US" b="1" dirty="0" smtClean="0"/>
              <a:t>Bias by Omission</a:t>
            </a:r>
          </a:p>
          <a:p>
            <a:pPr marL="1027113" lvl="1" indent="-508000"/>
            <a:r>
              <a:rPr lang="en-US" dirty="0" smtClean="0"/>
              <a:t>Ignoring a story, or marginalizing a story that does not reinforce your opinion or world view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Watch the news..</a:t>
            </a:r>
          </a:p>
          <a:p>
            <a:pPr lvl="1"/>
            <a:r>
              <a:rPr lang="en-US" dirty="0" smtClean="0"/>
              <a:t>Pick a station, any station</a:t>
            </a:r>
          </a:p>
          <a:p>
            <a:pPr lvl="2"/>
            <a:r>
              <a:rPr lang="en-US" dirty="0" smtClean="0"/>
              <a:t>NBC, CBS, ABC, FOX, CNN, TWC, Local News, Yahoo!, BBC, etc.</a:t>
            </a:r>
          </a:p>
          <a:p>
            <a:pPr lvl="1"/>
            <a:r>
              <a:rPr lang="en-US" dirty="0" smtClean="0"/>
              <a:t>Watch as much as you want, but focus on a single segment/news story. For that segment or news story, identify the following:</a:t>
            </a:r>
          </a:p>
          <a:p>
            <a:pPr marL="1348754" lvl="2" indent="-514350">
              <a:buFont typeface="+mj-lt"/>
              <a:buAutoNum type="arabicPeriod"/>
            </a:pPr>
            <a:r>
              <a:rPr lang="en-US" b="1" dirty="0" smtClean="0"/>
              <a:t>The Issue(s) Addressed</a:t>
            </a:r>
          </a:p>
          <a:p>
            <a:pPr marL="1348754" lvl="2" indent="-514350">
              <a:buFont typeface="+mj-lt"/>
              <a:buAutoNum type="arabicPeriod"/>
            </a:pPr>
            <a:r>
              <a:rPr lang="en-US" b="1" dirty="0" smtClean="0"/>
              <a:t>Story </a:t>
            </a:r>
            <a:r>
              <a:rPr lang="en-US" b="1" dirty="0"/>
              <a:t>Framing </a:t>
            </a:r>
            <a:endParaRPr lang="en-US" b="1" dirty="0" smtClean="0"/>
          </a:p>
          <a:p>
            <a:pPr marL="1348754" lvl="2" indent="-514350">
              <a:buFont typeface="+mj-lt"/>
              <a:buAutoNum type="arabicPeriod"/>
            </a:pPr>
            <a:r>
              <a:rPr lang="en-US" b="1" dirty="0" smtClean="0"/>
              <a:t>Softball or </a:t>
            </a:r>
            <a:r>
              <a:rPr lang="en-US" b="1" dirty="0"/>
              <a:t>Hardball </a:t>
            </a:r>
            <a:endParaRPr lang="en-US" b="1" dirty="0" smtClean="0"/>
          </a:p>
          <a:p>
            <a:pPr marL="1348754" lvl="2" indent="-514350">
              <a:buFont typeface="+mj-lt"/>
              <a:buAutoNum type="arabicPeriod"/>
            </a:pPr>
            <a:r>
              <a:rPr lang="en-US" b="1" dirty="0" smtClean="0"/>
              <a:t>Photo </a:t>
            </a:r>
            <a:r>
              <a:rPr lang="en-US" b="1" dirty="0"/>
              <a:t>Images</a:t>
            </a:r>
          </a:p>
          <a:p>
            <a:pPr marL="1348754" lvl="2" indent="-514350">
              <a:buFont typeface="+mj-lt"/>
              <a:buAutoNum type="arabicPeriod"/>
            </a:pPr>
            <a:r>
              <a:rPr lang="en-US" b="1" dirty="0" smtClean="0"/>
              <a:t>Bias </a:t>
            </a:r>
            <a:r>
              <a:rPr lang="en-US" b="1" dirty="0"/>
              <a:t>by </a:t>
            </a:r>
            <a:r>
              <a:rPr lang="en-US" b="1" dirty="0" smtClean="0"/>
              <a:t>Omission (if applicable)</a:t>
            </a:r>
            <a:endParaRPr lang="en-US" b="1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44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1345</TotalTime>
  <Words>221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Wingdings</vt:lpstr>
      <vt:lpstr>Wingdings 3</vt:lpstr>
      <vt:lpstr>Ion</vt:lpstr>
      <vt:lpstr>Consuming Media</vt:lpstr>
      <vt:lpstr>PowerPoint Presentation</vt:lpstr>
      <vt:lpstr>Big Three Opinion Based Reporting</vt:lpstr>
      <vt:lpstr>We the Consumer Need to Identify:</vt:lpstr>
      <vt:lpstr>Tonight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respond to….</dc:title>
  <dc:creator>ccsteacher</dc:creator>
  <cp:lastModifiedBy>Adam Cox</cp:lastModifiedBy>
  <cp:revision>100</cp:revision>
  <dcterms:created xsi:type="dcterms:W3CDTF">2011-11-08T13:19:36Z</dcterms:created>
  <dcterms:modified xsi:type="dcterms:W3CDTF">2016-01-29T15:11:01Z</dcterms:modified>
</cp:coreProperties>
</file>