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65" r:id="rId2"/>
    <p:sldId id="263" r:id="rId3"/>
    <p:sldId id="259" r:id="rId4"/>
    <p:sldId id="266" r:id="rId5"/>
    <p:sldId id="267" r:id="rId6"/>
    <p:sldId id="268"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24" autoAdjust="0"/>
    <p:restoredTop sz="94660"/>
  </p:normalViewPr>
  <p:slideViewPr>
    <p:cSldViewPr>
      <p:cViewPr varScale="1">
        <p:scale>
          <a:sx n="103" d="100"/>
          <a:sy n="103" d="100"/>
        </p:scale>
        <p:origin x="51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4619030-296C-4696-BFCE-050EABBF8367}" type="datetimeFigureOut">
              <a:rPr lang="en-US" smtClean="0"/>
              <a:pPr/>
              <a:t>1/28/2016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45B8604-C0C1-42E6-9CDE-DB63EFF7A6F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19030-296C-4696-BFCE-050EABBF836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B8604-C0C1-42E6-9CDE-DB63EFF7A6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19030-296C-4696-BFCE-050EABBF836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B8604-C0C1-42E6-9CDE-DB63EFF7A6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4619030-296C-4696-BFCE-050EABBF8367}" type="datetimeFigureOut">
              <a:rPr lang="en-US" smtClean="0"/>
              <a:pPr/>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B8604-C0C1-42E6-9CDE-DB63EFF7A6F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619030-296C-4696-BFCE-050EABBF8367}" type="datetimeFigureOut">
              <a:rPr lang="en-US" smtClean="0"/>
              <a:pPr/>
              <a:t>1/28/2016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45B8604-C0C1-42E6-9CDE-DB63EFF7A6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4619030-296C-4696-BFCE-050EABBF8367}"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B8604-C0C1-42E6-9CDE-DB63EFF7A6F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4619030-296C-4696-BFCE-050EABBF8367}" type="datetimeFigureOut">
              <a:rPr lang="en-US" smtClean="0"/>
              <a:pPr/>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5B8604-C0C1-42E6-9CDE-DB63EFF7A6F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619030-296C-4696-BFCE-050EABBF8367}" type="datetimeFigureOut">
              <a:rPr lang="en-US" smtClean="0"/>
              <a:pPr/>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5B8604-C0C1-42E6-9CDE-DB63EFF7A6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19030-296C-4696-BFCE-050EABBF8367}" type="datetimeFigureOut">
              <a:rPr lang="en-US" smtClean="0"/>
              <a:pPr/>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5B8604-C0C1-42E6-9CDE-DB63EFF7A6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619030-296C-4696-BFCE-050EABBF8367}" type="datetimeFigureOut">
              <a:rPr lang="en-US" smtClean="0"/>
              <a:pPr/>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B8604-C0C1-42E6-9CDE-DB63EFF7A6F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619030-296C-4696-BFCE-050EABBF8367}" type="datetimeFigureOut">
              <a:rPr lang="en-US" smtClean="0"/>
              <a:pPr/>
              <a:t>1/28/2016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45B8604-C0C1-42E6-9CDE-DB63EFF7A6F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4619030-296C-4696-BFCE-050EABBF8367}" type="datetimeFigureOut">
              <a:rPr lang="en-US" smtClean="0"/>
              <a:pPr/>
              <a:t>1/28/2016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45B8604-C0C1-42E6-9CDE-DB63EFF7A6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Introduction to Economics</a:t>
            </a:r>
          </a:p>
          <a:p>
            <a:r>
              <a:rPr lang="en-US" dirty="0" smtClean="0"/>
              <a:t>Johnstown High School </a:t>
            </a:r>
          </a:p>
          <a:p>
            <a:r>
              <a:rPr lang="en-US" dirty="0" smtClean="0"/>
              <a:t>Mr. Cox</a:t>
            </a:r>
          </a:p>
          <a:p>
            <a:endParaRPr lang="en-US" dirty="0"/>
          </a:p>
        </p:txBody>
      </p:sp>
      <p:sp>
        <p:nvSpPr>
          <p:cNvPr id="2" name="Title 1"/>
          <p:cNvSpPr>
            <a:spLocks noGrp="1"/>
          </p:cNvSpPr>
          <p:nvPr>
            <p:ph type="ctrTitle"/>
          </p:nvPr>
        </p:nvSpPr>
        <p:spPr/>
        <p:txBody>
          <a:bodyPr/>
          <a:lstStyle/>
          <a:p>
            <a:r>
              <a:rPr lang="en-US" dirty="0" smtClean="0"/>
              <a:t>What is Economics?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r>
              <a:rPr lang="en-US" dirty="0" smtClean="0"/>
              <a:t>What is Economics?</a:t>
            </a:r>
            <a:endParaRPr lang="en-US" dirty="0"/>
          </a:p>
        </p:txBody>
      </p:sp>
      <p:sp>
        <p:nvSpPr>
          <p:cNvPr id="3" name="Content Placeholder 2"/>
          <p:cNvSpPr>
            <a:spLocks noGrp="1"/>
          </p:cNvSpPr>
          <p:nvPr>
            <p:ph sz="quarter" idx="1"/>
          </p:nvPr>
        </p:nvSpPr>
        <p:spPr>
          <a:xfrm>
            <a:off x="304800" y="1295400"/>
            <a:ext cx="8610600" cy="5334000"/>
          </a:xfrm>
        </p:spPr>
        <p:txBody>
          <a:bodyPr>
            <a:normAutofit fontScale="62500" lnSpcReduction="20000"/>
          </a:bodyPr>
          <a:lstStyle/>
          <a:p>
            <a:r>
              <a:rPr lang="en-US" sz="3400" b="1" u="sng" dirty="0"/>
              <a:t>Standard Definition</a:t>
            </a:r>
          </a:p>
          <a:p>
            <a:pPr lvl="1"/>
            <a:r>
              <a:rPr lang="en-US" sz="3400" b="1" u="sng" dirty="0"/>
              <a:t>Economics</a:t>
            </a:r>
            <a:r>
              <a:rPr lang="en-US" sz="3400" dirty="0"/>
              <a:t> – meeting human wants and needs with available resources.</a:t>
            </a:r>
          </a:p>
          <a:p>
            <a:pPr lvl="1"/>
            <a:r>
              <a:rPr lang="en-US" sz="3400" dirty="0"/>
              <a:t>That limitation of everything (or resources) is defined as “</a:t>
            </a:r>
            <a:r>
              <a:rPr lang="en-US" sz="3400" u="sng" dirty="0"/>
              <a:t>SCARCITY</a:t>
            </a:r>
            <a:r>
              <a:rPr lang="en-US" sz="3400" dirty="0"/>
              <a:t>”</a:t>
            </a:r>
          </a:p>
          <a:p>
            <a:pPr marL="1115568" lvl="2" indent="-457200">
              <a:buFont typeface="+mj-lt"/>
              <a:buAutoNum type="arabicPeriod"/>
            </a:pPr>
            <a:r>
              <a:rPr lang="en-US" sz="3400" dirty="0"/>
              <a:t>The possible choices are defined as “</a:t>
            </a:r>
            <a:r>
              <a:rPr lang="en-US" sz="3400" u="sng" dirty="0"/>
              <a:t>ALTERNATIVE USES</a:t>
            </a:r>
            <a:r>
              <a:rPr lang="en-US" sz="3400" dirty="0"/>
              <a:t>”</a:t>
            </a:r>
          </a:p>
          <a:p>
            <a:pPr marL="1115568" lvl="2" indent="-457200">
              <a:buFont typeface="+mj-lt"/>
              <a:buAutoNum type="arabicPeriod"/>
            </a:pPr>
            <a:r>
              <a:rPr lang="en-US" sz="3400" dirty="0"/>
              <a:t>Today’s Economy is very </a:t>
            </a:r>
            <a:r>
              <a:rPr lang="en-US" sz="3400" b="1" u="sng" dirty="0"/>
              <a:t>interdependent</a:t>
            </a:r>
            <a:r>
              <a:rPr lang="en-US" sz="3400" dirty="0"/>
              <a:t>, both locally and globally</a:t>
            </a:r>
          </a:p>
          <a:p>
            <a:endParaRPr lang="en-US" sz="3400" b="1" u="sng" dirty="0" smtClean="0"/>
          </a:p>
          <a:p>
            <a:r>
              <a:rPr lang="en-US" sz="3400" b="1" u="sng" dirty="0" smtClean="0"/>
              <a:t>Cox’s Definition</a:t>
            </a:r>
          </a:p>
          <a:p>
            <a:pPr lvl="1"/>
            <a:r>
              <a:rPr lang="en-US" sz="3400" dirty="0" smtClean="0"/>
              <a:t>The study of choices: </a:t>
            </a:r>
            <a:r>
              <a:rPr lang="en-US" sz="3000" dirty="0" smtClean="0"/>
              <a:t>Choices are indicators of economic activity</a:t>
            </a:r>
          </a:p>
          <a:p>
            <a:pPr marL="0" indent="0" algn="ctr">
              <a:buNone/>
            </a:pPr>
            <a:endParaRPr lang="en-US" sz="3600" b="1" dirty="0" smtClean="0"/>
          </a:p>
          <a:p>
            <a:r>
              <a:rPr lang="en-US" sz="3400" b="1" dirty="0" smtClean="0"/>
              <a:t>Within the context of my definition of Economics, respond to the following quote….</a:t>
            </a:r>
          </a:p>
          <a:p>
            <a:pPr lvl="1"/>
            <a:r>
              <a:rPr lang="en-US" sz="3400" i="1" dirty="0" smtClean="0"/>
              <a:t>“We need to teach the next generation of children from day one that they are responsible for their lives.  Mankind's greatest gift, also its greatest curse, is that we have free choice.”</a:t>
            </a:r>
          </a:p>
          <a:p>
            <a:pPr>
              <a:buNone/>
            </a:pPr>
            <a:r>
              <a:rPr lang="en-US" sz="3400" dirty="0" smtClean="0"/>
              <a:t>					</a:t>
            </a:r>
            <a:r>
              <a:rPr lang="en-US" sz="3400" i="1" dirty="0" smtClean="0"/>
              <a:t>-Psychiatrist Elisabeth </a:t>
            </a:r>
            <a:r>
              <a:rPr lang="en-US" sz="3400" i="1" dirty="0" err="1" smtClean="0"/>
              <a:t>Kubler</a:t>
            </a:r>
            <a:r>
              <a:rPr lang="en-US" sz="3400" i="1" dirty="0" smtClean="0"/>
              <a:t>-Ross</a:t>
            </a:r>
          </a:p>
          <a:p>
            <a:pPr>
              <a:buNone/>
            </a:pPr>
            <a:endParaRPr lang="en-US" sz="3400" i="1" dirty="0" smtClean="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20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2000"/>
                                        <p:tgtEl>
                                          <p:spTgt spid="3">
                                            <p:txEl>
                                              <p:pRg st="9" end="9"/>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2000"/>
                                        <p:tgtEl>
                                          <p:spTgt spid="3">
                                            <p:txEl>
                                              <p:pRg st="10" end="10"/>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fade">
                                      <p:cBhvr>
                                        <p:cTn id="36"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9067800" cy="1189038"/>
          </a:xfrm>
        </p:spPr>
        <p:txBody>
          <a:bodyPr>
            <a:normAutofit fontScale="90000"/>
          </a:bodyPr>
          <a:lstStyle/>
          <a:p>
            <a:r>
              <a:rPr lang="en-US" i="1" dirty="0" smtClean="0">
                <a:latin typeface="Baskerville Old Face" pitchFamily="18" charset="0"/>
              </a:rPr>
              <a:t/>
            </a:r>
            <a:br>
              <a:rPr lang="en-US" i="1" dirty="0" smtClean="0">
                <a:latin typeface="Baskerville Old Face" pitchFamily="18" charset="0"/>
              </a:rPr>
            </a:br>
            <a:r>
              <a:rPr lang="en-US" sz="4000" i="1" dirty="0" smtClean="0">
                <a:latin typeface="Baskerville Old Face" pitchFamily="18" charset="0"/>
              </a:rPr>
              <a:t> </a:t>
            </a:r>
            <a:r>
              <a:rPr lang="en-US" sz="4000" b="1" i="1" dirty="0" smtClean="0">
                <a:latin typeface="Baskerville Old Face" pitchFamily="18" charset="0"/>
              </a:rPr>
              <a:t>“There is no such thing as a free lunch…”</a:t>
            </a:r>
            <a:endParaRPr lang="en-US" b="1" dirty="0"/>
          </a:p>
        </p:txBody>
      </p:sp>
      <p:sp>
        <p:nvSpPr>
          <p:cNvPr id="3" name="Content Placeholder 2"/>
          <p:cNvSpPr>
            <a:spLocks noGrp="1"/>
          </p:cNvSpPr>
          <p:nvPr>
            <p:ph sz="quarter" idx="1"/>
          </p:nvPr>
        </p:nvSpPr>
        <p:spPr>
          <a:xfrm>
            <a:off x="228600" y="1447800"/>
            <a:ext cx="8705088" cy="5181600"/>
          </a:xfrm>
        </p:spPr>
        <p:txBody>
          <a:bodyPr>
            <a:normAutofit/>
          </a:bodyPr>
          <a:lstStyle/>
          <a:p>
            <a:r>
              <a:rPr lang="en-US" dirty="0" smtClean="0">
                <a:latin typeface="Baskerville Old Face" pitchFamily="18" charset="0"/>
              </a:rPr>
              <a:t>The study of economics deals with the idea that everything has a cost, and that cost reflects choices that we make..</a:t>
            </a:r>
          </a:p>
          <a:p>
            <a:pPr algn="ctr">
              <a:buNone/>
            </a:pPr>
            <a:endParaRPr lang="en-US" i="1" dirty="0" smtClean="0">
              <a:latin typeface="Baskerville Old Face" pitchFamily="18" charset="0"/>
            </a:endParaRPr>
          </a:p>
          <a:p>
            <a:pPr algn="ctr">
              <a:buNone/>
            </a:pPr>
            <a:r>
              <a:rPr lang="en-US" i="1" dirty="0" smtClean="0">
                <a:latin typeface="Baskerville Old Face" pitchFamily="18" charset="0"/>
              </a:rPr>
              <a:t>“Life does not ask us what we want, it just presents us with options.” </a:t>
            </a:r>
          </a:p>
          <a:p>
            <a:pPr>
              <a:buNone/>
            </a:pPr>
            <a:endParaRPr lang="en-US" i="1" dirty="0">
              <a:latin typeface="Baskerville Old Face" pitchFamily="18" charset="0"/>
            </a:endParaRPr>
          </a:p>
          <a:p>
            <a:pPr>
              <a:buNone/>
            </a:pPr>
            <a:r>
              <a:rPr lang="en-US" b="1" i="1" dirty="0" smtClean="0">
                <a:latin typeface="Baskerville Old Face" pitchFamily="18" charset="0"/>
              </a:rPr>
              <a:t>Article: Why Economists are not Popular by Sowell</a:t>
            </a:r>
            <a:endParaRPr lang="en-US" i="1" dirty="0" smtClean="0">
              <a:latin typeface="Baskerville Old Face" pitchFamily="18" charset="0"/>
            </a:endParaRPr>
          </a:p>
          <a:p>
            <a:pPr>
              <a:buNone/>
            </a:pPr>
            <a:endParaRPr lang="en-US" b="1" i="1" dirty="0">
              <a:latin typeface="Baskerville Old Face" pitchFamily="18" charset="0"/>
            </a:endParaRPr>
          </a:p>
          <a:p>
            <a:pPr lvl="2">
              <a:buNone/>
            </a:pPr>
            <a:r>
              <a:rPr lang="en-US" dirty="0" smtClean="0">
                <a:latin typeface="Baskerville Old Face" pitchFamily="18" charset="0"/>
              </a:rPr>
              <a:t>	</a:t>
            </a:r>
            <a:r>
              <a:rPr lang="en-US" i="1" dirty="0" smtClean="0">
                <a:latin typeface="Baskerville Old Face" pitchFamily="18" charset="0"/>
              </a:rPr>
              <a:t>Why aren’t they popular?</a:t>
            </a:r>
          </a:p>
          <a:p>
            <a:pPr lvl="2">
              <a:buNone/>
            </a:pPr>
            <a:r>
              <a:rPr lang="en-US" i="1" dirty="0" smtClean="0">
                <a:latin typeface="Baskerville Old Face" pitchFamily="18" charset="0"/>
              </a:rPr>
              <a:t>	Why is the free lunch stance unpopular?</a:t>
            </a:r>
            <a:endParaRPr lang="en-US" dirty="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9067800" cy="1189038"/>
          </a:xfrm>
        </p:spPr>
        <p:txBody>
          <a:bodyPr>
            <a:normAutofit fontScale="90000"/>
          </a:bodyPr>
          <a:lstStyle/>
          <a:p>
            <a:r>
              <a:rPr lang="en-US" i="1" dirty="0" smtClean="0">
                <a:latin typeface="Baskerville Old Face" pitchFamily="18" charset="0"/>
              </a:rPr>
              <a:t/>
            </a:r>
            <a:br>
              <a:rPr lang="en-US" i="1" dirty="0" smtClean="0">
                <a:latin typeface="Baskerville Old Face" pitchFamily="18" charset="0"/>
              </a:rPr>
            </a:br>
            <a:r>
              <a:rPr lang="en-US" sz="4000" i="1" dirty="0" smtClean="0">
                <a:latin typeface="Baskerville Old Face" pitchFamily="18" charset="0"/>
              </a:rPr>
              <a:t> </a:t>
            </a:r>
            <a:endParaRPr lang="en-US" b="1" dirty="0"/>
          </a:p>
        </p:txBody>
      </p:sp>
      <p:sp>
        <p:nvSpPr>
          <p:cNvPr id="3" name="Content Placeholder 2"/>
          <p:cNvSpPr>
            <a:spLocks noGrp="1"/>
          </p:cNvSpPr>
          <p:nvPr>
            <p:ph sz="quarter" idx="1"/>
          </p:nvPr>
        </p:nvSpPr>
        <p:spPr>
          <a:xfrm>
            <a:off x="228600" y="1447800"/>
            <a:ext cx="8705088" cy="5181600"/>
          </a:xfrm>
        </p:spPr>
        <p:txBody>
          <a:bodyPr>
            <a:normAutofit/>
          </a:bodyPr>
          <a:lstStyle/>
          <a:p>
            <a:r>
              <a:rPr lang="en-US" b="1" u="sng" dirty="0" smtClean="0">
                <a:latin typeface="Baskerville Old Face" pitchFamily="18" charset="0"/>
              </a:rPr>
              <a:t>Trade – offs</a:t>
            </a:r>
            <a:r>
              <a:rPr lang="en-US" dirty="0" smtClean="0">
                <a:latin typeface="Baskerville Old Face" pitchFamily="18" charset="0"/>
              </a:rPr>
              <a:t> – all the alternatives that we give up whenever we choose one course of action over another.</a:t>
            </a:r>
          </a:p>
          <a:p>
            <a:r>
              <a:rPr lang="en-US" b="1" u="sng" dirty="0" smtClean="0">
                <a:latin typeface="Baskerville Old Face" pitchFamily="18" charset="0"/>
              </a:rPr>
              <a:t>O</a:t>
            </a:r>
            <a:r>
              <a:rPr lang="en-US" b="1" dirty="0" smtClean="0">
                <a:latin typeface="Baskerville Old Face" pitchFamily="18" charset="0"/>
              </a:rPr>
              <a:t>pp</a:t>
            </a:r>
            <a:r>
              <a:rPr lang="en-US" b="1" u="sng" dirty="0" smtClean="0">
                <a:latin typeface="Baskerville Old Face" pitchFamily="18" charset="0"/>
              </a:rPr>
              <a:t>ortunit</a:t>
            </a:r>
            <a:r>
              <a:rPr lang="en-US" b="1" dirty="0" smtClean="0">
                <a:latin typeface="Baskerville Old Face" pitchFamily="18" charset="0"/>
              </a:rPr>
              <a:t>y</a:t>
            </a:r>
            <a:r>
              <a:rPr lang="en-US" b="1" u="sng" dirty="0" smtClean="0">
                <a:latin typeface="Baskerville Old Face" pitchFamily="18" charset="0"/>
              </a:rPr>
              <a:t> Costs </a:t>
            </a:r>
            <a:r>
              <a:rPr lang="en-US" dirty="0" smtClean="0">
                <a:latin typeface="Baskerville Old Face" pitchFamily="18" charset="0"/>
              </a:rPr>
              <a:t>– the most desirable alternative given up as a result of a decision.</a:t>
            </a:r>
            <a:r>
              <a:rPr lang="en-US" i="1" dirty="0" smtClean="0">
                <a:latin typeface="Baskerville Old Face" pitchFamily="18" charset="0"/>
              </a:rPr>
              <a:t> </a:t>
            </a:r>
          </a:p>
          <a:p>
            <a:pPr lvl="1"/>
            <a:r>
              <a:rPr lang="en-US" i="1" dirty="0" smtClean="0">
                <a:latin typeface="Baskerville Old Face" pitchFamily="18" charset="0"/>
              </a:rPr>
              <a:t>worksheet</a:t>
            </a:r>
          </a:p>
          <a:p>
            <a:endParaRPr lang="en-US" i="1" dirty="0" smtClean="0">
              <a:latin typeface="Baskerville Old Face" pitchFamily="18" charset="0"/>
            </a:endParaRPr>
          </a:p>
          <a:p>
            <a:r>
              <a:rPr lang="en-US" dirty="0" smtClean="0">
                <a:latin typeface="Baskerville Old Face" pitchFamily="18" charset="0"/>
              </a:rPr>
              <a:t>How should we make these decisions?</a:t>
            </a:r>
          </a:p>
          <a:p>
            <a:pPr lvl="1"/>
            <a:r>
              <a:rPr lang="en-US" dirty="0" smtClean="0">
                <a:latin typeface="Baskerville Old Face" pitchFamily="18" charset="0"/>
              </a:rPr>
              <a:t>How should we value the factors in our choices?</a:t>
            </a:r>
          </a:p>
          <a:p>
            <a:pPr algn="ctr">
              <a:buNone/>
            </a:pPr>
            <a:endParaRPr lang="en-US" i="1" dirty="0" smtClean="0">
              <a:latin typeface="Baskerville Old Face" pitchFamily="18" charset="0"/>
            </a:endParaRPr>
          </a:p>
        </p:txBody>
      </p:sp>
      <p:sp>
        <p:nvSpPr>
          <p:cNvPr id="4" name="Title 1"/>
          <p:cNvSpPr txBox="1">
            <a:spLocks/>
          </p:cNvSpPr>
          <p:nvPr/>
        </p:nvSpPr>
        <p:spPr>
          <a:xfrm>
            <a:off x="457200" y="274638"/>
            <a:ext cx="8229600" cy="1143000"/>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olidFill>
                <a:effectLst/>
                <a:uLnTx/>
                <a:uFillTx/>
                <a:latin typeface="+mj-lt"/>
                <a:ea typeface="+mj-ea"/>
                <a:cs typeface="+mj-cs"/>
              </a:rPr>
              <a:t>Trade-offs and Opportunity Costs</a:t>
            </a:r>
            <a:endParaRPr kumimoji="0" lang="en-US" sz="40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414132316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and Wants</a:t>
            </a:r>
            <a:endParaRPr lang="en-US" dirty="0"/>
          </a:p>
        </p:txBody>
      </p:sp>
      <p:sp>
        <p:nvSpPr>
          <p:cNvPr id="3" name="Content Placeholder 2"/>
          <p:cNvSpPr>
            <a:spLocks noGrp="1"/>
          </p:cNvSpPr>
          <p:nvPr>
            <p:ph sz="quarter" idx="1"/>
          </p:nvPr>
        </p:nvSpPr>
        <p:spPr/>
        <p:txBody>
          <a:bodyPr>
            <a:normAutofit/>
          </a:bodyPr>
          <a:lstStyle/>
          <a:p>
            <a:r>
              <a:rPr lang="en-US" b="1" u="sng" dirty="0" smtClean="0">
                <a:latin typeface="Baskerville Old Face" pitchFamily="18" charset="0"/>
              </a:rPr>
              <a:t>Need</a:t>
            </a:r>
            <a:r>
              <a:rPr lang="en-US" dirty="0" smtClean="0">
                <a:latin typeface="Baskerville Old Face" pitchFamily="18" charset="0"/>
              </a:rPr>
              <a:t> - Something you have to have, cannot do without</a:t>
            </a:r>
          </a:p>
          <a:p>
            <a:r>
              <a:rPr lang="en-US" b="1" u="sng" dirty="0" smtClean="0">
                <a:latin typeface="Baskerville Old Face" pitchFamily="18" charset="0"/>
              </a:rPr>
              <a:t>Want</a:t>
            </a:r>
            <a:r>
              <a:rPr lang="en-US" dirty="0" smtClean="0">
                <a:latin typeface="Baskerville Old Face" pitchFamily="18" charset="0"/>
              </a:rPr>
              <a:t> – Something you would like to have, can do without</a:t>
            </a:r>
          </a:p>
          <a:p>
            <a:endParaRPr lang="en-US" b="1" u="sng" dirty="0" smtClean="0">
              <a:latin typeface="Baskerville Old Face" pitchFamily="18" charset="0"/>
            </a:endParaRPr>
          </a:p>
          <a:p>
            <a:r>
              <a:rPr lang="en-US" b="1" u="sng" dirty="0" smtClean="0">
                <a:latin typeface="Baskerville Old Face" pitchFamily="18" charset="0"/>
              </a:rPr>
              <a:t>List of Needs and Wants</a:t>
            </a:r>
          </a:p>
          <a:p>
            <a:endParaRPr lang="en-US" b="1" u="sng" dirty="0" smtClean="0">
              <a:latin typeface="Baskerville Old Face" pitchFamily="18" charset="0"/>
            </a:endParaRPr>
          </a:p>
          <a:p>
            <a:r>
              <a:rPr lang="en-US" dirty="0" smtClean="0">
                <a:latin typeface="Baskerville Old Face" pitchFamily="18" charset="0"/>
              </a:rPr>
              <a:t>Our decisions should be make with these factors in mind..</a:t>
            </a:r>
          </a:p>
          <a:p>
            <a:endParaRPr lang="en-US" i="1" dirty="0" smtClean="0">
              <a:latin typeface="Baskerville Old Face" pitchFamily="18" charset="0"/>
            </a:endParaRPr>
          </a:p>
          <a:p>
            <a:pPr algn="ctr">
              <a:buNone/>
            </a:pPr>
            <a:endParaRPr lang="en-US" i="1" dirty="0" smtClean="0">
              <a:latin typeface="Baskerville Old Face" pitchFamily="18" charset="0"/>
            </a:endParaRPr>
          </a:p>
        </p:txBody>
      </p:sp>
    </p:spTree>
    <p:extLst>
      <p:ext uri="{BB962C8B-B14F-4D97-AF65-F5344CB8AC3E}">
        <p14:creationId xmlns:p14="http://schemas.microsoft.com/office/powerpoint/2010/main" val="173139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Needs and Wants</a:t>
            </a:r>
            <a:endParaRPr lang="en-US" dirty="0"/>
          </a:p>
        </p:txBody>
      </p:sp>
      <p:sp>
        <p:nvSpPr>
          <p:cNvPr id="3" name="Text Placeholder 2"/>
          <p:cNvSpPr>
            <a:spLocks noGrp="1"/>
          </p:cNvSpPr>
          <p:nvPr>
            <p:ph type="body" idx="1"/>
          </p:nvPr>
        </p:nvSpPr>
        <p:spPr/>
        <p:txBody>
          <a:bodyPr/>
          <a:lstStyle/>
          <a:p>
            <a:r>
              <a:rPr lang="en-US" dirty="0" smtClean="0"/>
              <a:t>Needs – Sustain You</a:t>
            </a:r>
            <a:endParaRPr lang="en-US" dirty="0"/>
          </a:p>
        </p:txBody>
      </p:sp>
      <p:sp>
        <p:nvSpPr>
          <p:cNvPr id="4" name="Text Placeholder 3"/>
          <p:cNvSpPr>
            <a:spLocks noGrp="1"/>
          </p:cNvSpPr>
          <p:nvPr>
            <p:ph type="body" sz="half" idx="3"/>
          </p:nvPr>
        </p:nvSpPr>
        <p:spPr/>
        <p:txBody>
          <a:bodyPr/>
          <a:lstStyle/>
          <a:p>
            <a:r>
              <a:rPr lang="en-US" dirty="0" smtClean="0"/>
              <a:t>Wants – Entertain You</a:t>
            </a:r>
            <a:endParaRPr lang="en-US" dirty="0"/>
          </a:p>
        </p:txBody>
      </p:sp>
      <p:sp>
        <p:nvSpPr>
          <p:cNvPr id="5" name="Content Placeholder 4"/>
          <p:cNvSpPr>
            <a:spLocks noGrp="1"/>
          </p:cNvSpPr>
          <p:nvPr>
            <p:ph sz="half" idx="2"/>
          </p:nvPr>
        </p:nvSpPr>
        <p:spPr>
          <a:xfrm>
            <a:off x="304800" y="2247900"/>
            <a:ext cx="4343400" cy="3886200"/>
          </a:xfrm>
        </p:spPr>
        <p:txBody>
          <a:bodyPr>
            <a:normAutofit/>
          </a:bodyPr>
          <a:lstStyle/>
          <a:p>
            <a:pPr marL="139446" indent="-514350">
              <a:buClr>
                <a:schemeClr val="tx1">
                  <a:shade val="95000"/>
                </a:schemeClr>
              </a:buClr>
              <a:buSzPct val="65000"/>
            </a:pPr>
            <a:r>
              <a:rPr lang="en-US" sz="3000" dirty="0" smtClean="0"/>
              <a:t>Food</a:t>
            </a:r>
          </a:p>
          <a:p>
            <a:pPr marL="139446" indent="-514350">
              <a:buClr>
                <a:schemeClr val="tx1">
                  <a:shade val="95000"/>
                </a:schemeClr>
              </a:buClr>
              <a:buSzPct val="65000"/>
            </a:pPr>
            <a:r>
              <a:rPr lang="en-US" sz="3000" dirty="0" smtClean="0"/>
              <a:t>Water</a:t>
            </a:r>
          </a:p>
          <a:p>
            <a:pPr marL="139446" indent="-514350">
              <a:buClr>
                <a:schemeClr val="tx1">
                  <a:shade val="95000"/>
                </a:schemeClr>
              </a:buClr>
              <a:buSzPct val="65000"/>
            </a:pPr>
            <a:r>
              <a:rPr lang="en-US" sz="3000" dirty="0" smtClean="0"/>
              <a:t>Shelter</a:t>
            </a:r>
          </a:p>
          <a:p>
            <a:pPr marL="139446" indent="-514350">
              <a:buClr>
                <a:schemeClr val="tx1">
                  <a:shade val="95000"/>
                </a:schemeClr>
              </a:buClr>
              <a:buSzPct val="65000"/>
            </a:pPr>
            <a:r>
              <a:rPr lang="en-US" sz="3000" dirty="0" smtClean="0"/>
              <a:t>Clothing/footwear</a:t>
            </a:r>
          </a:p>
          <a:p>
            <a:pPr marL="139446" indent="-514350">
              <a:buClr>
                <a:schemeClr val="tx1">
                  <a:shade val="95000"/>
                </a:schemeClr>
              </a:buClr>
              <a:buSzPct val="65000"/>
            </a:pPr>
            <a:r>
              <a:rPr lang="en-US" sz="3000" dirty="0" smtClean="0"/>
              <a:t>Health/checkups</a:t>
            </a:r>
          </a:p>
          <a:p>
            <a:pPr marL="139446" indent="-514350">
              <a:buClr>
                <a:schemeClr val="tx1">
                  <a:shade val="95000"/>
                </a:schemeClr>
              </a:buClr>
              <a:buSzPct val="65000"/>
            </a:pPr>
            <a:r>
              <a:rPr lang="en-US" sz="3000" dirty="0" smtClean="0"/>
              <a:t>Basic Transportation</a:t>
            </a:r>
          </a:p>
          <a:p>
            <a:pPr marL="139446" indent="-514350">
              <a:buClr>
                <a:schemeClr val="tx1">
                  <a:shade val="95000"/>
                </a:schemeClr>
              </a:buClr>
              <a:buSzPct val="65000"/>
              <a:buNone/>
            </a:pPr>
            <a:r>
              <a:rPr lang="en-US" sz="3000" dirty="0" smtClean="0"/>
              <a:t>		</a:t>
            </a:r>
            <a:r>
              <a:rPr lang="en-US" sz="3000" i="1" dirty="0" smtClean="0"/>
              <a:t>etc</a:t>
            </a:r>
            <a:endParaRPr lang="en-US" dirty="0"/>
          </a:p>
        </p:txBody>
      </p:sp>
      <p:sp>
        <p:nvSpPr>
          <p:cNvPr id="7" name="Content Placeholder 4"/>
          <p:cNvSpPr>
            <a:spLocks noGrp="1"/>
          </p:cNvSpPr>
          <p:nvPr>
            <p:ph sz="half" idx="2"/>
          </p:nvPr>
        </p:nvSpPr>
        <p:spPr>
          <a:xfrm>
            <a:off x="4572000" y="2209800"/>
            <a:ext cx="4343400" cy="4648200"/>
          </a:xfrm>
        </p:spPr>
        <p:txBody>
          <a:bodyPr>
            <a:normAutofit/>
          </a:bodyPr>
          <a:lstStyle/>
          <a:p>
            <a:pPr marL="139446" indent="-514350">
              <a:buClr>
                <a:schemeClr val="tx1">
                  <a:shade val="95000"/>
                </a:schemeClr>
              </a:buClr>
              <a:buSzPct val="65000"/>
            </a:pPr>
            <a:r>
              <a:rPr lang="en-US" sz="3000" dirty="0" smtClean="0"/>
              <a:t>Excessive food spending</a:t>
            </a:r>
          </a:p>
          <a:p>
            <a:pPr marL="139446" indent="-514350">
              <a:buClr>
                <a:schemeClr val="tx1">
                  <a:shade val="95000"/>
                </a:schemeClr>
              </a:buClr>
              <a:buSzPct val="65000"/>
            </a:pPr>
            <a:r>
              <a:rPr lang="en-US" sz="3000" dirty="0" smtClean="0"/>
              <a:t>Second home</a:t>
            </a:r>
          </a:p>
          <a:p>
            <a:pPr marL="139446" indent="-514350">
              <a:buClr>
                <a:schemeClr val="tx1">
                  <a:shade val="95000"/>
                </a:schemeClr>
              </a:buClr>
              <a:buSzPct val="65000"/>
            </a:pPr>
            <a:r>
              <a:rPr lang="en-US" sz="3000" dirty="0" smtClean="0"/>
              <a:t>New clothing</a:t>
            </a:r>
          </a:p>
          <a:p>
            <a:pPr marL="139446" indent="-514350">
              <a:buClr>
                <a:schemeClr val="tx1">
                  <a:shade val="95000"/>
                </a:schemeClr>
              </a:buClr>
              <a:buSzPct val="65000"/>
            </a:pPr>
            <a:r>
              <a:rPr lang="en-US" sz="3000" dirty="0" smtClean="0"/>
              <a:t>Excessive entertainment/social events</a:t>
            </a:r>
          </a:p>
          <a:p>
            <a:pPr marL="139446" indent="-514350">
              <a:buClr>
                <a:schemeClr val="tx1">
                  <a:shade val="95000"/>
                </a:schemeClr>
              </a:buClr>
              <a:buSzPct val="65000"/>
            </a:pPr>
            <a:r>
              <a:rPr lang="en-US" sz="3000" dirty="0" err="1" smtClean="0"/>
              <a:t>Smartphones</a:t>
            </a:r>
            <a:r>
              <a:rPr lang="en-US" sz="3000" dirty="0" smtClean="0"/>
              <a:t>……</a:t>
            </a:r>
          </a:p>
          <a:p>
            <a:pPr marL="139446" indent="-514350">
              <a:buClr>
                <a:schemeClr val="tx1">
                  <a:shade val="95000"/>
                </a:schemeClr>
              </a:buClr>
              <a:buSzPct val="65000"/>
              <a:buNone/>
            </a:pPr>
            <a:r>
              <a:rPr lang="en-US" sz="3000" dirty="0" smtClean="0"/>
              <a:t>		</a:t>
            </a:r>
            <a:r>
              <a:rPr lang="en-US" sz="3000" i="1" dirty="0" smtClean="0"/>
              <a:t>etc</a:t>
            </a:r>
            <a:endParaRPr lang="en-US" dirty="0"/>
          </a:p>
        </p:txBody>
      </p:sp>
    </p:spTree>
    <p:extLst>
      <p:ext uri="{BB962C8B-B14F-4D97-AF65-F5344CB8AC3E}">
        <p14:creationId xmlns:p14="http://schemas.microsoft.com/office/powerpoint/2010/main" val="106112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2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20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fade">
                                      <p:cBhvr>
                                        <p:cTn id="47" dur="2000"/>
                                        <p:tgtEl>
                                          <p:spTgt spid="7">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2000"/>
                                        <p:tgtEl>
                                          <p:spTgt spid="7">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fade">
                                      <p:cBhvr>
                                        <p:cTn id="57" dur="2000"/>
                                        <p:tgtEl>
                                          <p:spTgt spid="7">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xEl>
                                              <p:pRg st="4" end="4"/>
                                            </p:txEl>
                                          </p:spTgt>
                                        </p:tgtEl>
                                        <p:attrNameLst>
                                          <p:attrName>style.visibility</p:attrName>
                                        </p:attrNameLst>
                                      </p:cBhvr>
                                      <p:to>
                                        <p:strVal val="visible"/>
                                      </p:to>
                                    </p:set>
                                    <p:animEffect transition="in" filter="fade">
                                      <p:cBhvr>
                                        <p:cTn id="62" dur="2000"/>
                                        <p:tgtEl>
                                          <p:spTgt spid="7">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Effect transition="in" filter="fade">
                                      <p:cBhvr>
                                        <p:cTn id="67"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Bellringer: answer the following in your notebook.</a:t>
            </a:r>
            <a:endParaRPr lang="en-US" dirty="0"/>
          </a:p>
        </p:txBody>
      </p:sp>
      <p:sp>
        <p:nvSpPr>
          <p:cNvPr id="3" name="Content Placeholder 2"/>
          <p:cNvSpPr>
            <a:spLocks noGrp="1"/>
          </p:cNvSpPr>
          <p:nvPr>
            <p:ph sz="quarter" idx="1"/>
          </p:nvPr>
        </p:nvSpPr>
        <p:spPr>
          <a:xfrm>
            <a:off x="990600" y="1447800"/>
            <a:ext cx="8001000" cy="5257800"/>
          </a:xfrm>
        </p:spPr>
        <p:txBody>
          <a:bodyPr>
            <a:normAutofit fontScale="92500" lnSpcReduction="10000"/>
          </a:bodyPr>
          <a:lstStyle/>
          <a:p>
            <a:pPr marL="596646" indent="-514350">
              <a:buFont typeface="+mj-lt"/>
              <a:buAutoNum type="arabicPeriod"/>
            </a:pPr>
            <a:r>
              <a:rPr lang="en-US" dirty="0" smtClean="0"/>
              <a:t>Draw an image of the term Eternity….</a:t>
            </a:r>
          </a:p>
          <a:p>
            <a:pPr marL="596646" indent="-514350">
              <a:buFont typeface="+mj-lt"/>
              <a:buAutoNum type="arabicPeriod"/>
            </a:pPr>
            <a:r>
              <a:rPr lang="en-US" dirty="0" smtClean="0"/>
              <a:t>Draw an image of the opposite of Eternity….</a:t>
            </a:r>
          </a:p>
          <a:p>
            <a:pPr marL="596646" indent="-514350">
              <a:buFont typeface="+mj-lt"/>
              <a:buAutoNum type="arabicPeriod"/>
            </a:pPr>
            <a:r>
              <a:rPr lang="en-US" dirty="0" smtClean="0"/>
              <a:t>Can eternity be measured???</a:t>
            </a:r>
          </a:p>
          <a:p>
            <a:pPr marL="870966" lvl="1" indent="-514350"/>
            <a:r>
              <a:rPr lang="en-US" b="1" dirty="0" err="1" smtClean="0"/>
              <a:t>e·ter·ni·ty</a:t>
            </a:r>
            <a:r>
              <a:rPr lang="en-US" dirty="0" smtClean="0"/>
              <a:t>  (-</a:t>
            </a:r>
            <a:r>
              <a:rPr lang="en-US" dirty="0" err="1" smtClean="0"/>
              <a:t>tûrn</a:t>
            </a:r>
            <a:r>
              <a:rPr lang="en-US" dirty="0" smtClean="0"/>
              <a:t>-t)</a:t>
            </a:r>
            <a:r>
              <a:rPr lang="en-US" i="1" dirty="0" smtClean="0"/>
              <a:t>n.</a:t>
            </a:r>
            <a:r>
              <a:rPr lang="en-US" dirty="0" smtClean="0"/>
              <a:t> </a:t>
            </a:r>
          </a:p>
          <a:p>
            <a:pPr marL="1328166" lvl="3" indent="-514350">
              <a:buFont typeface="+mj-lt"/>
              <a:buAutoNum type="alphaLcParenR"/>
            </a:pPr>
            <a:r>
              <a:rPr lang="en-US" dirty="0" smtClean="0"/>
              <a:t>Time without beginning or end; infinite time.</a:t>
            </a:r>
          </a:p>
          <a:p>
            <a:pPr marL="1328166" lvl="3" indent="-514350">
              <a:buFont typeface="+mj-lt"/>
              <a:buAutoNum type="alphaLcParenR"/>
            </a:pPr>
            <a:r>
              <a:rPr lang="en-US" dirty="0" smtClean="0"/>
              <a:t>The state or quality of being eternal.</a:t>
            </a:r>
          </a:p>
          <a:p>
            <a:pPr marL="1575054" lvl="4" indent="-514350"/>
            <a:r>
              <a:rPr lang="en-US" dirty="0" smtClean="0"/>
              <a:t>The timeless state following death.</a:t>
            </a:r>
          </a:p>
          <a:p>
            <a:pPr marL="1575054" lvl="4" indent="-514350"/>
            <a:r>
              <a:rPr lang="en-US" dirty="0" smtClean="0"/>
              <a:t>The afterlife; immortality.</a:t>
            </a:r>
          </a:p>
          <a:p>
            <a:pPr marL="1328166" lvl="3" indent="-514350">
              <a:buFont typeface="+mj-lt"/>
              <a:buAutoNum type="alphaLcParenR"/>
            </a:pPr>
            <a:r>
              <a:rPr lang="en-US" dirty="0" smtClean="0"/>
              <a:t>A very long or seemingly endless time.</a:t>
            </a:r>
          </a:p>
          <a:p>
            <a:pPr marL="596646" indent="-514350">
              <a:buFont typeface="+mj-lt"/>
              <a:buAutoNum type="arabicPeriod"/>
            </a:pPr>
            <a:r>
              <a:rPr lang="en-US" dirty="0" smtClean="0"/>
              <a:t>Can all tangible things on the Earth be measured?</a:t>
            </a:r>
          </a:p>
          <a:p>
            <a:pPr marL="596646" indent="-514350">
              <a:buFont typeface="+mj-lt"/>
              <a:buAutoNum type="arabicPeriod"/>
            </a:pPr>
            <a:r>
              <a:rPr lang="en-US" dirty="0" smtClean="0"/>
              <a:t>If they can be measured, would it be safe to say that there are limitations to how much anyone can have of anything?</a:t>
            </a:r>
          </a:p>
          <a:p>
            <a:pPr marL="870966" lvl="1" indent="-514350"/>
            <a:r>
              <a:rPr lang="en-US" dirty="0" smtClean="0"/>
              <a:t>What limitations are placed on Bill Gates, or Barack Obama?  </a:t>
            </a:r>
          </a:p>
          <a:p>
            <a:pPr marL="1117854" lvl="2" indent="-514350">
              <a:buFont typeface="Wingdings" pitchFamily="2" charset="2"/>
              <a:buChar char="Ø"/>
            </a:pPr>
            <a:r>
              <a:rPr lang="en-US" dirty="0" smtClean="0"/>
              <a:t>Doesn’t Bill Gates have to make choices on where to put his money?  Why or why not?</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2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20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20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20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2000"/>
                                        <p:tgtEl>
                                          <p:spTgt spid="3">
                                            <p:txEl>
                                              <p:pRg st="11" end="11"/>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fade">
                                      <p:cBhvr>
                                        <p:cTn id="59"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18443</TotalTime>
  <Words>343</Words>
  <Application>Microsoft Office PowerPoint</Application>
  <PresentationFormat>On-screen Show (4:3)</PresentationFormat>
  <Paragraphs>71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Baskerville Old Face</vt:lpstr>
      <vt:lpstr>Franklin Gothic Book</vt:lpstr>
      <vt:lpstr>Perpetua</vt:lpstr>
      <vt:lpstr>Wingdings</vt:lpstr>
      <vt:lpstr>Wingdings 2</vt:lpstr>
      <vt:lpstr>Equity</vt:lpstr>
      <vt:lpstr>What is Economics?</vt:lpstr>
      <vt:lpstr>What is Economics?</vt:lpstr>
      <vt:lpstr>  “There is no such thing as a free lunch…”</vt:lpstr>
      <vt:lpstr>  </vt:lpstr>
      <vt:lpstr>Needs and Wants</vt:lpstr>
      <vt:lpstr>List of Needs and Wants</vt:lpstr>
      <vt:lpstr>Bellringer: answer the following in your notebook.</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Definition(s)</dc:title>
  <dc:creator>ccsteacher</dc:creator>
  <cp:lastModifiedBy>Adam Cox</cp:lastModifiedBy>
  <cp:revision>1425</cp:revision>
  <dcterms:created xsi:type="dcterms:W3CDTF">2009-02-02T13:52:30Z</dcterms:created>
  <dcterms:modified xsi:type="dcterms:W3CDTF">2016-01-28T15:04:27Z</dcterms:modified>
</cp:coreProperties>
</file>