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76" r:id="rId4"/>
    <p:sldId id="277" r:id="rId5"/>
    <p:sldId id="278"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51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38364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882412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87101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545246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49418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092034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4479482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07453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188108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268161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048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862B4D-A3B4-4F61-8C18-1DC8A30DB13B}"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161526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862B4D-A3B4-4F61-8C18-1DC8A30DB13B}" type="datetimeFigureOut">
              <a:rPr lang="en-US" smtClean="0"/>
              <a:pPr/>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12169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410701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321647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A862B4D-A3B4-4F61-8C18-1DC8A30DB13B}" type="datetimeFigureOut">
              <a:rPr lang="en-US" smtClean="0"/>
              <a:pPr/>
              <a:t>1/29/2016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2246650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862B4D-A3B4-4F61-8C18-1DC8A30DB13B}" type="datetimeFigureOut">
              <a:rPr lang="en-US" smtClean="0"/>
              <a:pPr/>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45F7B-EF2B-4EC3-8E4B-086BDEF0BAD1}" type="slidenum">
              <a:rPr lang="en-US" smtClean="0"/>
              <a:pPr/>
              <a:t>‹#›</a:t>
            </a:fld>
            <a:endParaRPr lang="en-US"/>
          </a:p>
        </p:txBody>
      </p:sp>
    </p:spTree>
    <p:extLst>
      <p:ext uri="{BB962C8B-B14F-4D97-AF65-F5344CB8AC3E}">
        <p14:creationId xmlns:p14="http://schemas.microsoft.com/office/powerpoint/2010/main" val="130607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A862B4D-A3B4-4F61-8C18-1DC8A30DB13B}" type="datetimeFigureOut">
              <a:rPr lang="en-US" smtClean="0"/>
              <a:pPr/>
              <a:t>1/29/2016</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46F45F7B-EF2B-4EC3-8E4B-086BDEF0BAD1}" type="slidenum">
              <a:rPr lang="en-US" smtClean="0"/>
              <a:pPr/>
              <a:t>‹#›</a:t>
            </a:fld>
            <a:endParaRPr lang="en-US"/>
          </a:p>
        </p:txBody>
      </p:sp>
    </p:spTree>
    <p:extLst>
      <p:ext uri="{BB962C8B-B14F-4D97-AF65-F5344CB8AC3E}">
        <p14:creationId xmlns:p14="http://schemas.microsoft.com/office/powerpoint/2010/main" val="345660334"/>
      </p:ext>
    </p:extLst>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 id="2147483820"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ducation-portal.com/academy/lesson/thomas-hobbes-john-locke-political-theories-competing-view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7667958" cy="3329581"/>
          </a:xfrm>
        </p:spPr>
        <p:txBody>
          <a:bodyPr/>
          <a:lstStyle/>
          <a:p>
            <a:r>
              <a:rPr lang="en-US" dirty="0" smtClean="0"/>
              <a:t>An Introduction to Government</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Participation in Government</a:t>
            </a:r>
          </a:p>
          <a:p>
            <a:r>
              <a:rPr lang="en-US" dirty="0" smtClean="0"/>
              <a:t>Johnstown High School </a:t>
            </a:r>
          </a:p>
          <a:p>
            <a:r>
              <a:rPr lang="en-US" dirty="0" smtClean="0"/>
              <a:t>Mr. Cox</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endParaRPr lang="en-US" dirty="0"/>
          </a:p>
        </p:txBody>
      </p:sp>
      <p:sp>
        <p:nvSpPr>
          <p:cNvPr id="3" name="Content Placeholder 2"/>
          <p:cNvSpPr>
            <a:spLocks noGrp="1"/>
          </p:cNvSpPr>
          <p:nvPr>
            <p:ph idx="1"/>
          </p:nvPr>
        </p:nvSpPr>
        <p:spPr>
          <a:xfrm>
            <a:off x="484710" y="1379284"/>
            <a:ext cx="8229600" cy="1027176"/>
          </a:xfrm>
        </p:spPr>
        <p:txBody>
          <a:bodyPr/>
          <a:lstStyle/>
          <a:p>
            <a:r>
              <a:rPr lang="en-US" dirty="0" smtClean="0"/>
              <a:t>Give me three reasons why you stop at a stop sign when driving. </a:t>
            </a:r>
            <a:endParaRPr lang="en-US" dirty="0"/>
          </a:p>
        </p:txBody>
      </p:sp>
      <p:sp>
        <p:nvSpPr>
          <p:cNvPr id="4"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Essential Question</a:t>
            </a:r>
            <a:endParaRPr lang="en-US" dirty="0"/>
          </a:p>
        </p:txBody>
      </p:sp>
      <p:sp>
        <p:nvSpPr>
          <p:cNvPr id="5" name="Content Placeholder 2"/>
          <p:cNvSpPr txBox="1">
            <a:spLocks/>
          </p:cNvSpPr>
          <p:nvPr/>
        </p:nvSpPr>
        <p:spPr>
          <a:xfrm>
            <a:off x="492034" y="4535424"/>
            <a:ext cx="8229600" cy="18653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What are the fundamental reasons why government exists?</a:t>
            </a:r>
          </a:p>
          <a:p>
            <a:r>
              <a:rPr lang="en-US" dirty="0" smtClean="0"/>
              <a:t>How do Locke and Hobbes differ in their interpretations of human nature?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and Governance</a:t>
            </a:r>
            <a:endParaRPr lang="en-US" dirty="0"/>
          </a:p>
        </p:txBody>
      </p:sp>
      <p:sp>
        <p:nvSpPr>
          <p:cNvPr id="3" name="Content Placeholder 2"/>
          <p:cNvSpPr>
            <a:spLocks noGrp="1"/>
          </p:cNvSpPr>
          <p:nvPr>
            <p:ph idx="1"/>
          </p:nvPr>
        </p:nvSpPr>
        <p:spPr/>
        <p:txBody>
          <a:bodyPr/>
          <a:lstStyle/>
          <a:p>
            <a:r>
              <a:rPr lang="en-US" dirty="0" smtClean="0"/>
              <a:t>What is the relationship between the people and the government?</a:t>
            </a:r>
          </a:p>
          <a:p>
            <a:endParaRPr lang="en-US" dirty="0" smtClean="0"/>
          </a:p>
          <a:p>
            <a:r>
              <a:rPr lang="en-US" dirty="0" smtClean="0"/>
              <a:t>Take a moment and think about a society without laws…why are they necessary? Are they</a:t>
            </a:r>
            <a:r>
              <a:rPr lang="en-US" dirty="0" smtClean="0"/>
              <a:t>?</a:t>
            </a:r>
          </a:p>
          <a:p>
            <a:endParaRPr lang="en-US" dirty="0"/>
          </a:p>
          <a:p>
            <a:pPr lvl="1"/>
            <a:r>
              <a:rPr lang="en-US" dirty="0" smtClean="0"/>
              <a:t>Reading: Why we have laws </a:t>
            </a:r>
            <a:r>
              <a:rPr lang="en-US" smtClean="0"/>
              <a:t>in Society..</a:t>
            </a:r>
            <a:endParaRPr lang="en-US" dirty="0" smtClean="0"/>
          </a:p>
          <a:p>
            <a:endParaRPr lang="en-US" dirty="0"/>
          </a:p>
        </p:txBody>
      </p:sp>
    </p:spTree>
    <p:extLst>
      <p:ext uri="{BB962C8B-B14F-4D97-AF65-F5344CB8AC3E}">
        <p14:creationId xmlns:p14="http://schemas.microsoft.com/office/powerpoint/2010/main" val="426066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Governance, and People</a:t>
            </a:r>
            <a:endParaRPr lang="en-US" dirty="0"/>
          </a:p>
        </p:txBody>
      </p:sp>
      <p:sp>
        <p:nvSpPr>
          <p:cNvPr id="3" name="Content Placeholder 2"/>
          <p:cNvSpPr>
            <a:spLocks noGrp="1"/>
          </p:cNvSpPr>
          <p:nvPr>
            <p:ph idx="1"/>
          </p:nvPr>
        </p:nvSpPr>
        <p:spPr/>
        <p:txBody>
          <a:bodyPr/>
          <a:lstStyle/>
          <a:p>
            <a:r>
              <a:rPr lang="en-US" u="sng" dirty="0" smtClean="0"/>
              <a:t>Anarchy</a:t>
            </a:r>
            <a:r>
              <a:rPr lang="en-US" dirty="0" smtClean="0"/>
              <a:t> - </a:t>
            </a:r>
            <a:r>
              <a:rPr lang="en-US" dirty="0"/>
              <a:t>a state of disorder due to </a:t>
            </a:r>
            <a:r>
              <a:rPr lang="en-US" i="1" dirty="0"/>
              <a:t>absence</a:t>
            </a:r>
            <a:r>
              <a:rPr lang="en-US" dirty="0"/>
              <a:t> or </a:t>
            </a:r>
            <a:r>
              <a:rPr lang="en-US" i="1" dirty="0" err="1"/>
              <a:t>nonrecognition</a:t>
            </a:r>
            <a:r>
              <a:rPr lang="en-US" dirty="0"/>
              <a:t> of authority</a:t>
            </a:r>
            <a:r>
              <a:rPr lang="en-US" dirty="0" smtClean="0"/>
              <a:t>.</a:t>
            </a:r>
          </a:p>
          <a:p>
            <a:pPr lvl="1"/>
            <a:r>
              <a:rPr lang="en-US" dirty="0" smtClean="0"/>
              <a:t>Do people want government?</a:t>
            </a:r>
          </a:p>
          <a:p>
            <a:pPr lvl="2"/>
            <a:r>
              <a:rPr lang="en-US" dirty="0" smtClean="0"/>
              <a:t>Do we like order and structure? Or have we just been conditioned to it?</a:t>
            </a:r>
          </a:p>
          <a:p>
            <a:endParaRPr lang="en-US" dirty="0" smtClean="0"/>
          </a:p>
          <a:p>
            <a:r>
              <a:rPr lang="en-US" dirty="0" smtClean="0"/>
              <a:t>What would people be like without government?</a:t>
            </a:r>
          </a:p>
          <a:p>
            <a:pPr lvl="1"/>
            <a:r>
              <a:rPr lang="en-US" i="1" dirty="0" smtClean="0"/>
              <a:t>State of Nature</a:t>
            </a:r>
          </a:p>
          <a:p>
            <a:pPr lvl="2"/>
            <a:r>
              <a:rPr lang="en-US" i="1" dirty="0" smtClean="0"/>
              <a:t>Is society natural, or man made?</a:t>
            </a:r>
            <a:endParaRPr lang="en-US" dirty="0" smtClean="0"/>
          </a:p>
          <a:p>
            <a:pPr marL="457207" lvl="1" indent="0">
              <a:buNone/>
            </a:pPr>
            <a:endParaRPr lang="en-US" dirty="0"/>
          </a:p>
          <a:p>
            <a:endParaRPr lang="en-US" dirty="0" smtClean="0"/>
          </a:p>
          <a:p>
            <a:endParaRPr lang="en-US" u="sng" dirty="0"/>
          </a:p>
          <a:p>
            <a:endParaRPr lang="en-US" u="sng" dirty="0"/>
          </a:p>
        </p:txBody>
      </p:sp>
    </p:spTree>
    <p:extLst>
      <p:ext uri="{BB962C8B-B14F-4D97-AF65-F5344CB8AC3E}">
        <p14:creationId xmlns:p14="http://schemas.microsoft.com/office/powerpoint/2010/main" val="78047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 – Where do our ideas about government come from?	</a:t>
            </a:r>
            <a:endParaRPr lang="en-US" dirty="0"/>
          </a:p>
        </p:txBody>
      </p:sp>
      <p:sp>
        <p:nvSpPr>
          <p:cNvPr id="3" name="Content Placeholder 2"/>
          <p:cNvSpPr>
            <a:spLocks noGrp="1"/>
          </p:cNvSpPr>
          <p:nvPr>
            <p:ph idx="1"/>
          </p:nvPr>
        </p:nvSpPr>
        <p:spPr>
          <a:xfrm>
            <a:off x="827700" y="2743200"/>
            <a:ext cx="6711654" cy="3505206"/>
          </a:xfrm>
        </p:spPr>
        <p:txBody>
          <a:bodyPr/>
          <a:lstStyle/>
          <a:p>
            <a:r>
              <a:rPr lang="en-US" dirty="0" smtClean="0"/>
              <a:t>18</a:t>
            </a:r>
            <a:r>
              <a:rPr lang="en-US" baseline="30000" dirty="0" smtClean="0"/>
              <a:t>th</a:t>
            </a:r>
            <a:r>
              <a:rPr lang="en-US" dirty="0" smtClean="0"/>
              <a:t> and 19</a:t>
            </a:r>
            <a:r>
              <a:rPr lang="en-US" baseline="30000" dirty="0" smtClean="0"/>
              <a:t>th</a:t>
            </a:r>
            <a:r>
              <a:rPr lang="en-US" dirty="0" smtClean="0"/>
              <a:t> Century Enlightenment Thinkers</a:t>
            </a:r>
          </a:p>
          <a:p>
            <a:pPr lvl="1"/>
            <a:r>
              <a:rPr lang="en-US" dirty="0" smtClean="0"/>
              <a:t>Hobbes</a:t>
            </a:r>
          </a:p>
          <a:p>
            <a:pPr lvl="1"/>
            <a:r>
              <a:rPr lang="en-US" dirty="0" smtClean="0"/>
              <a:t>Locke</a:t>
            </a:r>
          </a:p>
          <a:p>
            <a:pPr lvl="1"/>
            <a:r>
              <a:rPr lang="en-US" dirty="0" smtClean="0"/>
              <a:t>Rousseau</a:t>
            </a:r>
          </a:p>
          <a:p>
            <a:pPr lvl="1"/>
            <a:r>
              <a:rPr lang="en-US" dirty="0" smtClean="0"/>
              <a:t>Montesquieu</a:t>
            </a:r>
          </a:p>
          <a:p>
            <a:pPr lvl="1"/>
            <a:r>
              <a:rPr lang="en-US" dirty="0" smtClean="0"/>
              <a:t>Voltaire</a:t>
            </a:r>
          </a:p>
          <a:p>
            <a:pPr marL="457207" lvl="1" indent="0">
              <a:buNone/>
            </a:pPr>
            <a:endParaRPr lang="en-US" dirty="0"/>
          </a:p>
        </p:txBody>
      </p:sp>
    </p:spTree>
    <p:extLst>
      <p:ext uri="{BB962C8B-B14F-4D97-AF65-F5344CB8AC3E}">
        <p14:creationId xmlns:p14="http://schemas.microsoft.com/office/powerpoint/2010/main" val="12224450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Political Thought Related to Law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2109888"/>
              </p:ext>
            </p:extLst>
          </p:nvPr>
        </p:nvGraphicFramePr>
        <p:xfrm>
          <a:off x="533400" y="1849120"/>
          <a:ext cx="8229600" cy="3698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sz="1600" b="1" dirty="0">
                        <a:solidFill>
                          <a:schemeClr val="tx1"/>
                        </a:solidFill>
                      </a:endParaRPr>
                    </a:p>
                  </a:txBody>
                  <a:tcPr/>
                </a:tc>
                <a:tc>
                  <a:txBody>
                    <a:bodyPr/>
                    <a:lstStyle/>
                    <a:p>
                      <a:r>
                        <a:rPr lang="en-US" sz="1600" b="1" i="1" u="sng" dirty="0" smtClean="0"/>
                        <a:t>John Locke</a:t>
                      </a:r>
                      <a:endParaRPr lang="en-US" sz="1600" b="1" i="1" u="sng" dirty="0"/>
                    </a:p>
                  </a:txBody>
                  <a:tcPr/>
                </a:tc>
                <a:tc>
                  <a:txBody>
                    <a:bodyPr/>
                    <a:lstStyle/>
                    <a:p>
                      <a:r>
                        <a:rPr lang="en-US" sz="1600" b="1" i="1" u="sng" dirty="0" smtClean="0"/>
                        <a:t>Thomas Hobbes</a:t>
                      </a:r>
                      <a:endParaRPr lang="en-US" sz="1600" b="1" i="1" u="sng" dirty="0"/>
                    </a:p>
                  </a:txBody>
                  <a:tcPr/>
                </a:tc>
              </a:tr>
              <a:tr h="370840">
                <a:tc>
                  <a:txBody>
                    <a:bodyPr/>
                    <a:lstStyle/>
                    <a:p>
                      <a:r>
                        <a:rPr lang="en-US" sz="1600" b="1" dirty="0" smtClean="0">
                          <a:solidFill>
                            <a:schemeClr val="tx1"/>
                          </a:solidFill>
                        </a:rPr>
                        <a:t>Human Nature</a:t>
                      </a:r>
                      <a:endParaRPr lang="en-US" sz="1600" b="1" dirty="0">
                        <a:solidFill>
                          <a:schemeClr val="tx1"/>
                        </a:solidFill>
                      </a:endParaRPr>
                    </a:p>
                  </a:txBody>
                  <a:tcPr>
                    <a:solidFill>
                      <a:schemeClr val="accent1"/>
                    </a:solidFill>
                  </a:tcPr>
                </a:tc>
                <a:tc>
                  <a:txBody>
                    <a:bodyPr/>
                    <a:lstStyle/>
                    <a:p>
                      <a:r>
                        <a:rPr lang="en-US" sz="1600" dirty="0" smtClean="0"/>
                        <a:t>Social</a:t>
                      </a:r>
                      <a:endParaRPr lang="en-US" sz="1600" dirty="0"/>
                    </a:p>
                  </a:txBody>
                  <a:tcPr/>
                </a:tc>
                <a:tc>
                  <a:txBody>
                    <a:bodyPr/>
                    <a:lstStyle/>
                    <a:p>
                      <a:r>
                        <a:rPr lang="en-US" sz="1600" dirty="0" smtClean="0"/>
                        <a:t>Anti social/self interested</a:t>
                      </a:r>
                      <a:endParaRPr lang="en-US" sz="1600" dirty="0"/>
                    </a:p>
                  </a:txBody>
                  <a:tcPr/>
                </a:tc>
              </a:tr>
              <a:tr h="370840">
                <a:tc>
                  <a:txBody>
                    <a:bodyPr/>
                    <a:lstStyle/>
                    <a:p>
                      <a:r>
                        <a:rPr lang="en-US" sz="1600" b="1" dirty="0" smtClean="0">
                          <a:solidFill>
                            <a:schemeClr val="tx1"/>
                          </a:solidFill>
                        </a:rPr>
                        <a:t>State of </a:t>
                      </a:r>
                      <a:r>
                        <a:rPr lang="en-US" sz="1600" b="1" baseline="0" dirty="0" smtClean="0">
                          <a:solidFill>
                            <a:schemeClr val="tx1"/>
                          </a:solidFill>
                        </a:rPr>
                        <a:t> Humans in Nature</a:t>
                      </a:r>
                      <a:endParaRPr lang="en-US" sz="1600" b="1" dirty="0">
                        <a:solidFill>
                          <a:schemeClr val="tx1"/>
                        </a:solidFill>
                      </a:endParaRPr>
                    </a:p>
                  </a:txBody>
                  <a:tcPr>
                    <a:solidFill>
                      <a:schemeClr val="accent1"/>
                    </a:solidFill>
                  </a:tcPr>
                </a:tc>
                <a:tc>
                  <a:txBody>
                    <a:bodyPr/>
                    <a:lstStyle/>
                    <a:p>
                      <a:r>
                        <a:rPr lang="en-US" sz="1600" dirty="0" smtClean="0"/>
                        <a:t>Exist in communities and groups with leaders, this</a:t>
                      </a:r>
                      <a:r>
                        <a:rPr lang="en-US" sz="1600" baseline="0" dirty="0" smtClean="0"/>
                        <a:t> occurs naturally</a:t>
                      </a:r>
                      <a:endParaRPr lang="en-US" sz="1600" dirty="0"/>
                    </a:p>
                  </a:txBody>
                  <a:tcPr/>
                </a:tc>
                <a:tc>
                  <a:txBody>
                    <a:bodyPr/>
                    <a:lstStyle/>
                    <a:p>
                      <a:r>
                        <a:rPr lang="en-US" sz="1600" dirty="0" smtClean="0"/>
                        <a:t>Societies</a:t>
                      </a:r>
                      <a:r>
                        <a:rPr lang="en-US" sz="1600" baseline="0" dirty="0" smtClean="0"/>
                        <a:t> only exist because strong leaders force them to. </a:t>
                      </a:r>
                      <a:endParaRPr lang="en-US" sz="1600" dirty="0"/>
                    </a:p>
                  </a:txBody>
                  <a:tcPr/>
                </a:tc>
              </a:tr>
              <a:tr h="370840">
                <a:tc>
                  <a:txBody>
                    <a:bodyPr/>
                    <a:lstStyle/>
                    <a:p>
                      <a:r>
                        <a:rPr lang="en-US" sz="1600" b="1" dirty="0" smtClean="0">
                          <a:solidFill>
                            <a:schemeClr val="tx1"/>
                          </a:solidFill>
                        </a:rPr>
                        <a:t>Rights</a:t>
                      </a:r>
                      <a:endParaRPr lang="en-US" sz="1600" b="1" dirty="0">
                        <a:solidFill>
                          <a:schemeClr val="tx1"/>
                        </a:solidFill>
                      </a:endParaRPr>
                    </a:p>
                  </a:txBody>
                  <a:tcPr>
                    <a:solidFill>
                      <a:schemeClr val="accent1"/>
                    </a:solidFill>
                  </a:tcPr>
                </a:tc>
                <a:tc>
                  <a:txBody>
                    <a:bodyPr/>
                    <a:lstStyle/>
                    <a:p>
                      <a:r>
                        <a:rPr lang="en-US" sz="1600" dirty="0" smtClean="0"/>
                        <a:t>All people have inalienable</a:t>
                      </a:r>
                      <a:r>
                        <a:rPr lang="en-US" sz="1600" baseline="0" dirty="0" smtClean="0"/>
                        <a:t> rights, can never be taken away</a:t>
                      </a:r>
                      <a:endParaRPr lang="en-US" sz="1600" dirty="0"/>
                    </a:p>
                  </a:txBody>
                  <a:tcPr/>
                </a:tc>
                <a:tc>
                  <a:txBody>
                    <a:bodyPr/>
                    <a:lstStyle/>
                    <a:p>
                      <a:r>
                        <a:rPr lang="en-US" sz="1600" dirty="0" smtClean="0"/>
                        <a:t>Believes that the rights people have are relinquished when ruled by a government</a:t>
                      </a:r>
                      <a:endParaRPr lang="en-US" sz="1600" dirty="0"/>
                    </a:p>
                  </a:txBody>
                  <a:tcPr/>
                </a:tc>
              </a:tr>
              <a:tr h="370840">
                <a:tc>
                  <a:txBody>
                    <a:bodyPr/>
                    <a:lstStyle/>
                    <a:p>
                      <a:r>
                        <a:rPr lang="en-US" sz="1600" b="1" dirty="0" smtClean="0">
                          <a:solidFill>
                            <a:schemeClr val="tx1"/>
                          </a:solidFill>
                        </a:rPr>
                        <a:t>Social Contract</a:t>
                      </a:r>
                      <a:endParaRPr lang="en-US" sz="1600" b="1" dirty="0">
                        <a:solidFill>
                          <a:schemeClr val="tx1"/>
                        </a:solidFill>
                      </a:endParaRPr>
                    </a:p>
                  </a:txBody>
                  <a:tcPr>
                    <a:solidFill>
                      <a:schemeClr val="accent1"/>
                    </a:solidFill>
                  </a:tcPr>
                </a:tc>
                <a:tc>
                  <a:txBody>
                    <a:bodyPr/>
                    <a:lstStyle/>
                    <a:p>
                      <a:r>
                        <a:rPr lang="en-US" sz="1600" dirty="0" smtClean="0"/>
                        <a:t>People give up their freedoms to government in </a:t>
                      </a:r>
                      <a:r>
                        <a:rPr lang="en-US" sz="1600" b="1" u="sng" dirty="0" smtClean="0"/>
                        <a:t>exchange</a:t>
                      </a:r>
                      <a:r>
                        <a:rPr lang="en-US" sz="1600" dirty="0" smtClean="0"/>
                        <a:t> for safe haven/protection/justice</a:t>
                      </a:r>
                      <a:endParaRPr lang="en-US" sz="1600" dirty="0"/>
                    </a:p>
                  </a:txBody>
                  <a:tcPr/>
                </a:tc>
                <a:tc>
                  <a:txBody>
                    <a:bodyPr/>
                    <a:lstStyle/>
                    <a:p>
                      <a:r>
                        <a:rPr lang="en-US" sz="1600" dirty="0" smtClean="0"/>
                        <a:t>When humans </a:t>
                      </a:r>
                      <a:r>
                        <a:rPr lang="en-US" sz="1600" b="1" u="sng" dirty="0" smtClean="0"/>
                        <a:t>give</a:t>
                      </a:r>
                      <a:r>
                        <a:rPr lang="en-US" sz="1600" b="1" u="sng" baseline="0" dirty="0" smtClean="0"/>
                        <a:t> up </a:t>
                      </a:r>
                      <a:r>
                        <a:rPr lang="en-US" sz="1600" baseline="0" dirty="0" smtClean="0"/>
                        <a:t>their natural freedom and are ruled by a sovereign, they also lose their rights</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Grolier Comparison of Hobbes/Locke</a:t>
            </a:r>
            <a:endParaRPr lang="en-US" dirty="0"/>
          </a:p>
        </p:txBody>
      </p:sp>
      <p:sp>
        <p:nvSpPr>
          <p:cNvPr id="3" name="Content Placeholder 2"/>
          <p:cNvSpPr>
            <a:spLocks noGrp="1"/>
          </p:cNvSpPr>
          <p:nvPr>
            <p:ph idx="1"/>
          </p:nvPr>
        </p:nvSpPr>
        <p:spPr/>
        <p:txBody>
          <a:bodyPr>
            <a:normAutofit fontScale="92500"/>
          </a:bodyPr>
          <a:lstStyle/>
          <a:p>
            <a:r>
              <a:rPr lang="en-US" dirty="0" smtClean="0"/>
              <a:t>Locke’s considerable importance in political thought is better known. As the first systematic theorist of the philosophy of liberalism, Locke exercised enormous influence in both England and America. In his Two Treatises of Government (1690), Locke set forth the view that the state exists to preserve the natural rights of its citizens. When governments fail in that task, citizens have the right—and sometimes the duty—to withdraw their support and even to rebel. Locke opposed Thomas Hobbes’s view that the original state of nature was “nasty, brutish, and short,” and that individuals through a social contract surrendered—for the sake of self-preservation—their rights [...]</a:t>
            </a:r>
            <a:endParaRPr lang="en-US" dirty="0"/>
          </a:p>
        </p:txBody>
      </p:sp>
      <p:sp>
        <p:nvSpPr>
          <p:cNvPr id="4" name="Rectangle 3"/>
          <p:cNvSpPr/>
          <p:nvPr/>
        </p:nvSpPr>
        <p:spPr>
          <a:xfrm>
            <a:off x="381000" y="6211669"/>
            <a:ext cx="7391400" cy="646331"/>
          </a:xfrm>
          <a:prstGeom prst="rect">
            <a:avLst/>
          </a:prstGeom>
        </p:spPr>
        <p:txBody>
          <a:bodyPr wrap="square">
            <a:spAutoFit/>
          </a:bodyPr>
          <a:lstStyle/>
          <a:p>
            <a:r>
              <a:rPr lang="en-US" dirty="0" smtClean="0">
                <a:hlinkClick r:id="rId2"/>
              </a:rPr>
              <a:t>http://education-portal.com/academy/lesson/thomas-hobbes-john-locke-political-theories-competing-views.html#lesson</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906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Essential Question</a:t>
            </a:r>
            <a:endParaRPr lang="en-US" dirty="0"/>
          </a:p>
        </p:txBody>
      </p:sp>
      <p:sp>
        <p:nvSpPr>
          <p:cNvPr id="7" name="Content Placeholder 2"/>
          <p:cNvSpPr txBox="1">
            <a:spLocks/>
          </p:cNvSpPr>
          <p:nvPr/>
        </p:nvSpPr>
        <p:spPr>
          <a:xfrm>
            <a:off x="457200" y="2097024"/>
            <a:ext cx="8229600" cy="10271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How do Locke and Hobbes differ regarding their political theories?</a:t>
            </a:r>
            <a:endParaRPr lang="en-US" dirty="0"/>
          </a:p>
        </p:txBody>
      </p:sp>
      <p:sp>
        <p:nvSpPr>
          <p:cNvPr id="8" name="Title 1"/>
          <p:cNvSpPr txBox="1">
            <a:spLocks/>
          </p:cNvSpPr>
          <p:nvPr/>
        </p:nvSpPr>
        <p:spPr>
          <a:xfrm>
            <a:off x="492034" y="3429000"/>
            <a:ext cx="8229600" cy="10668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Homework</a:t>
            </a:r>
            <a:endParaRPr lang="en-US" dirty="0"/>
          </a:p>
        </p:txBody>
      </p:sp>
      <p:sp>
        <p:nvSpPr>
          <p:cNvPr id="9" name="Content Placeholder 2"/>
          <p:cNvSpPr txBox="1">
            <a:spLocks/>
          </p:cNvSpPr>
          <p:nvPr/>
        </p:nvSpPr>
        <p:spPr>
          <a:xfrm>
            <a:off x="492034" y="4535424"/>
            <a:ext cx="8229600" cy="1027176"/>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r>
              <a:rPr lang="en-US" dirty="0" smtClean="0"/>
              <a:t>Continue to work on Current Event projects</a:t>
            </a:r>
            <a:endParaRPr lang="en-US" dirty="0"/>
          </a:p>
        </p:txBody>
      </p:sp>
    </p:spTree>
    <p:extLst>
      <p:ext uri="{BB962C8B-B14F-4D97-AF65-F5344CB8AC3E}">
        <p14:creationId xmlns:p14="http://schemas.microsoft.com/office/powerpoint/2010/main" val="29309128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509</TotalTime>
  <Words>416</Words>
  <Application>Microsoft Office PowerPoint</Application>
  <PresentationFormat>On-screen Show (4:3)</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Georgia</vt:lpstr>
      <vt:lpstr>Wingdings 3</vt:lpstr>
      <vt:lpstr>Ion</vt:lpstr>
      <vt:lpstr>An Introduction to Government</vt:lpstr>
      <vt:lpstr>Bellringer</vt:lpstr>
      <vt:lpstr>Laws and Governance</vt:lpstr>
      <vt:lpstr>Laws, Governance, and People</vt:lpstr>
      <vt:lpstr>Part II – Where do our ideas about government come from? </vt:lpstr>
      <vt:lpstr>Political Thought Related to Law </vt:lpstr>
      <vt:lpstr>Grolier Comparison of Hobbes/Locke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Introduction to American Law</dc:title>
  <dc:creator>Ccsteacher</dc:creator>
  <cp:lastModifiedBy>Adam Cox</cp:lastModifiedBy>
  <cp:revision>42</cp:revision>
  <dcterms:created xsi:type="dcterms:W3CDTF">2014-08-22T15:09:52Z</dcterms:created>
  <dcterms:modified xsi:type="dcterms:W3CDTF">2016-01-29T15:43:42Z</dcterms:modified>
</cp:coreProperties>
</file>