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1"/>
  </p:notesMasterIdLst>
  <p:sldIdLst>
    <p:sldId id="256" r:id="rId2"/>
    <p:sldId id="278" r:id="rId3"/>
    <p:sldId id="279" r:id="rId4"/>
    <p:sldId id="286" r:id="rId5"/>
    <p:sldId id="284" r:id="rId6"/>
    <p:sldId id="277" r:id="rId7"/>
    <p:sldId id="281" r:id="rId8"/>
    <p:sldId id="272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5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84701-6D07-4A46-ACAD-F30DFFC2D7F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9DFC0-F2BC-45CD-A7BD-EE040974F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53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4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1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01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5246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1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03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48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3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0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6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8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2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1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7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5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7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0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hyperlink" Target="http://en.wikipedia.org/wiki/United_States_Senate_Committee_on_Finance" TargetMode="External"/><Relationship Id="rId18" Type="http://schemas.openxmlformats.org/officeDocument/2006/relationships/hyperlink" Target="http://en.wikipedia.org/wiki/United_States_Senate_Select_Committee_on_Intelligence" TargetMode="External"/><Relationship Id="rId26" Type="http://schemas.openxmlformats.org/officeDocument/2006/relationships/hyperlink" Target="http://en.wikipedia.org/wiki/United_States_House_Committee_on_the_Budget" TargetMode="External"/><Relationship Id="rId39" Type="http://schemas.openxmlformats.org/officeDocument/2006/relationships/hyperlink" Target="http://en.wikipedia.org/wiki/United_States_House_Committee_on_Science,_Space_and_Technology" TargetMode="External"/><Relationship Id="rId3" Type="http://schemas.openxmlformats.org/officeDocument/2006/relationships/hyperlink" Target="http://en.wikipedia.org/wiki/United_States_Senate_Special_Committee_on_Aging" TargetMode="External"/><Relationship Id="rId21" Type="http://schemas.openxmlformats.org/officeDocument/2006/relationships/hyperlink" Target="http://en.wikipedia.org/wiki/United_States_Senate_Committee_on_Small_Business_and_Entrepreneurship" TargetMode="External"/><Relationship Id="rId34" Type="http://schemas.openxmlformats.org/officeDocument/2006/relationships/hyperlink" Target="http://en.wikipedia.org/wiki/United_States_House_Permanent_Select_Committee_on_Intelligence" TargetMode="External"/><Relationship Id="rId42" Type="http://schemas.openxmlformats.org/officeDocument/2006/relationships/hyperlink" Target="http://en.wikipedia.org/wiki/United_States_House_Committee_on_Veterans'_Affairs" TargetMode="External"/><Relationship Id="rId47" Type="http://schemas.openxmlformats.org/officeDocument/2006/relationships/hyperlink" Target="http://en.wikipedia.org/wiki/United_States_Congress_Joint_Committee_on_the_Library" TargetMode="External"/><Relationship Id="rId7" Type="http://schemas.openxmlformats.org/officeDocument/2006/relationships/hyperlink" Target="http://en.wikipedia.org/wiki/United_States_Senate_Committee_on_Banking,_Housing,_and_Urban_Affairs" TargetMode="External"/><Relationship Id="rId12" Type="http://schemas.openxmlformats.org/officeDocument/2006/relationships/hyperlink" Target="http://en.wikipedia.org/wiki/United_States_Senate_Select_Committee_on_Ethics" TargetMode="External"/><Relationship Id="rId17" Type="http://schemas.openxmlformats.org/officeDocument/2006/relationships/hyperlink" Target="http://en.wikipedia.org/wiki/United_States_Senate_Committee_on_Indian_Affairs" TargetMode="External"/><Relationship Id="rId25" Type="http://schemas.openxmlformats.org/officeDocument/2006/relationships/hyperlink" Target="http://en.wikipedia.org/wiki/United_States_House_Committee_on_Armed_Services" TargetMode="External"/><Relationship Id="rId33" Type="http://schemas.openxmlformats.org/officeDocument/2006/relationships/hyperlink" Target="http://en.wikipedia.org/wiki/United_States_House_Committee_on_House_Administration" TargetMode="External"/><Relationship Id="rId38" Type="http://schemas.openxmlformats.org/officeDocument/2006/relationships/hyperlink" Target="http://en.wikipedia.org/wiki/United_States_House_Committee_on_Rules" TargetMode="External"/><Relationship Id="rId46" Type="http://schemas.openxmlformats.org/officeDocument/2006/relationships/hyperlink" Target="http://en.wikipedia.org/wiki/United_States_Congress_Joint_Committee_on_Inaugural_Ceremonies" TargetMode="External"/><Relationship Id="rId2" Type="http://schemas.openxmlformats.org/officeDocument/2006/relationships/hyperlink" Target="http://en.wikipedia.org/wiki/United_States_congressional_committee" TargetMode="External"/><Relationship Id="rId16" Type="http://schemas.openxmlformats.org/officeDocument/2006/relationships/hyperlink" Target="http://en.wikipedia.org/wiki/United_States_Senate_Committee_on_Homeland_Security_and_Governmental_Affairs" TargetMode="External"/><Relationship Id="rId20" Type="http://schemas.openxmlformats.org/officeDocument/2006/relationships/hyperlink" Target="http://en.wikipedia.org/wiki/United_States_Senate_Committee_on_Rules_and_Administration" TargetMode="External"/><Relationship Id="rId29" Type="http://schemas.openxmlformats.org/officeDocument/2006/relationships/hyperlink" Target="http://en.wikipedia.org/wiki/United_States_House_Committee_on_Ethics" TargetMode="External"/><Relationship Id="rId41" Type="http://schemas.openxmlformats.org/officeDocument/2006/relationships/hyperlink" Target="http://en.wikipedia.org/wiki/United_States_House_Committee_on_Transportation_and_Infrastructur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United_States_Senate_Committee_on_Armed_Services" TargetMode="External"/><Relationship Id="rId11" Type="http://schemas.openxmlformats.org/officeDocument/2006/relationships/hyperlink" Target="http://en.wikipedia.org/wiki/United_States_Senate_Committee_on_Environment_and_Public_Works" TargetMode="External"/><Relationship Id="rId24" Type="http://schemas.openxmlformats.org/officeDocument/2006/relationships/hyperlink" Target="http://en.wikipedia.org/wiki/United_States_House_Committee_on_Appropriations" TargetMode="External"/><Relationship Id="rId32" Type="http://schemas.openxmlformats.org/officeDocument/2006/relationships/hyperlink" Target="http://en.wikipedia.org/wiki/United_States_House_Committee_on_Homeland_Security" TargetMode="External"/><Relationship Id="rId37" Type="http://schemas.openxmlformats.org/officeDocument/2006/relationships/hyperlink" Target="http://en.wikipedia.org/wiki/United_States_House_Committee_on_Oversight_and_Government_Reform" TargetMode="External"/><Relationship Id="rId40" Type="http://schemas.openxmlformats.org/officeDocument/2006/relationships/hyperlink" Target="http://en.wikipedia.org/wiki/United_States_House_Committee_on_Small_Business" TargetMode="External"/><Relationship Id="rId45" Type="http://schemas.openxmlformats.org/officeDocument/2006/relationships/hyperlink" Target="http://en.wikipedia.org/wiki/United_States_Congress_Joint_Economic_Committee" TargetMode="External"/><Relationship Id="rId5" Type="http://schemas.openxmlformats.org/officeDocument/2006/relationships/hyperlink" Target="http://en.wikipedia.org/wiki/United_States_Senate_Committee_on_Appropriations" TargetMode="External"/><Relationship Id="rId15" Type="http://schemas.openxmlformats.org/officeDocument/2006/relationships/hyperlink" Target="http://en.wikipedia.org/wiki/United_States_Senate_Committee_on_Health,_Education,_Labor,_and_Pensions" TargetMode="External"/><Relationship Id="rId23" Type="http://schemas.openxmlformats.org/officeDocument/2006/relationships/hyperlink" Target="http://en.wikipedia.org/wiki/United_States_House_Committee_on_Agriculture" TargetMode="External"/><Relationship Id="rId28" Type="http://schemas.openxmlformats.org/officeDocument/2006/relationships/hyperlink" Target="http://en.wikipedia.org/wiki/United_States_House_Committee_on_Energy_and_Commerce" TargetMode="External"/><Relationship Id="rId36" Type="http://schemas.openxmlformats.org/officeDocument/2006/relationships/hyperlink" Target="http://en.wikipedia.org/wiki/United_States_House_Committee_on_Natural_Resources" TargetMode="External"/><Relationship Id="rId49" Type="http://schemas.openxmlformats.org/officeDocument/2006/relationships/hyperlink" Target="http://en.wikipedia.org/wiki/United_States_Congress_Joint_Committee_on_Taxation" TargetMode="External"/><Relationship Id="rId10" Type="http://schemas.openxmlformats.org/officeDocument/2006/relationships/hyperlink" Target="http://en.wikipedia.org/wiki/United_States_Senate_Committee_on_Energy_and_Natural_Resources" TargetMode="External"/><Relationship Id="rId19" Type="http://schemas.openxmlformats.org/officeDocument/2006/relationships/hyperlink" Target="http://en.wikipedia.org/wiki/United_States_Senate_Committee_on_the_Judiciary" TargetMode="External"/><Relationship Id="rId31" Type="http://schemas.openxmlformats.org/officeDocument/2006/relationships/hyperlink" Target="http://en.wikipedia.org/wiki/United_States_House_Committee_on_Foreign_Affairs" TargetMode="External"/><Relationship Id="rId44" Type="http://schemas.openxmlformats.org/officeDocument/2006/relationships/hyperlink" Target="http://en.wikipedia.org/wiki/United_States_Congress_Joint_Select_Committee_on_Deficit_Reduction" TargetMode="External"/><Relationship Id="rId4" Type="http://schemas.openxmlformats.org/officeDocument/2006/relationships/hyperlink" Target="http://en.wikipedia.org/wiki/United_States_Senate_Committee_on_Agriculture,_Nutrition_and_Forestry" TargetMode="External"/><Relationship Id="rId9" Type="http://schemas.openxmlformats.org/officeDocument/2006/relationships/hyperlink" Target="http://en.wikipedia.org/wiki/United_States_Senate_Committee_on_Commerce,_Science_and_Transportation" TargetMode="External"/><Relationship Id="rId14" Type="http://schemas.openxmlformats.org/officeDocument/2006/relationships/hyperlink" Target="http://en.wikipedia.org/wiki/United_States_Senate_Committee_on_Foreign_Relations" TargetMode="External"/><Relationship Id="rId22" Type="http://schemas.openxmlformats.org/officeDocument/2006/relationships/hyperlink" Target="http://en.wikipedia.org/wiki/United_States_Senate_Committee_on_Veterans'_Affairs" TargetMode="External"/><Relationship Id="rId27" Type="http://schemas.openxmlformats.org/officeDocument/2006/relationships/hyperlink" Target="http://en.wikipedia.org/wiki/United_States_House_Committee_on_Education_and_the_Workforce" TargetMode="External"/><Relationship Id="rId30" Type="http://schemas.openxmlformats.org/officeDocument/2006/relationships/hyperlink" Target="http://en.wikipedia.org/wiki/United_States_House_Committee_on_Financial_Services" TargetMode="External"/><Relationship Id="rId35" Type="http://schemas.openxmlformats.org/officeDocument/2006/relationships/hyperlink" Target="http://en.wikipedia.org/wiki/United_States_House_Committee_on_the_Judiciary" TargetMode="External"/><Relationship Id="rId43" Type="http://schemas.openxmlformats.org/officeDocument/2006/relationships/hyperlink" Target="http://en.wikipedia.org/wiki/United_States_House_Committee_on_Ways_and_Means" TargetMode="External"/><Relationship Id="rId48" Type="http://schemas.openxmlformats.org/officeDocument/2006/relationships/hyperlink" Target="http://en.wikipedia.org/wiki/United_States_Congress_Joint_Committee_on_Printing" TargetMode="External"/><Relationship Id="rId8" Type="http://schemas.openxmlformats.org/officeDocument/2006/relationships/hyperlink" Target="http://en.wikipedia.org/wiki/United_States_Senate_Committee_on_the_Budge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yeJ55o3El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kJJd7If0A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7667958" cy="3329581"/>
          </a:xfrm>
        </p:spPr>
        <p:txBody>
          <a:bodyPr/>
          <a:lstStyle/>
          <a:p>
            <a:r>
              <a:rPr lang="en-US" dirty="0" smtClean="0"/>
              <a:t>Laws and Lawmaking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Participation in Government</a:t>
            </a:r>
          </a:p>
          <a:p>
            <a:r>
              <a:rPr lang="en-US" dirty="0" smtClean="0"/>
              <a:t>Johnstown High School 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Congressional Committees – How the Bills Really Become Laws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Committees</a:t>
            </a:r>
            <a:r>
              <a:rPr lang="en-US" dirty="0" smtClean="0"/>
              <a:t> – these play a vital and crucial role in the development of a bill.</a:t>
            </a:r>
          </a:p>
          <a:p>
            <a:pPr lvl="1"/>
            <a:r>
              <a:rPr lang="en-US" dirty="0"/>
              <a:t>Draft or consider bills based on certain topics to be taken before congress</a:t>
            </a:r>
          </a:p>
          <a:p>
            <a:pPr lvl="1"/>
            <a:r>
              <a:rPr lang="en-US" dirty="0"/>
              <a:t>Featured in both senate and the house</a:t>
            </a:r>
          </a:p>
          <a:p>
            <a:pPr lvl="1"/>
            <a:r>
              <a:rPr lang="en-US" dirty="0"/>
              <a:t>Committees rise and fall as time progresses based on current needs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546489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599" y="142509"/>
          <a:ext cx="8763001" cy="6209480"/>
        </p:xfrm>
        <a:graphic>
          <a:graphicData uri="http://schemas.openxmlformats.org/drawingml/2006/table">
            <a:tbl>
              <a:tblPr/>
              <a:tblGrid>
                <a:gridCol w="982059"/>
                <a:gridCol w="7780942"/>
              </a:tblGrid>
              <a:tr h="86491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Current </a:t>
                      </a:r>
                      <a:endParaRPr lang="en-US" sz="28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" tooltip="United States congressional committee"/>
                        </a:rPr>
                        <a:t>United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" tooltip="United States congressional committee"/>
                        </a:rPr>
                        <a:t>States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" tooltip="United States congressional committee"/>
                        </a:rPr>
                        <a:t>Congressional Committees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006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 marL="28028" marR="28028" marT="14014" marB="14014">
                    <a:lnL>
                      <a:noFill/>
                    </a:lnL>
                    <a:lnT>
                      <a:noFill/>
                    </a:lnT>
                  </a:tcPr>
                </a:tc>
              </a:tr>
              <a:tr h="2304141">
                <a:tc>
                  <a:txBody>
                    <a:bodyPr/>
                    <a:lstStyle/>
                    <a:p>
                      <a:r>
                        <a:rPr lang="en-US" sz="1800" b="1" u="sng" dirty="0">
                          <a:solidFill>
                            <a:schemeClr val="tx1"/>
                          </a:solidFill>
                        </a:rPr>
                        <a:t>Senate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800" dirty="0">
                          <a:solidFill>
                            <a:schemeClr val="tx1"/>
                          </a:solidFill>
                        </a:rPr>
                      </a:b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  <a:hlinkClick r:id="rId3" tooltip="United States Senate Special Committee on Aging"/>
                        </a:rPr>
                        <a:t>Aging (Special)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u="none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hlinkClick r:id="rId4" tooltip="United States Senate Committee on Agriculture, Nutrition and Forestry"/>
                        </a:rPr>
                        <a:t>Agriculture, Nutrition and Forestry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u="none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hlinkClick r:id="rId5" tooltip="United States Senate Committee on Appropriations"/>
                        </a:rPr>
                        <a:t>Appropriations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u="none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hlinkClick r:id="rId6" tooltip="United States Senate Committee on Armed Services"/>
                        </a:rPr>
                        <a:t>Armed Services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u="none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hlinkClick r:id="rId7" tooltip="United States Senate Committee on Banking, Housing, and Urban Affairs"/>
                        </a:rPr>
                        <a:t>Banking, Housing, and Urban Affairs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u="none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hlinkClick r:id="rId8" tooltip="United States Senate Committee on the Budget"/>
                        </a:rPr>
                        <a:t>Budget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u="none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hlinkClick r:id="rId9" tooltip="United States Senate Committee on Commerce, Science and Transportation"/>
                        </a:rPr>
                        <a:t>Commerce, Science and Transportation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u="none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hlinkClick r:id="rId10" tooltip="United States Senate Committee on Energy and Natural Resources"/>
                        </a:rPr>
                        <a:t>Energy and Natural Resources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u="none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hlinkClick r:id="rId11" tooltip="United States Senate Committee on Environment and Public Works"/>
                        </a:rPr>
                        <a:t>Environment and Public Works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u="none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hlinkClick r:id="rId12" tooltip="United States Senate Select Committee on Ethics"/>
                        </a:rPr>
                        <a:t>Ethics (Select)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u="none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hlinkClick r:id="rId13" tooltip="United States Senate Committee on Finance"/>
                        </a:rPr>
                        <a:t>Finance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u="none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hlinkClick r:id="rId14" tooltip="United States Senate Committee on Foreign Relations"/>
                        </a:rPr>
                        <a:t>Foreign Relations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u="none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hlinkClick r:id="rId15" tooltip="United States Senate Committee on Health, Education, Labor, and Pensions"/>
                        </a:rPr>
                        <a:t>Health, Education, Labor, and Pensions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u="none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hlinkClick r:id="rId16" tooltip="United States Senate Committee on Homeland Security and Governmental Affairs"/>
                        </a:rPr>
                        <a:t>Homeland Security and Governmental Affairs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u="none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hlinkClick r:id="rId17" tooltip="United States Senate Committee on Indian Affairs"/>
                        </a:rPr>
                        <a:t>Indian Affairs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u="none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hlinkClick r:id="rId18" tooltip="United States Senate Select Committee on Intelligence"/>
                        </a:rPr>
                        <a:t>Intelligence (Select)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u="none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hlinkClick r:id="rId19" tooltip="United States Senate Committee on the Judiciary"/>
                        </a:rPr>
                        <a:t>Judiciary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u="none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hlinkClick r:id="rId20" tooltip="United States Senate Committee on Rules and Administration"/>
                        </a:rPr>
                        <a:t>Rules and Administration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u="none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hlinkClick r:id="rId21" tooltip="United States Senate Committee on Small Business and Entrepreneurship"/>
                        </a:rPr>
                        <a:t>Small Business and Entrepreneurship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u="none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hlinkClick r:id="rId22" tooltip="United States Senate Committee on Veterans' Affairs"/>
                        </a:rPr>
                        <a:t>Veterans' Affairs</a:t>
                      </a:r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161006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28028" marR="28028" marT="14014" marB="14014">
                    <a:lnL>
                      <a:noFill/>
                    </a:lnL>
                    <a:lnT>
                      <a:noFill/>
                    </a:lnT>
                  </a:tcPr>
                </a:tc>
              </a:tr>
              <a:tr h="1964185">
                <a:tc>
                  <a:txBody>
                    <a:bodyPr/>
                    <a:lstStyle/>
                    <a:p>
                      <a:r>
                        <a:rPr lang="en-US" sz="1800" b="1" u="sng" dirty="0">
                          <a:solidFill>
                            <a:schemeClr val="tx1"/>
                          </a:solidFill>
                        </a:rPr>
                        <a:t>House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800" dirty="0">
                          <a:solidFill>
                            <a:schemeClr val="tx1"/>
                          </a:solidFill>
                        </a:rPr>
                      </a:b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hlinkClick r:id="rId23" tooltip="United States House Committee on Agriculture"/>
                        </a:rPr>
                        <a:t>Agriculture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24" tooltip="United States House Committee on Appropriations"/>
                        </a:rPr>
                        <a:t>Appropriations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25" tooltip="United States House Committee on Armed Services"/>
                        </a:rPr>
                        <a:t>Armed Services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26" tooltip="United States House Committee on the Budget"/>
                        </a:rPr>
                        <a:t>Budget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27" tooltip="United States House Committee on Education and the Workforce"/>
                        </a:rPr>
                        <a:t>Education and the Workforce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28" tooltip="United States House Committee on Energy and Commerce"/>
                        </a:rPr>
                        <a:t>Energy and Commerce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29" tooltip="United States House Committee on Ethics"/>
                        </a:rPr>
                        <a:t>Ethics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30" tooltip="United States House Committee on Financial Services"/>
                        </a:rPr>
                        <a:t>Financial Services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31" tooltip="United States House Committee on Foreign Affairs"/>
                        </a:rPr>
                        <a:t>Foreign Affairs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32" tooltip="United States House Committee on Homeland Security"/>
                        </a:rPr>
                        <a:t>Homeland Security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33" tooltip="United States House Committee on House Administration"/>
                        </a:rPr>
                        <a:t>House Administration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34" tooltip="United States House Permanent Select Committee on Intelligence"/>
                        </a:rPr>
                        <a:t>Intelligence (Permanent Select)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35" tooltip="United States House Committee on the Judiciary"/>
                        </a:rPr>
                        <a:t>Judiciary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36" tooltip="United States House Committee on Natural Resources"/>
                        </a:rPr>
                        <a:t>Natural Resources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37" tooltip="United States House Committee on Oversight and Government Reform"/>
                        </a:rPr>
                        <a:t>Oversight and Government Reform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38" tooltip="United States House Committee on Rules"/>
                        </a:rPr>
                        <a:t>Rules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39" tooltip="United States House Committee on Science, Space and Technology"/>
                        </a:rPr>
                        <a:t>Science, Space and Technology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40" tooltip="United States House Committee on Small Business"/>
                        </a:rPr>
                        <a:t>Small Business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41" tooltip="United States House Committee on Transportation and Infrastructure"/>
                        </a:rPr>
                        <a:t>Transportation and Infrastructure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42" tooltip="United States House Committee on Veterans' Affairs"/>
                        </a:rPr>
                        <a:t>Veterans' Affairs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43" tooltip="United States House Committee on Ways and Means"/>
                        </a:rPr>
                        <a:t>Ways and Means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161006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28028" marR="28028" marT="14014" marB="14014">
                    <a:lnL>
                      <a:noFill/>
                    </a:lnL>
                    <a:lnT>
                      <a:noFill/>
                    </a:lnT>
                  </a:tcPr>
                </a:tc>
              </a:tr>
              <a:tr h="565836">
                <a:tc>
                  <a:txBody>
                    <a:bodyPr/>
                    <a:lstStyle/>
                    <a:p>
                      <a:r>
                        <a:rPr lang="en-US" sz="1800" b="1" u="sng" dirty="0" smtClean="0">
                          <a:solidFill>
                            <a:schemeClr val="tx1"/>
                          </a:solidFill>
                        </a:rPr>
                        <a:t>Joint</a:t>
                      </a:r>
                      <a:endParaRPr lang="en-US" sz="1800" b="1" u="sng" dirty="0">
                        <a:solidFill>
                          <a:schemeClr val="tx1"/>
                        </a:solidFill>
                      </a:endParaRP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hlinkClick r:id="rId44" tooltip="United States Congress Joint Select Committee on Deficit Reduction"/>
                        </a:rPr>
                        <a:t>Deficit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44" tooltip="United States Congress Joint Select Committee on Deficit Reduction"/>
                        </a:rPr>
                        <a:t>Reduction (Select)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45" tooltip="United States Congress Joint Economic Committee"/>
                        </a:rPr>
                        <a:t>Economic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46" tooltip="United States Congress Joint Committee on Inaugural Ceremonies"/>
                        </a:rPr>
                        <a:t>Inaugural Ceremonies (Special)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47" tooltip="United States Congress Joint Committee on the Library"/>
                        </a:rPr>
                        <a:t>Library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48" tooltip="United States Congress Joint Committee on Printing"/>
                        </a:rPr>
                        <a:t>Printing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linkClick r:id="rId49" tooltip="United States Congress Joint Committee on Taxation"/>
                        </a:rPr>
                        <a:t>Taxation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9953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Making a Law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 – by Senate, House, or Joint Committee</a:t>
            </a:r>
          </a:p>
          <a:p>
            <a:r>
              <a:rPr lang="en-US" dirty="0" smtClean="0"/>
              <a:t>Vote – in one house, often bills are sent back to committee for revising</a:t>
            </a:r>
          </a:p>
          <a:p>
            <a:r>
              <a:rPr lang="en-US" dirty="0" smtClean="0"/>
              <a:t>Vote in other House – if passed, the bill must be passed by the other house before</a:t>
            </a:r>
          </a:p>
          <a:p>
            <a:r>
              <a:rPr lang="en-US" dirty="0" smtClean="0"/>
              <a:t>Signed by the President</a:t>
            </a:r>
          </a:p>
          <a:p>
            <a:pPr lvl="1"/>
            <a:r>
              <a:rPr lang="en-US" dirty="0" smtClean="0"/>
              <a:t>2/3 vote in both houses overrides veto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25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10" name="Picture 6" descr="http://psc101-g4-1.wikispaces.com/file/view/howlaw.gif/68016515/746x562/howla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645"/>
            <a:ext cx="9144000" cy="68886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405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Committees would each of the following Bills begin in?</a:t>
            </a:r>
          </a:p>
          <a:p>
            <a:pPr marL="914406" lvl="1" indent="-514350"/>
            <a:r>
              <a:rPr lang="en-US" dirty="0" err="1" smtClean="0"/>
              <a:t>ObamaCare</a:t>
            </a:r>
            <a:endParaRPr lang="en-US" dirty="0" smtClean="0"/>
          </a:p>
          <a:p>
            <a:pPr marL="914406" lvl="1" indent="-514350"/>
            <a:r>
              <a:rPr lang="en-US" dirty="0" smtClean="0"/>
              <a:t>Iran Nuke Deal</a:t>
            </a:r>
          </a:p>
          <a:p>
            <a:pPr marL="914406" lvl="1" indent="-514350"/>
            <a:r>
              <a:rPr lang="en-US" dirty="0" smtClean="0"/>
              <a:t>Clean Air Act</a:t>
            </a:r>
          </a:p>
          <a:p>
            <a:pPr marL="914406" lvl="1" indent="-514350"/>
            <a:r>
              <a:rPr lang="en-US" dirty="0" smtClean="0"/>
              <a:t>Students with Disabilities Act</a:t>
            </a:r>
          </a:p>
          <a:p>
            <a:pPr marL="914406" lvl="1" indent="-514350"/>
            <a:r>
              <a:rPr lang="en-US" dirty="0" smtClean="0"/>
              <a:t>Property Tax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Watch School House Rock video…</a:t>
            </a:r>
          </a:p>
          <a:p>
            <a:pPr marL="731520" lvl="1" indent="-457200"/>
            <a:r>
              <a:rPr lang="en-US" dirty="0" smtClean="0">
                <a:hlinkClick r:id="rId2"/>
              </a:rPr>
              <a:t>LINK TO…</a:t>
            </a:r>
            <a:endParaRPr lang="en-US" dirty="0" smtClean="0"/>
          </a:p>
          <a:p>
            <a:pPr marL="731520" lvl="1" indent="-457200"/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043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One Stop a Bill?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b="1" u="sng" dirty="0" smtClean="0"/>
              <a:t>Filibuster</a:t>
            </a:r>
            <a:r>
              <a:rPr lang="en-US" dirty="0" smtClean="0"/>
              <a:t> – a Parliamentary Procedure </a:t>
            </a:r>
            <a:r>
              <a:rPr lang="en-US" sz="2000" i="1" dirty="0" smtClean="0"/>
              <a:t>(agreed upon rules of order used by both the Senate and the House)</a:t>
            </a:r>
            <a:r>
              <a:rPr lang="en-US" dirty="0" smtClean="0"/>
              <a:t> </a:t>
            </a:r>
          </a:p>
          <a:p>
            <a:pPr marL="788670" lvl="1" indent="-514350"/>
            <a:r>
              <a:rPr lang="en-US" b="1" u="sng" dirty="0" smtClean="0"/>
              <a:t>House of Representatives </a:t>
            </a:r>
            <a:r>
              <a:rPr lang="en-US" dirty="0" smtClean="0"/>
              <a:t>– used until 1842, when a permanent rule limiting debate was created.</a:t>
            </a:r>
          </a:p>
          <a:p>
            <a:pPr marL="788670" lvl="1" indent="-514350"/>
            <a:r>
              <a:rPr lang="en-US" b="1" u="sng" dirty="0" smtClean="0"/>
              <a:t>Senate</a:t>
            </a:r>
            <a:r>
              <a:rPr lang="en-US" dirty="0" smtClean="0"/>
              <a:t> – still uses this tactic today.</a:t>
            </a:r>
          </a:p>
          <a:p>
            <a:pPr marL="1062990" lvl="2" indent="-514350"/>
            <a:r>
              <a:rPr lang="en-US" dirty="0" smtClean="0"/>
              <a:t>This grants the right of an individual to extend debate  </a:t>
            </a:r>
          </a:p>
          <a:p>
            <a:pPr marL="1062990" lvl="2" indent="-514350"/>
            <a:r>
              <a:rPr lang="en-US" dirty="0" smtClean="0"/>
              <a:t>Allows a lone member to delay or entirely prevent a vote on a given proposal. 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44552" y="6210306"/>
            <a:ext cx="6277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www.youtube.com/watch?v=RkJJd7If0Aw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7839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9906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097024"/>
            <a:ext cx="8229600" cy="1027176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How do Conservatives and Liberals represent contrasting American political ideologies?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92034" y="3429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92034" y="4535424"/>
            <a:ext cx="8229600" cy="1027176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Write Summary of your own political ideology according to the quiz we previously took.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9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710" y="452718"/>
            <a:ext cx="7440090" cy="1400530"/>
          </a:xfrm>
        </p:spPr>
        <p:txBody>
          <a:bodyPr>
            <a:normAutofit/>
          </a:bodyPr>
          <a:lstStyle/>
          <a:p>
            <a:r>
              <a:rPr lang="en-US" u="sng" dirty="0"/>
              <a:t>From a Bill to a Law </a:t>
            </a:r>
            <a:r>
              <a:rPr lang="en-US" u="sng" dirty="0" smtClean="0"/>
              <a:t>Pro</a:t>
            </a:r>
            <a:r>
              <a:rPr lang="en-US" dirty="0" smtClean="0"/>
              <a:t>j</a:t>
            </a:r>
            <a:r>
              <a:rPr lang="en-US" u="sng" dirty="0" smtClean="0"/>
              <a:t>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257800"/>
          </a:xfrm>
        </p:spPr>
        <p:txBody>
          <a:bodyPr>
            <a:normAutofit fontScale="77500" lnSpcReduction="20000"/>
          </a:bodyPr>
          <a:lstStyle/>
          <a:p>
            <a:pPr marL="514350" lvl="0" indent="-514350" algn="ctr">
              <a:buNone/>
            </a:pPr>
            <a:r>
              <a:rPr lang="en-US" sz="3600" dirty="0"/>
              <a:t>The class will be given two different bills, </a:t>
            </a:r>
            <a:endParaRPr lang="en-US" sz="3600" dirty="0" smtClean="0"/>
          </a:p>
          <a:p>
            <a:pPr marL="514350" lvl="0" indent="-514350" algn="ctr">
              <a:buNone/>
            </a:pPr>
            <a:r>
              <a:rPr lang="en-US" sz="3600" dirty="0" smtClean="0"/>
              <a:t>which </a:t>
            </a:r>
            <a:r>
              <a:rPr lang="en-US" sz="3600" dirty="0"/>
              <a:t>they will attempt to pass them into law.</a:t>
            </a:r>
          </a:p>
          <a:p>
            <a:pPr lvl="0"/>
            <a:r>
              <a:rPr lang="en-US" dirty="0"/>
              <a:t>The class will be subdivided into a “House” and a “Senate.”</a:t>
            </a:r>
            <a:endParaRPr lang="en-US" sz="1800" dirty="0"/>
          </a:p>
          <a:p>
            <a:pPr lvl="0"/>
            <a:r>
              <a:rPr lang="en-US" dirty="0"/>
              <a:t> The House and the Senate will each get a particular Bill to begin with.</a:t>
            </a:r>
            <a:endParaRPr lang="en-US" sz="1800" dirty="0"/>
          </a:p>
          <a:p>
            <a:pPr lvl="2"/>
            <a:r>
              <a:rPr lang="en-US" dirty="0"/>
              <a:t>You will be given 10 minutes to discuss and modify the given bill (shared with one group member via Google Docs)</a:t>
            </a:r>
            <a:endParaRPr lang="en-US" sz="1400" dirty="0"/>
          </a:p>
          <a:p>
            <a:pPr lvl="2"/>
            <a:r>
              <a:rPr lang="en-US" dirty="0"/>
              <a:t>Take an initial vote on positions of the bill</a:t>
            </a:r>
            <a:endParaRPr lang="en-US" sz="1400" dirty="0"/>
          </a:p>
          <a:p>
            <a:pPr lvl="2"/>
            <a:r>
              <a:rPr lang="en-US" dirty="0"/>
              <a:t>Modify the wording to get a majority vote within your group</a:t>
            </a:r>
            <a:endParaRPr lang="en-US" sz="1400" dirty="0"/>
          </a:p>
          <a:p>
            <a:pPr lvl="0"/>
            <a:r>
              <a:rPr lang="en-US" dirty="0"/>
              <a:t>If passed, the bill will head to the other branch of Congress.</a:t>
            </a:r>
            <a:endParaRPr lang="en-US" sz="1800" dirty="0"/>
          </a:p>
          <a:p>
            <a:pPr lvl="2"/>
            <a:r>
              <a:rPr lang="en-US" dirty="0"/>
              <a:t>The entire process will begin again, where another 10 minutes will be given, until we have two passed/killed bills by both houses.</a:t>
            </a:r>
            <a:endParaRPr lang="en-US" sz="1400" dirty="0"/>
          </a:p>
          <a:p>
            <a:pPr lvl="0"/>
            <a:r>
              <a:rPr lang="en-US" dirty="0"/>
              <a:t>If any changes have been made to either bill by the other house, the conference committee (the whole class), must rectify the bill.  This is all done within 5 minutes.</a:t>
            </a:r>
            <a:endParaRPr lang="en-US" sz="1800" dirty="0"/>
          </a:p>
          <a:p>
            <a:pPr lvl="0"/>
            <a:r>
              <a:rPr lang="en-US" dirty="0"/>
              <a:t>After the time is up, the bill will be voted upon a final time for Presidential veto or signature.</a:t>
            </a:r>
            <a:endParaRPr lang="en-US" sz="1800" dirty="0"/>
          </a:p>
          <a:p>
            <a:pPr lvl="2"/>
            <a:r>
              <a:rPr lang="en-US" dirty="0"/>
              <a:t>If vetoed, the bill goes back to the two houses, where 2/3 passage is required for the bill to be passed into law</a:t>
            </a:r>
            <a:r>
              <a:rPr lang="en-US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5445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682</TotalTime>
  <Words>329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Georgia</vt:lpstr>
      <vt:lpstr>Wingdings 3</vt:lpstr>
      <vt:lpstr>Ion</vt:lpstr>
      <vt:lpstr>Laws and Lawmaking</vt:lpstr>
      <vt:lpstr>Congressional Committees – How the Bills Really Become Laws</vt:lpstr>
      <vt:lpstr>PowerPoint Presentation</vt:lpstr>
      <vt:lpstr>Steps to Making a Law </vt:lpstr>
      <vt:lpstr>PowerPoint Presentation</vt:lpstr>
      <vt:lpstr>PowerPoint Presentation</vt:lpstr>
      <vt:lpstr>How Can One Stop a Bill?</vt:lpstr>
      <vt:lpstr>PowerPoint Presentation</vt:lpstr>
      <vt:lpstr>From a Bill to a Law Project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American Law</dc:title>
  <dc:creator>Ccsteacher</dc:creator>
  <cp:lastModifiedBy>Adam Cox</cp:lastModifiedBy>
  <cp:revision>57</cp:revision>
  <dcterms:created xsi:type="dcterms:W3CDTF">2014-08-22T15:09:52Z</dcterms:created>
  <dcterms:modified xsi:type="dcterms:W3CDTF">2016-01-29T14:47:41Z</dcterms:modified>
</cp:coreProperties>
</file>