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5"/>
  </p:notesMasterIdLst>
  <p:sldIdLst>
    <p:sldId id="256" r:id="rId2"/>
    <p:sldId id="311" r:id="rId3"/>
    <p:sldId id="289" r:id="rId4"/>
    <p:sldId id="292" r:id="rId5"/>
    <p:sldId id="312" r:id="rId6"/>
    <p:sldId id="298" r:id="rId7"/>
    <p:sldId id="299" r:id="rId8"/>
    <p:sldId id="300" r:id="rId9"/>
    <p:sldId id="309" r:id="rId10"/>
    <p:sldId id="310" r:id="rId11"/>
    <p:sldId id="313" r:id="rId12"/>
    <p:sldId id="30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701-6D07-4A46-ACAD-F30DFFC2D7F2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9DFC0-F2BC-45CD-A7BD-EE040974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Pictures of Grape Boycott led by Cesar Chavez, teachers in downtown Los Angeles protesting state budget cuts for education, and PETA.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Groups often use protest to generate interest and to bring support to their cause.</a:t>
            </a:r>
          </a:p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17C6EF-F36E-4B21-886D-A94C184F63B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7794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F5520BB-CB13-4413-A66E-1FB859643570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61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24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862B4D-A3B4-4F61-8C18-1DC8A30DB13B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HiicN0Kg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667958" cy="3329581"/>
          </a:xfrm>
        </p:spPr>
        <p:txBody>
          <a:bodyPr/>
          <a:lstStyle/>
          <a:p>
            <a:r>
              <a:rPr lang="en-US" dirty="0" smtClean="0"/>
              <a:t>Interest Groups and Lobbying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Participation in Government</a:t>
            </a:r>
          </a:p>
          <a:p>
            <a:r>
              <a:rPr lang="en-US" dirty="0" smtClean="0"/>
              <a:t>Johnstown High School 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/>
              <a:t>Amazing, the man makes a fortune as a crooked lobbyist then once he's caught he spins himself as this naive fool who innocently got caught up in a game he didn't completely understand. And from this he continues to make a fortune on books and lectures! Talk about a spin king. He should be shot for treason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92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21090" cy="1400530"/>
          </a:xfrm>
        </p:spPr>
        <p:txBody>
          <a:bodyPr/>
          <a:lstStyle/>
          <a:p>
            <a:r>
              <a:rPr lang="en-US" dirty="0" smtClean="0"/>
              <a:t>Political Action Committees (PACs)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PACs </a:t>
            </a:r>
            <a:r>
              <a:rPr lang="en-US" dirty="0"/>
              <a:t>– the political arm of an interest group that can fundraise </a:t>
            </a:r>
            <a:r>
              <a:rPr lang="en-US" dirty="0" smtClean="0"/>
              <a:t>legally</a:t>
            </a:r>
          </a:p>
          <a:p>
            <a:pPr lvl="1"/>
            <a:r>
              <a:rPr lang="en-US" dirty="0" smtClean="0"/>
              <a:t>Allows lobbyists direct influence over officials</a:t>
            </a:r>
          </a:p>
          <a:p>
            <a:pPr lvl="2"/>
            <a:r>
              <a:rPr lang="en-US" dirty="0" smtClean="0"/>
              <a:t>Funds can be withheld if agreeable terms aren’t met</a:t>
            </a:r>
          </a:p>
          <a:p>
            <a:pPr lvl="1"/>
            <a:r>
              <a:rPr lang="en-US" dirty="0" smtClean="0"/>
              <a:t>Indirectly grants Interest Groups a large amount of influence in the democratic process. </a:t>
            </a:r>
            <a:endParaRPr lang="en-US" dirty="0"/>
          </a:p>
          <a:p>
            <a:r>
              <a:rPr lang="en-US" dirty="0" smtClean="0"/>
              <a:t>Ethical Situation</a:t>
            </a:r>
          </a:p>
          <a:p>
            <a:pPr lvl="1"/>
            <a:r>
              <a:rPr lang="en-US" i="1" dirty="0" smtClean="0"/>
              <a:t>Shouldn’t these groups have more influence than everyday Americans? After all, they represent not only large financial interests, but large groups of people as well…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171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9450"/>
            <a:ext cx="3810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"/>
            <a:ext cx="5372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152400" y="76200"/>
            <a:ext cx="350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PAC Contributions to Congressional Candidates</a:t>
            </a:r>
          </a:p>
          <a:p>
            <a:pPr algn="ctr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1998–2008.</a:t>
            </a:r>
            <a:endParaRPr lang="en-US" altLang="en-US" sz="2800" dirty="0"/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4648200" y="4584700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Contributions to Candidates for U.S. Congress, 1975–2008 </a:t>
            </a:r>
          </a:p>
          <a:p>
            <a:pPr algn="ctr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(in Millions).</a:t>
            </a:r>
          </a:p>
        </p:txBody>
      </p:sp>
    </p:spTree>
    <p:extLst>
      <p:ext uri="{BB962C8B-B14F-4D97-AF65-F5344CB8AC3E}">
        <p14:creationId xmlns:p14="http://schemas.microsoft.com/office/powerpoint/2010/main" val="12901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97024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034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034" y="4535424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individuals who represent a particular cause or group and have an interest in influencing legislation</a:t>
            </a:r>
          </a:p>
          <a:p>
            <a:pPr lvl="1"/>
            <a:r>
              <a:rPr lang="en-US" dirty="0" smtClean="0"/>
              <a:t>Many different Types</a:t>
            </a:r>
          </a:p>
          <a:p>
            <a:pPr lvl="2"/>
            <a:r>
              <a:rPr lang="en-US" dirty="0" smtClean="0"/>
              <a:t>Businesses/Corporations</a:t>
            </a:r>
          </a:p>
          <a:p>
            <a:pPr lvl="2"/>
            <a:r>
              <a:rPr lang="en-US" dirty="0" smtClean="0"/>
              <a:t>Labor Unions (AFL-CIO, NYSUT)</a:t>
            </a:r>
          </a:p>
          <a:p>
            <a:pPr lvl="2"/>
            <a:r>
              <a:rPr lang="en-US" dirty="0" smtClean="0"/>
              <a:t>Single Issue Groups (NRA, NEA)</a:t>
            </a:r>
          </a:p>
          <a:p>
            <a:pPr lvl="2"/>
            <a:r>
              <a:rPr lang="en-US" dirty="0" smtClean="0"/>
              <a:t>Demographic Groups (AARP, NAACP)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5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6200" y="304800"/>
            <a:ext cx="472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tx2"/>
                </a:solidFill>
              </a:rPr>
              <a:t>The National Rifle Association</a:t>
            </a: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4648200" y="1570038"/>
            <a:ext cx="44196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500"/>
              </a:spcBef>
              <a:buFontTx/>
              <a:buChar char="•"/>
            </a:pPr>
            <a:r>
              <a:rPr lang="en-US" altLang="en-US" sz="1800" dirty="0"/>
              <a:t>36 million members</a:t>
            </a:r>
          </a:p>
          <a:p>
            <a:pPr eaLnBrk="1" hangingPunct="1">
              <a:lnSpc>
                <a:spcPts val="2800"/>
              </a:lnSpc>
              <a:spcBef>
                <a:spcPts val="500"/>
              </a:spcBef>
              <a:buFontTx/>
              <a:buChar char="•"/>
            </a:pPr>
            <a:r>
              <a:rPr lang="en-US" altLang="en-US" sz="1800" dirty="0"/>
              <a:t>Offers a wide array of material benefits like insurance and magazines</a:t>
            </a:r>
          </a:p>
          <a:p>
            <a:pPr eaLnBrk="1" hangingPunct="1">
              <a:lnSpc>
                <a:spcPts val="2800"/>
              </a:lnSpc>
              <a:spcBef>
                <a:spcPts val="500"/>
              </a:spcBef>
              <a:buFontTx/>
              <a:buChar char="•"/>
            </a:pPr>
            <a:r>
              <a:rPr lang="en-US" altLang="en-US" sz="1800" dirty="0"/>
              <a:t>One of the most influential lobbying groups in D.C.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648200" y="76200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AARP</a:t>
            </a:r>
            <a:r>
              <a:rPr lang="en-US" altLang="en-US" sz="3600" dirty="0"/>
              <a:t>: </a:t>
            </a:r>
            <a:endParaRPr lang="en-US" altLang="en-US" sz="3600" dirty="0" smtClean="0"/>
          </a:p>
          <a:p>
            <a:pPr algn="ctr" eaLnBrk="1" hangingPunct="1"/>
            <a:r>
              <a:rPr lang="en-US" altLang="en-US" sz="3000" i="1" dirty="0" smtClean="0"/>
              <a:t>The </a:t>
            </a:r>
            <a:r>
              <a:rPr lang="en-US" altLang="en-US" sz="3000" i="1" dirty="0"/>
              <a:t>Nation’s Most Powerful Interest Group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647700" y="3314700"/>
            <a:ext cx="3276600" cy="289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5800" y="3352800"/>
            <a:ext cx="3352800" cy="289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0" name="Group 13"/>
          <p:cNvGrpSpPr>
            <a:grpSpLocks noChangeAspect="1"/>
          </p:cNvGrpSpPr>
          <p:nvPr/>
        </p:nvGrpSpPr>
        <p:grpSpPr bwMode="auto">
          <a:xfrm>
            <a:off x="304800" y="1476375"/>
            <a:ext cx="4038600" cy="5229225"/>
            <a:chOff x="192" y="930"/>
            <a:chExt cx="2544" cy="3294"/>
          </a:xfrm>
        </p:grpSpPr>
        <p:sp>
          <p:nvSpPr>
            <p:cNvPr id="1025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92" y="930"/>
              <a:ext cx="2544" cy="3294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30"/>
              <a:ext cx="2549" cy="3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4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838200" y="152400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Major Organized Interest Groups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7" name="Picture 7" descr="t_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b="2350"/>
          <a:stretch>
            <a:fillRect/>
          </a:stretch>
        </p:blipFill>
        <p:spPr bwMode="auto">
          <a:xfrm>
            <a:off x="685800" y="728662"/>
            <a:ext cx="7924800" cy="612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influencing legislation</a:t>
            </a:r>
          </a:p>
          <a:p>
            <a:pPr lvl="1"/>
            <a:r>
              <a:rPr lang="en-US" u="sng" dirty="0" smtClean="0"/>
              <a:t>Lobbyists</a:t>
            </a:r>
            <a:r>
              <a:rPr lang="en-US" dirty="0" smtClean="0"/>
              <a:t> work for Interest Groups and are paid to achieve legislative goals</a:t>
            </a:r>
          </a:p>
          <a:p>
            <a:pPr lvl="2"/>
            <a:r>
              <a:rPr lang="en-US" dirty="0" smtClean="0"/>
              <a:t>Strategies Used</a:t>
            </a:r>
          </a:p>
          <a:p>
            <a:pPr lvl="3"/>
            <a:r>
              <a:rPr lang="en-US" b="1" dirty="0" smtClean="0"/>
              <a:t>Campaign Contributions</a:t>
            </a:r>
          </a:p>
          <a:p>
            <a:pPr lvl="3"/>
            <a:r>
              <a:rPr lang="en-US" dirty="0" smtClean="0"/>
              <a:t>Organizing fundraisers</a:t>
            </a:r>
          </a:p>
          <a:p>
            <a:pPr lvl="3"/>
            <a:r>
              <a:rPr lang="en-US" dirty="0" smtClean="0"/>
              <a:t>Persuasion</a:t>
            </a:r>
          </a:p>
          <a:p>
            <a:pPr lvl="3"/>
            <a:r>
              <a:rPr lang="en-US" dirty="0" smtClean="0"/>
              <a:t>Incentives: Monetary and Material</a:t>
            </a:r>
          </a:p>
          <a:p>
            <a:r>
              <a:rPr lang="en-US" dirty="0" smtClean="0"/>
              <a:t>Note*</a:t>
            </a:r>
          </a:p>
          <a:p>
            <a:pPr lvl="1"/>
            <a:r>
              <a:rPr lang="en-US" sz="1400" dirty="0" smtClean="0"/>
              <a:t>Technically speaking, lobbying can be any influencing action, therefore the writing of a letter to an elected rep or attending a public meeting and speaking up is considered to be lobbying!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350"/>
            <a:ext cx="7467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"/>
            <a:ext cx="83058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/>
              <a:t>Other Techniques</a:t>
            </a:r>
            <a:endParaRPr lang="en-US" altLang="en-US" sz="4000"/>
          </a:p>
        </p:txBody>
      </p:sp>
      <p:pic>
        <p:nvPicPr>
          <p:cNvPr id="21509" name="Picture 9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14400"/>
            <a:ext cx="89789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AAHGJA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066800"/>
            <a:ext cx="447675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02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20748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icN0Kg1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52718"/>
            <a:ext cx="9084235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596</TotalTime>
  <Words>372</Words>
  <Application>Microsoft Office PowerPoint</Application>
  <PresentationFormat>On-screen Show (4:3)</PresentationFormat>
  <Paragraphs>47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Georgia</vt:lpstr>
      <vt:lpstr>Times New Roman</vt:lpstr>
      <vt:lpstr>Wingdings 3</vt:lpstr>
      <vt:lpstr>Ion</vt:lpstr>
      <vt:lpstr>Interest Groups and Lobbying</vt:lpstr>
      <vt:lpstr>Interest Groups</vt:lpstr>
      <vt:lpstr>PowerPoint Presentation</vt:lpstr>
      <vt:lpstr>PowerPoint Presentation</vt:lpstr>
      <vt:lpstr>Lobbying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Action Committees (PACs)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American Law</dc:title>
  <dc:creator>Ccsteacher</dc:creator>
  <cp:lastModifiedBy>Adam Cox</cp:lastModifiedBy>
  <cp:revision>57</cp:revision>
  <dcterms:created xsi:type="dcterms:W3CDTF">2014-08-22T15:09:52Z</dcterms:created>
  <dcterms:modified xsi:type="dcterms:W3CDTF">2016-01-29T15:02:26Z</dcterms:modified>
</cp:coreProperties>
</file>