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2" r:id="rId4"/>
    <p:sldId id="257" r:id="rId5"/>
    <p:sldId id="263"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399859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78AE6-E19A-4DB4-9AA8-BA3635D93276}"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227037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3701800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345775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399593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764988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698374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87959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267299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47148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19513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778AE6-E19A-4DB4-9AA8-BA3635D93276}"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311340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778AE6-E19A-4DB4-9AA8-BA3635D93276}"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155473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93971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59257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2778AE6-E19A-4DB4-9AA8-BA3635D93276}" type="datetimeFigureOut">
              <a:rPr lang="en-US" smtClean="0"/>
              <a:pPr/>
              <a:t>1/29/2016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321247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78AE6-E19A-4DB4-9AA8-BA3635D93276}"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76AEB-6B5C-4843-9EE2-E171C74644A2}" type="slidenum">
              <a:rPr lang="en-US" smtClean="0"/>
              <a:pPr/>
              <a:t>‹#›</a:t>
            </a:fld>
            <a:endParaRPr lang="en-US"/>
          </a:p>
        </p:txBody>
      </p:sp>
    </p:spTree>
    <p:extLst>
      <p:ext uri="{BB962C8B-B14F-4D97-AF65-F5344CB8AC3E}">
        <p14:creationId xmlns:p14="http://schemas.microsoft.com/office/powerpoint/2010/main" val="70966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778AE6-E19A-4DB4-9AA8-BA3635D93276}" type="datetimeFigureOut">
              <a:rPr lang="en-US" smtClean="0"/>
              <a:pPr/>
              <a:t>1/29/2016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B576AEB-6B5C-4843-9EE2-E171C74644A2}" type="slidenum">
              <a:rPr lang="en-US" smtClean="0"/>
              <a:pPr/>
              <a:t>‹#›</a:t>
            </a:fld>
            <a:endParaRPr lang="en-US"/>
          </a:p>
        </p:txBody>
      </p:sp>
    </p:spTree>
    <p:extLst>
      <p:ext uri="{BB962C8B-B14F-4D97-AF65-F5344CB8AC3E}">
        <p14:creationId xmlns:p14="http://schemas.microsoft.com/office/powerpoint/2010/main" val="30361175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3PSfXguXKM" TargetMode="External"/><Relationship Id="rId2" Type="http://schemas.openxmlformats.org/officeDocument/2006/relationships/hyperlink" Target="https://www.youtube.com/watch?v=e25in2BNo4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 Bias</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Participation in Government</a:t>
            </a:r>
          </a:p>
          <a:p>
            <a:r>
              <a:rPr lang="en-US" dirty="0"/>
              <a:t>Johnstown High School </a:t>
            </a:r>
          </a:p>
          <a:p>
            <a:r>
              <a:rPr lang="en-US" dirty="0"/>
              <a:t>Mr. Cox</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700" y="990599"/>
            <a:ext cx="6711654" cy="5257807"/>
          </a:xfrm>
        </p:spPr>
        <p:txBody>
          <a:bodyPr/>
          <a:lstStyle/>
          <a:p>
            <a:pPr marL="0" indent="0">
              <a:buNone/>
            </a:pPr>
            <a:r>
              <a:rPr lang="en-US" sz="4000" dirty="0" err="1" smtClean="0"/>
              <a:t>Bellringer</a:t>
            </a:r>
            <a:endParaRPr lang="en-US" sz="4000" dirty="0" smtClean="0"/>
          </a:p>
          <a:p>
            <a:r>
              <a:rPr lang="en-US" dirty="0" smtClean="0"/>
              <a:t>Respond to each of the following clips of news interviews</a:t>
            </a:r>
          </a:p>
          <a:p>
            <a:pPr lvl="1"/>
            <a:r>
              <a:rPr lang="en-US" dirty="0" smtClean="0"/>
              <a:t>What issues are presented?</a:t>
            </a:r>
          </a:p>
          <a:p>
            <a:pPr lvl="1"/>
            <a:r>
              <a:rPr lang="en-US" dirty="0" smtClean="0"/>
              <a:t>How do the interviewer/interviewee interact?</a:t>
            </a:r>
          </a:p>
          <a:p>
            <a:pPr lvl="1"/>
            <a:r>
              <a:rPr lang="en-US" dirty="0" smtClean="0"/>
              <a:t>How could the interview/news story had been presented differently?</a:t>
            </a:r>
          </a:p>
          <a:p>
            <a:pPr lvl="1"/>
            <a:endParaRPr lang="en-US" dirty="0"/>
          </a:p>
          <a:p>
            <a:pPr lvl="1"/>
            <a:r>
              <a:rPr lang="en-US" dirty="0">
                <a:hlinkClick r:id="rId2"/>
              </a:rPr>
              <a:t>https://</a:t>
            </a:r>
            <a:r>
              <a:rPr lang="en-US" dirty="0" smtClean="0">
                <a:hlinkClick r:id="rId2"/>
              </a:rPr>
              <a:t>www.youtube.com/watch?v=e25in2BNo48</a:t>
            </a:r>
            <a:endParaRPr lang="en-US" dirty="0" smtClean="0"/>
          </a:p>
          <a:p>
            <a:pPr lvl="1"/>
            <a:r>
              <a:rPr lang="en-US" dirty="0">
                <a:hlinkClick r:id="rId3"/>
              </a:rPr>
              <a:t>https://</a:t>
            </a:r>
            <a:r>
              <a:rPr lang="en-US" dirty="0" smtClean="0">
                <a:hlinkClick r:id="rId3"/>
              </a:rPr>
              <a:t>www.youtube.com/watch?v=43PSfXguXKM</a:t>
            </a:r>
            <a:endParaRPr lang="en-US" dirty="0" smtClean="0"/>
          </a:p>
          <a:p>
            <a:pPr marL="457207" lvl="1"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135250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Could We Begin to Research News Bias?</a:t>
            </a:r>
            <a:endParaRPr lang="en-US" dirty="0"/>
          </a:p>
        </p:txBody>
      </p:sp>
      <p:sp>
        <p:nvSpPr>
          <p:cNvPr id="3" name="Content Placeholder 2"/>
          <p:cNvSpPr>
            <a:spLocks noGrp="1"/>
          </p:cNvSpPr>
          <p:nvPr>
            <p:ph idx="1"/>
          </p:nvPr>
        </p:nvSpPr>
        <p:spPr/>
        <p:txBody>
          <a:bodyPr/>
          <a:lstStyle/>
          <a:p>
            <a:r>
              <a:rPr lang="en-US" dirty="0" smtClean="0"/>
              <a:t>With what political party are reporters registered?</a:t>
            </a:r>
          </a:p>
          <a:p>
            <a:r>
              <a:rPr lang="en-US" dirty="0" smtClean="0"/>
              <a:t>Search for a controversial current event, one that would divide the left and the right, and attempt to discern the angle played by the reporter /news outlet.</a:t>
            </a:r>
          </a:p>
          <a:p>
            <a:pPr lvl="1"/>
            <a:r>
              <a:rPr lang="en-US" dirty="0" smtClean="0"/>
              <a:t>What would be a way of “biasing” a story?</a:t>
            </a:r>
          </a:p>
        </p:txBody>
      </p:sp>
    </p:spTree>
    <p:extLst>
      <p:ext uri="{BB962C8B-B14F-4D97-AF65-F5344CB8AC3E}">
        <p14:creationId xmlns:p14="http://schemas.microsoft.com/office/powerpoint/2010/main" val="342990488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solidFill>
                  <a:schemeClr val="tx1"/>
                </a:solidFill>
              </a:rPr>
              <a:t>Bias</a:t>
            </a:r>
            <a:endParaRPr lang="en-US" sz="4400" b="1" u="sng" dirty="0">
              <a:solidFill>
                <a:schemeClr val="tx1"/>
              </a:solidFill>
            </a:endParaRPr>
          </a:p>
        </p:txBody>
      </p:sp>
      <p:sp>
        <p:nvSpPr>
          <p:cNvPr id="3" name="Content Placeholder 2"/>
          <p:cNvSpPr>
            <a:spLocks noGrp="1"/>
          </p:cNvSpPr>
          <p:nvPr>
            <p:ph idx="1"/>
          </p:nvPr>
        </p:nvSpPr>
        <p:spPr>
          <a:xfrm>
            <a:off x="457200" y="1447800"/>
            <a:ext cx="8229600" cy="4678363"/>
          </a:xfrm>
        </p:spPr>
        <p:txBody>
          <a:bodyPr>
            <a:normAutofit/>
          </a:bodyPr>
          <a:lstStyle/>
          <a:p>
            <a:r>
              <a:rPr lang="en-US" i="1" dirty="0" smtClean="0"/>
              <a:t>What is bias?</a:t>
            </a:r>
          </a:p>
          <a:p>
            <a:pPr lvl="1">
              <a:buFont typeface="Wingdings" pitchFamily="2" charset="2"/>
              <a:buChar char="q"/>
            </a:pPr>
            <a:r>
              <a:rPr lang="en-US" b="1" u="sng" dirty="0" smtClean="0">
                <a:solidFill>
                  <a:schemeClr val="tx1"/>
                </a:solidFill>
              </a:rPr>
              <a:t>Bias</a:t>
            </a:r>
            <a:r>
              <a:rPr lang="en-US" dirty="0" smtClean="0"/>
              <a:t> </a:t>
            </a:r>
            <a:r>
              <a:rPr lang="en-US" dirty="0" smtClean="0"/>
              <a:t>– the collective influences of the entire context of a message</a:t>
            </a:r>
            <a:r>
              <a:rPr lang="en-US" dirty="0" smtClean="0"/>
              <a:t>.</a:t>
            </a:r>
          </a:p>
          <a:p>
            <a:pPr lvl="1">
              <a:buFont typeface="Wingdings" pitchFamily="2" charset="2"/>
              <a:buChar char="q"/>
            </a:pPr>
            <a:r>
              <a:rPr lang="en-US" b="1" u="sng" dirty="0"/>
              <a:t>Media bias</a:t>
            </a:r>
            <a:r>
              <a:rPr lang="en-US" dirty="0"/>
              <a:t> – the selection of events and stories that are reported, as well as how they are covered </a:t>
            </a:r>
            <a:endParaRPr lang="en-US" dirty="0" smtClean="0"/>
          </a:p>
          <a:p>
            <a:pPr lvl="2">
              <a:buFont typeface="Wingdings" pitchFamily="2" charset="2"/>
              <a:buChar char="q"/>
            </a:pPr>
            <a:r>
              <a:rPr lang="en-US" dirty="0" smtClean="0"/>
              <a:t>There </a:t>
            </a:r>
            <a:r>
              <a:rPr lang="en-US" dirty="0"/>
              <a:t>is no such thing as an objective point of view. No matter how much we may try to ignore it, human communication always takes place in a context, through a medium, and among individuals and groups who are situated historically, politically, economically, and socially. </a:t>
            </a:r>
          </a:p>
          <a:p>
            <a:pPr lvl="2">
              <a:buFont typeface="Wingdings" pitchFamily="2" charset="2"/>
              <a:buChar char="q"/>
            </a:pPr>
            <a:r>
              <a:rPr lang="en-US" dirty="0"/>
              <a:t>This state of affairs is neither bad nor good. It simply is. </a:t>
            </a:r>
          </a:p>
          <a:p>
            <a:pPr lvl="2">
              <a:buFont typeface="Wingdings" pitchFamily="2" charset="2"/>
              <a:buChar char="q"/>
            </a:pPr>
            <a:endParaRPr lang="en-US" sz="2600" dirty="0" smtClean="0"/>
          </a:p>
          <a:p>
            <a:pPr lvl="1"/>
            <a:endParaRPr lang="en-US"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7832" y="685800"/>
            <a:ext cx="7192168" cy="1066800"/>
          </a:xfrm>
        </p:spPr>
        <p:txBody>
          <a:bodyPr>
            <a:normAutofit/>
          </a:bodyPr>
          <a:lstStyle/>
          <a:p>
            <a:pPr algn="ctr"/>
            <a:r>
              <a:rPr lang="en-US" sz="3200" dirty="0" smtClean="0"/>
              <a:t>Major News Outlets and their General Biases</a:t>
            </a:r>
            <a:endParaRPr lang="en-US" sz="3200" dirty="0"/>
          </a:p>
        </p:txBody>
      </p:sp>
      <p:sp>
        <p:nvSpPr>
          <p:cNvPr id="5" name="Text Placeholder 4"/>
          <p:cNvSpPr>
            <a:spLocks noGrp="1"/>
          </p:cNvSpPr>
          <p:nvPr>
            <p:ph type="body" idx="1"/>
          </p:nvPr>
        </p:nvSpPr>
        <p:spPr>
          <a:xfrm>
            <a:off x="457200" y="1371600"/>
            <a:ext cx="4040188" cy="990600"/>
          </a:xfrm>
        </p:spPr>
        <p:txBody>
          <a:bodyPr>
            <a:normAutofit/>
          </a:bodyPr>
          <a:lstStyle/>
          <a:p>
            <a:pPr algn="ctr"/>
            <a:r>
              <a:rPr lang="en-US" u="sng" dirty="0" smtClean="0"/>
              <a:t>Liberal Leanin</a:t>
            </a:r>
            <a:r>
              <a:rPr lang="en-US" dirty="0" smtClean="0"/>
              <a:t>g</a:t>
            </a:r>
          </a:p>
        </p:txBody>
      </p:sp>
      <p:sp>
        <p:nvSpPr>
          <p:cNvPr id="6" name="Content Placeholder 5"/>
          <p:cNvSpPr>
            <a:spLocks noGrp="1"/>
          </p:cNvSpPr>
          <p:nvPr>
            <p:ph sz="half" idx="2"/>
          </p:nvPr>
        </p:nvSpPr>
        <p:spPr>
          <a:xfrm>
            <a:off x="152400" y="2174874"/>
            <a:ext cx="4191000" cy="3768725"/>
          </a:xfrm>
        </p:spPr>
        <p:txBody>
          <a:bodyPr>
            <a:normAutofit fontScale="92500" lnSpcReduction="20000"/>
          </a:bodyPr>
          <a:lstStyle/>
          <a:p>
            <a:endParaRPr lang="en-US" sz="800" dirty="0" smtClean="0"/>
          </a:p>
          <a:p>
            <a:pPr algn="ctr">
              <a:buNone/>
            </a:pPr>
            <a:r>
              <a:rPr lang="en-US" sz="1400" dirty="0" smtClean="0"/>
              <a:t>Conservatives typically view these media outlets with skepticism</a:t>
            </a:r>
          </a:p>
          <a:p>
            <a:endParaRPr lang="en-US" sz="800" dirty="0"/>
          </a:p>
          <a:p>
            <a:pPr marL="457200" indent="-457200">
              <a:buFont typeface="+mj-lt"/>
              <a:buAutoNum type="arabicPeriod"/>
            </a:pPr>
            <a:r>
              <a:rPr lang="en-US" b="1" dirty="0" smtClean="0">
                <a:latin typeface="Times New Roman" pitchFamily="18" charset="0"/>
                <a:cs typeface="Times New Roman" pitchFamily="18" charset="0"/>
              </a:rPr>
              <a:t>Major Networks News Division:</a:t>
            </a:r>
          </a:p>
          <a:p>
            <a:pPr marL="736092" lvl="1" indent="-342900"/>
            <a:r>
              <a:rPr lang="en-US" sz="1600" b="1" dirty="0" smtClean="0">
                <a:latin typeface="Times New Roman" pitchFamily="18" charset="0"/>
                <a:cs typeface="Times New Roman" pitchFamily="18" charset="0"/>
              </a:rPr>
              <a:t>ABC, NBC, </a:t>
            </a:r>
            <a:r>
              <a:rPr lang="en-US" sz="1600" b="1" dirty="0" smtClean="0">
                <a:latin typeface="Times New Roman" pitchFamily="18" charset="0"/>
                <a:cs typeface="Times New Roman" pitchFamily="18" charset="0"/>
              </a:rPr>
              <a:t>CBS</a:t>
            </a:r>
          </a:p>
          <a:p>
            <a:pPr marL="736092" lvl="1" indent="-342900"/>
            <a:endParaRPr lang="en-US" sz="1600" b="1" dirty="0" smtClean="0">
              <a:latin typeface="Times New Roman" pitchFamily="18" charset="0"/>
              <a:cs typeface="Times New Roman" pitchFamily="18" charset="0"/>
            </a:endParaRPr>
          </a:p>
          <a:p>
            <a:pPr marL="457200" indent="-457200">
              <a:buFont typeface="+mj-lt"/>
              <a:buAutoNum type="arabicPeriod"/>
            </a:pPr>
            <a:r>
              <a:rPr lang="en-US" b="1" dirty="0" smtClean="0">
                <a:latin typeface="Times New Roman" pitchFamily="18" charset="0"/>
                <a:cs typeface="Times New Roman" pitchFamily="18" charset="0"/>
              </a:rPr>
              <a:t>Cable Outlets: </a:t>
            </a:r>
          </a:p>
          <a:p>
            <a:pPr marL="736092" lvl="1" indent="-342900"/>
            <a:r>
              <a:rPr lang="en-US" sz="1600" b="1" dirty="0" smtClean="0">
                <a:latin typeface="Times New Roman" pitchFamily="18" charset="0"/>
                <a:cs typeface="Times New Roman" pitchFamily="18" charset="0"/>
              </a:rPr>
              <a:t>CNN and MSNBC</a:t>
            </a:r>
          </a:p>
          <a:p>
            <a:pPr lvl="1">
              <a:buFont typeface="+mj-lt"/>
              <a:buAutoNum type="arabicPeriod"/>
            </a:pPr>
            <a:endParaRPr lang="en-US" sz="1100" b="1" dirty="0" smtClean="0">
              <a:latin typeface="Times New Roman" pitchFamily="18" charset="0"/>
              <a:cs typeface="Times New Roman" pitchFamily="18" charset="0"/>
            </a:endParaRPr>
          </a:p>
          <a:p>
            <a:pPr marL="457200" indent="-457200">
              <a:buFont typeface="+mj-lt"/>
              <a:buAutoNum type="arabicPeriod"/>
            </a:pPr>
            <a:r>
              <a:rPr lang="en-US" b="1" dirty="0" smtClean="0">
                <a:latin typeface="Times New Roman" pitchFamily="18" charset="0"/>
                <a:cs typeface="Times New Roman" pitchFamily="18" charset="0"/>
              </a:rPr>
              <a:t>Major News Paper:</a:t>
            </a:r>
          </a:p>
          <a:p>
            <a:pPr marL="850392" lvl="1" indent="-457200"/>
            <a:r>
              <a:rPr lang="en-US" b="1" dirty="0" smtClean="0">
                <a:latin typeface="Times New Roman" pitchFamily="18" charset="0"/>
                <a:cs typeface="Times New Roman" pitchFamily="18" charset="0"/>
              </a:rPr>
              <a:t>New York </a:t>
            </a:r>
            <a:r>
              <a:rPr lang="en-US" b="1" dirty="0" smtClean="0">
                <a:latin typeface="Times New Roman" pitchFamily="18" charset="0"/>
                <a:cs typeface="Times New Roman" pitchFamily="18" charset="0"/>
              </a:rPr>
              <a:t>Times</a:t>
            </a:r>
          </a:p>
          <a:p>
            <a:pPr marL="850392" lvl="1" indent="-457200"/>
            <a:r>
              <a:rPr lang="en-US" b="1" dirty="0" smtClean="0">
                <a:latin typeface="Times New Roman" pitchFamily="18" charset="0"/>
                <a:cs typeface="Times New Roman" pitchFamily="18" charset="0"/>
              </a:rPr>
              <a:t>Huff Post</a:t>
            </a:r>
            <a:endParaRPr lang="en-US" b="1" dirty="0" smtClean="0">
              <a:latin typeface="Times New Roman" pitchFamily="18" charset="0"/>
              <a:cs typeface="Times New Roman" pitchFamily="18" charset="0"/>
            </a:endParaRPr>
          </a:p>
          <a:p>
            <a:endParaRPr lang="en-US" dirty="0"/>
          </a:p>
        </p:txBody>
      </p:sp>
      <p:sp>
        <p:nvSpPr>
          <p:cNvPr id="7" name="Text Placeholder 6"/>
          <p:cNvSpPr>
            <a:spLocks noGrp="1"/>
          </p:cNvSpPr>
          <p:nvPr>
            <p:ph type="body" sz="quarter" idx="3"/>
          </p:nvPr>
        </p:nvSpPr>
        <p:spPr>
          <a:xfrm>
            <a:off x="4645025" y="1371601"/>
            <a:ext cx="4041775" cy="990599"/>
          </a:xfrm>
        </p:spPr>
        <p:txBody>
          <a:bodyPr>
            <a:normAutofit/>
          </a:bodyPr>
          <a:lstStyle/>
          <a:p>
            <a:pPr algn="ctr"/>
            <a:r>
              <a:rPr lang="en-US" u="sng" dirty="0" smtClean="0"/>
              <a:t>Conservative Leanin</a:t>
            </a:r>
            <a:r>
              <a:rPr lang="en-US" dirty="0" smtClean="0"/>
              <a:t>g</a:t>
            </a:r>
            <a:r>
              <a:rPr lang="en-US" u="sng" dirty="0" smtClean="0"/>
              <a:t> </a:t>
            </a:r>
          </a:p>
        </p:txBody>
      </p:sp>
      <p:sp>
        <p:nvSpPr>
          <p:cNvPr id="8" name="Content Placeholder 7"/>
          <p:cNvSpPr>
            <a:spLocks noGrp="1"/>
          </p:cNvSpPr>
          <p:nvPr>
            <p:ph sz="quarter" idx="4"/>
          </p:nvPr>
        </p:nvSpPr>
        <p:spPr>
          <a:xfrm>
            <a:off x="4645025" y="2174875"/>
            <a:ext cx="4498975" cy="3768726"/>
          </a:xfrm>
        </p:spPr>
        <p:txBody>
          <a:bodyPr>
            <a:normAutofit/>
          </a:bodyPr>
          <a:lstStyle/>
          <a:p>
            <a:endParaRPr lang="en-US" sz="800" dirty="0" smtClean="0"/>
          </a:p>
          <a:p>
            <a:pPr algn="ctr">
              <a:buNone/>
            </a:pPr>
            <a:r>
              <a:rPr lang="en-US" sz="1400" dirty="0" smtClean="0"/>
              <a:t>Liberals typically view these media outlets with skepticism</a:t>
            </a:r>
          </a:p>
          <a:p>
            <a:endParaRPr lang="en-US" sz="800" dirty="0" smtClean="0"/>
          </a:p>
          <a:p>
            <a:pPr marL="457200" indent="-457200">
              <a:buFont typeface="+mj-lt"/>
              <a:buAutoNum type="arabicPeriod"/>
            </a:pPr>
            <a:r>
              <a:rPr lang="en-US" b="1" dirty="0" smtClean="0">
                <a:latin typeface="Times New Roman" pitchFamily="18" charset="0"/>
                <a:cs typeface="Times New Roman" pitchFamily="18" charset="0"/>
              </a:rPr>
              <a:t>FOX News Division:</a:t>
            </a:r>
          </a:p>
          <a:p>
            <a:pPr marL="736092" lvl="1" indent="-342900"/>
            <a:r>
              <a:rPr lang="en-US" sz="1600" b="1" dirty="0" smtClean="0">
                <a:latin typeface="Times New Roman" pitchFamily="18" charset="0"/>
                <a:cs typeface="Times New Roman" pitchFamily="18" charset="0"/>
              </a:rPr>
              <a:t>FOX News and FOX Business Channel</a:t>
            </a:r>
          </a:p>
          <a:p>
            <a:pPr marL="457200" indent="-457200">
              <a:buNone/>
            </a:pPr>
            <a:endParaRPr lang="en-US" sz="1400" b="1" dirty="0" smtClean="0">
              <a:latin typeface="Times New Roman" pitchFamily="18" charset="0"/>
              <a:cs typeface="Times New Roman" pitchFamily="18" charset="0"/>
            </a:endParaRPr>
          </a:p>
          <a:p>
            <a:pPr marL="457200" indent="-457200">
              <a:buFont typeface="+mj-lt"/>
              <a:buAutoNum type="arabicPeriod" startAt="2"/>
            </a:pPr>
            <a:r>
              <a:rPr lang="en-US" b="1" dirty="0" smtClean="0">
                <a:latin typeface="Times New Roman" pitchFamily="18" charset="0"/>
                <a:cs typeface="Times New Roman" pitchFamily="18" charset="0"/>
              </a:rPr>
              <a:t>Talk Radio:</a:t>
            </a:r>
          </a:p>
          <a:p>
            <a:pPr marL="736092" lvl="1" indent="-342900"/>
            <a:r>
              <a:rPr lang="en-US" sz="1600" b="1" dirty="0" smtClean="0">
                <a:latin typeface="Times New Roman" pitchFamily="18" charset="0"/>
                <a:cs typeface="Times New Roman" pitchFamily="18" charset="0"/>
              </a:rPr>
              <a:t>Rush </a:t>
            </a:r>
            <a:r>
              <a:rPr lang="en-US" sz="1600" b="1" dirty="0" smtClean="0">
                <a:latin typeface="Times New Roman" pitchFamily="18" charset="0"/>
                <a:cs typeface="Times New Roman" pitchFamily="18" charset="0"/>
              </a:rPr>
              <a:t>Limbaugh</a:t>
            </a:r>
          </a:p>
          <a:p>
            <a:pPr marL="336036" indent="-342900">
              <a:buFont typeface="+mj-lt"/>
              <a:buAutoNum type="arabicPeriod" startAt="2"/>
            </a:pPr>
            <a:r>
              <a:rPr lang="en-US" b="1" dirty="0" smtClean="0">
                <a:latin typeface="Times New Roman" pitchFamily="18" charset="0"/>
                <a:cs typeface="Times New Roman" pitchFamily="18" charset="0"/>
              </a:rPr>
              <a:t>Major </a:t>
            </a:r>
            <a:r>
              <a:rPr lang="en-US" b="1" dirty="0" smtClean="0">
                <a:latin typeface="Times New Roman" pitchFamily="18" charset="0"/>
                <a:cs typeface="Times New Roman" pitchFamily="18" charset="0"/>
              </a:rPr>
              <a:t>News Paper:</a:t>
            </a:r>
          </a:p>
          <a:p>
            <a:pPr marL="850392" lvl="1" indent="-457200"/>
            <a:r>
              <a:rPr lang="en-US" b="1" dirty="0" smtClean="0">
                <a:latin typeface="Times New Roman" pitchFamily="18" charset="0"/>
                <a:cs typeface="Times New Roman" pitchFamily="18" charset="0"/>
              </a:rPr>
              <a:t>Wall Street Journal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5320655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2000"/>
                                        <p:tgtEl>
                                          <p:spTgt spid="6">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2000"/>
                                        <p:tgtEl>
                                          <p:spTgt spid="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2000"/>
                                        <p:tgtEl>
                                          <p:spTgt spid="6">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fade">
                                      <p:cBhvr>
                                        <p:cTn id="23" dur="2000"/>
                                        <p:tgtEl>
                                          <p:spTgt spid="6">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9" end="9"/>
                                            </p:txEl>
                                          </p:spTgt>
                                        </p:tgtEl>
                                        <p:attrNameLst>
                                          <p:attrName>style.visibility</p:attrName>
                                        </p:attrNameLst>
                                      </p:cBhvr>
                                      <p:to>
                                        <p:strVal val="visible"/>
                                      </p:to>
                                    </p:set>
                                    <p:animEffect transition="in" filter="fade">
                                      <p:cBhvr>
                                        <p:cTn id="28" dur="2000"/>
                                        <p:tgtEl>
                                          <p:spTgt spid="6">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animEffect transition="in" filter="fade">
                                      <p:cBhvr>
                                        <p:cTn id="33" dur="2000"/>
                                        <p:tgtEl>
                                          <p:spTgt spid="6">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11" end="11"/>
                                            </p:txEl>
                                          </p:spTgt>
                                        </p:tgtEl>
                                        <p:attrNameLst>
                                          <p:attrName>style.visibility</p:attrName>
                                        </p:attrNameLst>
                                      </p:cBhvr>
                                      <p:to>
                                        <p:strVal val="visible"/>
                                      </p:to>
                                    </p:set>
                                    <p:animEffect transition="in" filter="fade">
                                      <p:cBhvr>
                                        <p:cTn id="38" dur="2000"/>
                                        <p:tgtEl>
                                          <p:spTgt spid="6">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Effect transition="in" filter="fade">
                                      <p:cBhvr>
                                        <p:cTn id="43" dur="2000"/>
                                        <p:tgtEl>
                                          <p:spTgt spid="8">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8">
                                            <p:txEl>
                                              <p:pRg st="3" end="3"/>
                                            </p:txEl>
                                          </p:spTgt>
                                        </p:tgtEl>
                                        <p:attrNameLst>
                                          <p:attrName>style.visibility</p:attrName>
                                        </p:attrNameLst>
                                      </p:cBhvr>
                                      <p:to>
                                        <p:strVal val="visible"/>
                                      </p:to>
                                    </p:set>
                                    <p:animEffect transition="in" filter="fade">
                                      <p:cBhvr>
                                        <p:cTn id="48" dur="2000"/>
                                        <p:tgtEl>
                                          <p:spTgt spid="8">
                                            <p:txEl>
                                              <p:pRg st="3" end="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8">
                                            <p:txEl>
                                              <p:pRg st="4" end="4"/>
                                            </p:txEl>
                                          </p:spTgt>
                                        </p:tgtEl>
                                        <p:attrNameLst>
                                          <p:attrName>style.visibility</p:attrName>
                                        </p:attrNameLst>
                                      </p:cBhvr>
                                      <p:to>
                                        <p:strVal val="visible"/>
                                      </p:to>
                                    </p:set>
                                    <p:animEffect transition="in" filter="fade">
                                      <p:cBhvr>
                                        <p:cTn id="51" dur="2000"/>
                                        <p:tgtEl>
                                          <p:spTgt spid="8">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
                                            <p:txEl>
                                              <p:pRg st="6" end="6"/>
                                            </p:txEl>
                                          </p:spTgt>
                                        </p:tgtEl>
                                        <p:attrNameLst>
                                          <p:attrName>style.visibility</p:attrName>
                                        </p:attrNameLst>
                                      </p:cBhvr>
                                      <p:to>
                                        <p:strVal val="visible"/>
                                      </p:to>
                                    </p:set>
                                    <p:animEffect transition="in" filter="fade">
                                      <p:cBhvr>
                                        <p:cTn id="56" dur="2000"/>
                                        <p:tgtEl>
                                          <p:spTgt spid="8">
                                            <p:txEl>
                                              <p:pRg st="6" end="6"/>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8">
                                            <p:txEl>
                                              <p:pRg st="7" end="7"/>
                                            </p:txEl>
                                          </p:spTgt>
                                        </p:tgtEl>
                                        <p:attrNameLst>
                                          <p:attrName>style.visibility</p:attrName>
                                        </p:attrNameLst>
                                      </p:cBhvr>
                                      <p:to>
                                        <p:strVal val="visible"/>
                                      </p:to>
                                    </p:set>
                                    <p:animEffect transition="in" filter="fade">
                                      <p:cBhvr>
                                        <p:cTn id="59" dur="2000"/>
                                        <p:tgtEl>
                                          <p:spTgt spid="8">
                                            <p:txEl>
                                              <p:pRg st="7" end="7"/>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8">
                                            <p:txEl>
                                              <p:pRg st="8" end="8"/>
                                            </p:txEl>
                                          </p:spTgt>
                                        </p:tgtEl>
                                        <p:attrNameLst>
                                          <p:attrName>style.visibility</p:attrName>
                                        </p:attrNameLst>
                                      </p:cBhvr>
                                      <p:to>
                                        <p:strVal val="visible"/>
                                      </p:to>
                                    </p:set>
                                    <p:animEffect transition="in" filter="fade">
                                      <p:cBhvr>
                                        <p:cTn id="62" dur="2000"/>
                                        <p:tgtEl>
                                          <p:spTgt spid="8">
                                            <p:txEl>
                                              <p:pRg st="8" end="8"/>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8">
                                            <p:txEl>
                                              <p:pRg st="9" end="9"/>
                                            </p:txEl>
                                          </p:spTgt>
                                        </p:tgtEl>
                                        <p:attrNameLst>
                                          <p:attrName>style.visibility</p:attrName>
                                        </p:attrNameLst>
                                      </p:cBhvr>
                                      <p:to>
                                        <p:strVal val="visible"/>
                                      </p:to>
                                    </p:set>
                                    <p:animEffect transition="in" filter="fade">
                                      <p:cBhvr>
                                        <p:cTn id="65" dur="2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000" b="1" dirty="0" smtClean="0"/>
              <a:t>Critical Questions for Detecting Bias</a:t>
            </a:r>
            <a:endParaRPr lang="en-US" sz="3000" dirty="0"/>
          </a:p>
        </p:txBody>
      </p:sp>
      <p:sp>
        <p:nvSpPr>
          <p:cNvPr id="3" name="Content Placeholder 2"/>
          <p:cNvSpPr>
            <a:spLocks noGrp="1"/>
          </p:cNvSpPr>
          <p:nvPr>
            <p:ph idx="1"/>
          </p:nvPr>
        </p:nvSpPr>
        <p:spPr>
          <a:xfrm>
            <a:off x="152400" y="1600200"/>
            <a:ext cx="8991600" cy="5257800"/>
          </a:xfrm>
        </p:spPr>
        <p:txBody>
          <a:bodyPr>
            <a:noAutofit/>
          </a:bodyPr>
          <a:lstStyle/>
          <a:p>
            <a:pPr marL="514350" lvl="0" indent="-514350">
              <a:buFont typeface="+mj-lt"/>
              <a:buAutoNum type="arabicPeriod"/>
            </a:pPr>
            <a:r>
              <a:rPr lang="en-US" sz="2000" dirty="0" smtClean="0"/>
              <a:t>What is the author's / speaker's socio-political position? With what social, political, or professional groups is the speaker identified? </a:t>
            </a:r>
          </a:p>
          <a:p>
            <a:pPr marL="514350" lvl="0" indent="-514350">
              <a:buFont typeface="+mj-lt"/>
              <a:buAutoNum type="arabicPeriod"/>
            </a:pPr>
            <a:endParaRPr lang="en-US" sz="2000" dirty="0" smtClean="0"/>
          </a:p>
          <a:p>
            <a:pPr marL="514350" lvl="0" indent="-514350">
              <a:buFont typeface="+mj-lt"/>
              <a:buAutoNum type="arabicPeriod"/>
            </a:pPr>
            <a:r>
              <a:rPr lang="en-US" sz="2000" dirty="0" smtClean="0"/>
              <a:t>Does the speaker have anything to gain personally from delivering the message? </a:t>
            </a:r>
          </a:p>
          <a:p>
            <a:pPr marL="514350" lvl="0" indent="-514350">
              <a:buFont typeface="+mj-lt"/>
              <a:buAutoNum type="arabicPeriod"/>
            </a:pPr>
            <a:endParaRPr lang="en-US" sz="2000" dirty="0" smtClean="0"/>
          </a:p>
          <a:p>
            <a:pPr marL="514350" lvl="0" indent="-514350">
              <a:buFont typeface="+mj-lt"/>
              <a:buAutoNum type="arabicPeriod"/>
            </a:pPr>
            <a:r>
              <a:rPr lang="en-US" sz="2000" dirty="0" smtClean="0"/>
              <a:t>Who is paying for the message? Where does the message appear? What is the bias of the medium? Who stands to gain? </a:t>
            </a:r>
          </a:p>
          <a:p>
            <a:pPr marL="514350" lvl="0" indent="-514350">
              <a:buFont typeface="+mj-lt"/>
              <a:buAutoNum type="arabicPeriod"/>
            </a:pPr>
            <a:endParaRPr lang="en-US" sz="2000" dirty="0" smtClean="0"/>
          </a:p>
          <a:p>
            <a:pPr marL="514350" lvl="0" indent="-514350">
              <a:buFont typeface="+mj-lt"/>
              <a:buAutoNum type="arabicPeriod"/>
            </a:pPr>
            <a:r>
              <a:rPr lang="en-US" sz="2000" dirty="0" smtClean="0"/>
              <a:t>What sources does the speaker use, and how credible are they? Does the speaker cite statistics? If so, how were the data gathered, who gathered the data, and are the data being presented fully? </a:t>
            </a:r>
          </a:p>
          <a:p>
            <a:pPr marL="514350" lvl="0" indent="-514350">
              <a:buFont typeface="+mj-lt"/>
              <a:buAutoNum type="arabicPeriod"/>
            </a:pPr>
            <a:endParaRPr lang="en-US" sz="2000" dirty="0" smtClean="0"/>
          </a:p>
          <a:p>
            <a:pPr marL="514350" lvl="0" indent="-514350">
              <a:buFont typeface="+mj-lt"/>
              <a:buAutoNum type="arabicPeriod"/>
            </a:pP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2004</TotalTime>
  <Words>396</Words>
  <Application>Microsoft Office PowerPoint</Application>
  <PresentationFormat>On-screen Show (4:3)</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Century Gothic</vt:lpstr>
      <vt:lpstr>Times New Roman</vt:lpstr>
      <vt:lpstr>Wingdings</vt:lpstr>
      <vt:lpstr>Wingdings 3</vt:lpstr>
      <vt:lpstr>Ion</vt:lpstr>
      <vt:lpstr>Media Bias</vt:lpstr>
      <vt:lpstr>PowerPoint Presentation</vt:lpstr>
      <vt:lpstr>How Could We Begin to Research News Bias?</vt:lpstr>
      <vt:lpstr>Bias</vt:lpstr>
      <vt:lpstr>Major News Outlets and their General Biases</vt:lpstr>
      <vt:lpstr>Critical Questions for Detecting Bias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Consumption</dc:title>
  <dc:creator>ccsteacher</dc:creator>
  <cp:lastModifiedBy>Adam Cox</cp:lastModifiedBy>
  <cp:revision>199</cp:revision>
  <dcterms:created xsi:type="dcterms:W3CDTF">2011-10-31T12:36:58Z</dcterms:created>
  <dcterms:modified xsi:type="dcterms:W3CDTF">2016-01-29T15:11:07Z</dcterms:modified>
</cp:coreProperties>
</file>