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6"/>
  </p:notesMasterIdLst>
  <p:sldIdLst>
    <p:sldId id="256" r:id="rId2"/>
    <p:sldId id="257" r:id="rId3"/>
    <p:sldId id="282" r:id="rId4"/>
    <p:sldId id="283" r:id="rId5"/>
    <p:sldId id="284" r:id="rId6"/>
    <p:sldId id="285" r:id="rId7"/>
    <p:sldId id="307" r:id="rId8"/>
    <p:sldId id="27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77" r:id="rId28"/>
    <p:sldId id="278" r:id="rId29"/>
    <p:sldId id="279" r:id="rId30"/>
    <p:sldId id="280" r:id="rId31"/>
    <p:sldId id="281" r:id="rId32"/>
    <p:sldId id="272" r:id="rId33"/>
    <p:sldId id="274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38AE2-278D-43D1-B1FF-041206B298E6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D1A0-C800-4111-839F-00B53641B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3B884-7AB7-4A4C-88A3-9C3CF820AD2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953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24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1C7E-7DA1-450E-A8FD-88F3AC14F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BBB0-DEE9-457A-BAC3-A0B4C1B55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04BD-B785-4EAE-9487-A27A99909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9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862B4D-A3B4-4F61-8C18-1DC8A30DB13B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DEgCkLtELQ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political_parties_in_the_United_States" TargetMode="External"/><Relationship Id="rId2" Type="http://schemas.openxmlformats.org/officeDocument/2006/relationships/hyperlink" Target="http://uselectionatlas.org/RESULTS/national.php?year=2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meo.com/16519279" TargetMode="External"/><Relationship Id="rId4" Type="http://schemas.openxmlformats.org/officeDocument/2006/relationships/hyperlink" Target="http://www.youtube.com/watch?v=HDEgCkLtEL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667958" cy="3329581"/>
          </a:xfrm>
        </p:spPr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Participation in Government</a:t>
            </a:r>
          </a:p>
          <a:p>
            <a:r>
              <a:rPr lang="en-US" dirty="0" smtClean="0"/>
              <a:t>Johnstown High School 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759"/>
            <a:ext cx="8229600" cy="1143000"/>
          </a:xfrm>
        </p:spPr>
        <p:txBody>
          <a:bodyPr/>
          <a:lstStyle/>
          <a:p>
            <a:r>
              <a:rPr lang="en-US" sz="4000" dirty="0"/>
              <a:t>The Big 2</a:t>
            </a:r>
            <a:endParaRPr lang="en-US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latin typeface="Times New Roman" panose="02020603050405020304" pitchFamily="18" charset="0"/>
              </a:rPr>
              <a:t>Republican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imes New Roman" panose="02020603050405020304" pitchFamily="18" charset="0"/>
              </a:rPr>
              <a:t>Tends to attract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Businesspeople (white collar)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Protestants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Conservatives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Non-minorities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Non-union supporters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People against govt.involvement in social policies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smtClean="0"/>
          </a:p>
        </p:txBody>
      </p:sp>
      <p:pic>
        <p:nvPicPr>
          <p:cNvPr id="18436" name="Picture 4" descr="j02898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3768725" cy="4054475"/>
          </a:xfrm>
        </p:spPr>
      </p:pic>
    </p:spTree>
    <p:extLst>
      <p:ext uri="{BB962C8B-B14F-4D97-AF65-F5344CB8AC3E}">
        <p14:creationId xmlns:p14="http://schemas.microsoft.com/office/powerpoint/2010/main" val="147626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524001"/>
            <a:ext cx="6711654" cy="47244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b="1" dirty="0" smtClean="0">
                <a:latin typeface="Times New Roman" panose="02020603050405020304" pitchFamily="18" charset="0"/>
              </a:rPr>
              <a:t>Republicans usually wear hats.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0964" name="Picture 4" descr="reagan-cowboy-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956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657600" y="6148388"/>
            <a:ext cx="185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Ronald Reagan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248400" y="6019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1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447801"/>
            <a:ext cx="6711654" cy="48006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Democrats usually don’t.</a:t>
            </a:r>
          </a:p>
        </p:txBody>
      </p:sp>
      <p:pic>
        <p:nvPicPr>
          <p:cNvPr id="41988" name="Picture 4" descr="3b52090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960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57600" y="624840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Jimmy Carter</a:t>
            </a:r>
          </a:p>
        </p:txBody>
      </p:sp>
    </p:spTree>
    <p:extLst>
      <p:ext uri="{BB962C8B-B14F-4D97-AF65-F5344CB8AC3E}">
        <p14:creationId xmlns:p14="http://schemas.microsoft.com/office/powerpoint/2010/main" val="256561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447801"/>
            <a:ext cx="6711654" cy="48006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Democrats buy banned books.</a:t>
            </a:r>
          </a:p>
        </p:txBody>
      </p:sp>
      <p:pic>
        <p:nvPicPr>
          <p:cNvPr id="43012" name="Picture 4" descr="phoj96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57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962400" y="6248400"/>
            <a:ext cx="144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Bill Clinton</a:t>
            </a:r>
          </a:p>
        </p:txBody>
      </p:sp>
    </p:spTree>
    <p:extLst>
      <p:ext uri="{BB962C8B-B14F-4D97-AF65-F5344CB8AC3E}">
        <p14:creationId xmlns:p14="http://schemas.microsoft.com/office/powerpoint/2010/main" val="122357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447801"/>
            <a:ext cx="6711654" cy="48006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Republicans form censorship committees, and then read them.</a:t>
            </a:r>
          </a:p>
        </p:txBody>
      </p:sp>
      <p:pic>
        <p:nvPicPr>
          <p:cNvPr id="44036" name="Picture 4" descr="bushno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562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05200" y="6172200"/>
            <a:ext cx="171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Barbara Bush</a:t>
            </a:r>
          </a:p>
        </p:txBody>
      </p:sp>
    </p:spTree>
    <p:extLst>
      <p:ext uri="{BB962C8B-B14F-4D97-AF65-F5344CB8AC3E}">
        <p14:creationId xmlns:p14="http://schemas.microsoft.com/office/powerpoint/2010/main" val="162234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524001"/>
            <a:ext cx="6711654" cy="47244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Democrats eat the fish they catch.</a:t>
            </a:r>
          </a:p>
        </p:txBody>
      </p:sp>
      <p:pic>
        <p:nvPicPr>
          <p:cNvPr id="45060" name="Picture 4" descr="w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0386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38400" y="5638800"/>
            <a:ext cx="372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FDR Fishing in Warms Springs, GA</a:t>
            </a:r>
          </a:p>
        </p:txBody>
      </p:sp>
    </p:spTree>
    <p:extLst>
      <p:ext uri="{BB962C8B-B14F-4D97-AF65-F5344CB8AC3E}">
        <p14:creationId xmlns:p14="http://schemas.microsoft.com/office/powerpoint/2010/main" val="262295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853249"/>
            <a:ext cx="6711654" cy="439515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Republicans hang them on their wall.</a:t>
            </a:r>
          </a:p>
        </p:txBody>
      </p:sp>
      <p:pic>
        <p:nvPicPr>
          <p:cNvPr id="46084" name="Picture 4" descr="steel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343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3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600201"/>
            <a:ext cx="6711654" cy="46482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Republicans study the financial pages of the newspaper.</a:t>
            </a:r>
          </a:p>
        </p:txBody>
      </p:sp>
      <p:pic>
        <p:nvPicPr>
          <p:cNvPr id="47108" name="Picture 4" descr="_35682597_pinkpages-bbc-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6482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7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371601"/>
            <a:ext cx="6711654" cy="48768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Democrats put them on the bottom of their bird cage.</a:t>
            </a:r>
          </a:p>
        </p:txBody>
      </p:sp>
      <p:pic>
        <p:nvPicPr>
          <p:cNvPr id="48132" name="Picture 4" descr="birdcage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4643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2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143001"/>
            <a:ext cx="6711654" cy="51054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On Saturday, Republicans head for the golf course, the yacht club, or the hunting lodge.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49156" name="Picture 4" descr="m-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5029200"/>
            <a:ext cx="417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President Dwight D. Eisenhower hunting</a:t>
            </a:r>
          </a:p>
        </p:txBody>
      </p:sp>
      <p:pic>
        <p:nvPicPr>
          <p:cNvPr id="49158" name="Picture 6" descr="20030708-1_4a5bu0202senegal-51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76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886200"/>
            <a:ext cx="2090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705600" y="4876800"/>
            <a:ext cx="1917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President George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W. Bush yachting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and golfing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34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Which demographics typically identify as conservative or liberal? Why is this?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034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2034" y="4535424"/>
            <a:ext cx="8229600" cy="1865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does America’s two party system impact its government?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295401"/>
            <a:ext cx="6711654" cy="49530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Democrats get a haircut, wash the car, or go bowling.</a:t>
            </a:r>
          </a:p>
        </p:txBody>
      </p:sp>
      <p:pic>
        <p:nvPicPr>
          <p:cNvPr id="50180" name="Picture 4" descr="clinton-bow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96368"/>
            <a:ext cx="2670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A younger Bill Clinton bowling</a:t>
            </a:r>
          </a:p>
        </p:txBody>
      </p:sp>
    </p:spTree>
    <p:extLst>
      <p:ext uri="{BB962C8B-B14F-4D97-AF65-F5344CB8AC3E}">
        <p14:creationId xmlns:p14="http://schemas.microsoft.com/office/powerpoint/2010/main" val="166708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600201"/>
            <a:ext cx="6711654" cy="46482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Republicans sleep in twin beds – some even in separate rooms.</a:t>
            </a:r>
            <a:r>
              <a:rPr lang="en-US" altLang="en-US" dirty="0" smtClean="0"/>
              <a:t> </a:t>
            </a:r>
          </a:p>
        </p:txBody>
      </p:sp>
      <p:pic>
        <p:nvPicPr>
          <p:cNvPr id="55300" name="Picture 4" descr="futw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6482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70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How To Tell Em Apart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700" y="1447801"/>
            <a:ext cx="6711654" cy="480060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That is why there are more Democrats.</a:t>
            </a:r>
            <a:r>
              <a:rPr lang="en-US" altLang="en-US" dirty="0" smtClean="0"/>
              <a:t> </a:t>
            </a:r>
          </a:p>
        </p:txBody>
      </p:sp>
      <p:pic>
        <p:nvPicPr>
          <p:cNvPr id="56324" name="Picture 4" descr="g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419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76600" y="5562600"/>
            <a:ext cx="246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The Kennedy Family</a:t>
            </a:r>
          </a:p>
        </p:txBody>
      </p:sp>
    </p:spTree>
    <p:extLst>
      <p:ext uri="{BB962C8B-B14F-4D97-AF65-F5344CB8AC3E}">
        <p14:creationId xmlns:p14="http://schemas.microsoft.com/office/powerpoint/2010/main" val="87149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anose="02020603050405020304" pitchFamily="18" charset="0"/>
              </a:rPr>
              <a:t>What Do Political Party Members Do??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z="2800" smtClean="0">
                <a:latin typeface="Times New Roman" panose="02020603050405020304" pitchFamily="18" charset="0"/>
              </a:rPr>
              <a:t>Major function of each party is to get its candidate elected to office</a:t>
            </a:r>
          </a:p>
          <a:p>
            <a:pPr marL="990600" lvl="1" indent="-533400" eaLnBrk="1" hangingPunct="1"/>
            <a:r>
              <a:rPr lang="en-US" altLang="en-US" smtClean="0">
                <a:latin typeface="Times New Roman" panose="02020603050405020304" pitchFamily="18" charset="0"/>
              </a:rPr>
              <a:t>Steps include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Party members </a:t>
            </a:r>
            <a:r>
              <a:rPr lang="en-US" altLang="en-US" b="1" smtClean="0">
                <a:latin typeface="Times New Roman" panose="02020603050405020304" pitchFamily="18" charset="0"/>
              </a:rPr>
              <a:t>nominate, </a:t>
            </a:r>
            <a:r>
              <a:rPr lang="en-US" altLang="en-US" smtClean="0">
                <a:latin typeface="Times New Roman" panose="02020603050405020304" pitchFamily="18" charset="0"/>
              </a:rPr>
              <a:t>or name the candidates they want to run for office</a:t>
            </a:r>
          </a:p>
          <a:p>
            <a:pPr marL="990600" lvl="1" indent="-533400" eaLnBrk="1" hangingPunct="1">
              <a:buFontTx/>
              <a:buAutoNum type="arabicPeriod"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pic>
        <p:nvPicPr>
          <p:cNvPr id="57348" name="Picture 4" descr="gwbrn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27" y="3962400"/>
            <a:ext cx="3810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8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anose="02020603050405020304" pitchFamily="18" charset="0"/>
              </a:rPr>
              <a:t>What Do Political Party Members Do??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2925"/>
            <a:ext cx="7539354" cy="419548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2. </a:t>
            </a:r>
            <a:r>
              <a:rPr lang="en-US" altLang="en-US" dirty="0" smtClean="0">
                <a:latin typeface="Times New Roman" panose="02020603050405020304" pitchFamily="18" charset="0"/>
              </a:rPr>
              <a:t>Party starts an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election campaign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An effort to gather support for its candidates and inform voters of the party’s stand on issues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Requires many party workers and volunteers to perform dozens of job that include</a:t>
            </a:r>
            <a:r>
              <a:rPr lang="en-US" altLang="en-US" dirty="0" smtClean="0"/>
              <a:t>:</a:t>
            </a:r>
          </a:p>
          <a:p>
            <a:pPr lvl="2" eaLnBrk="1" hangingPunct="1"/>
            <a:r>
              <a:rPr lang="en-US" altLang="en-US" sz="2000" dirty="0" smtClean="0">
                <a:latin typeface="Times New Roman" panose="02020603050405020304" pitchFamily="18" charset="0"/>
              </a:rPr>
              <a:t>Raising funds</a:t>
            </a:r>
          </a:p>
          <a:p>
            <a:pPr lvl="2" eaLnBrk="1" hangingPunct="1"/>
            <a:r>
              <a:rPr lang="en-US" altLang="en-US" sz="2000" dirty="0" smtClean="0">
                <a:latin typeface="Times New Roman" panose="02020603050405020304" pitchFamily="18" charset="0"/>
              </a:rPr>
              <a:t>Polling voters/making phone calls</a:t>
            </a:r>
          </a:p>
          <a:p>
            <a:pPr lvl="2" eaLnBrk="1" hangingPunct="1"/>
            <a:r>
              <a:rPr lang="en-US" altLang="en-US" sz="2000" dirty="0" smtClean="0">
                <a:latin typeface="Times New Roman" panose="02020603050405020304" pitchFamily="18" charset="0"/>
              </a:rPr>
              <a:t>Drive voters to the polls</a:t>
            </a:r>
          </a:p>
          <a:p>
            <a:pPr lvl="2" eaLnBrk="1" hangingPunct="1"/>
            <a:r>
              <a:rPr lang="en-US" altLang="en-US" sz="2000" dirty="0" smtClean="0">
                <a:latin typeface="Times New Roman" panose="02020603050405020304" pitchFamily="18" charset="0"/>
              </a:rPr>
              <a:t>Register voters</a:t>
            </a:r>
          </a:p>
        </p:txBody>
      </p:sp>
      <p:pic>
        <p:nvPicPr>
          <p:cNvPr id="58372" name="Picture 4" descr="W020041101547163581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2455863" cy="273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8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anose="02020603050405020304" pitchFamily="18" charset="0"/>
              </a:rPr>
              <a:t>What Do Political Party Members Do?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Presidential Election Campaigns</a:t>
            </a:r>
          </a:p>
        </p:txBody>
      </p:sp>
      <p:pic>
        <p:nvPicPr>
          <p:cNvPr id="59398" name="Picture 6" descr="Ribbon Cu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81" y="1948733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smal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800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Kerry_election_campaigning_Columbus_Oh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971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bu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1951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3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anose="02020603050405020304" pitchFamily="18" charset="0"/>
              </a:rPr>
              <a:t>What Do Political Party Members Do?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3. Once a party’s candidate is elected, the party helps the candidate organize and manage the govt.</a:t>
            </a:r>
          </a:p>
          <a:p>
            <a:pPr marL="609600" indent="-609600" eaLnBrk="1" hangingPunct="1">
              <a:buFontTx/>
              <a:buNone/>
            </a:pPr>
            <a:endParaRPr lang="en-US" altLang="en-US" sz="2800" b="1" smtClean="0">
              <a:latin typeface="Times New Roman" panose="02020603050405020304" pitchFamily="18" charset="0"/>
            </a:endParaRPr>
          </a:p>
          <a:p>
            <a:pPr marL="990600" lvl="1" indent="-533400" eaLnBrk="1" hangingPunct="1"/>
            <a:r>
              <a:rPr lang="en-US" altLang="en-US" b="1" smtClean="0">
                <a:latin typeface="Times New Roman" panose="02020603050405020304" pitchFamily="18" charset="0"/>
              </a:rPr>
              <a:t>Example: </a:t>
            </a:r>
            <a:r>
              <a:rPr lang="en-US" altLang="en-US" smtClean="0">
                <a:latin typeface="Times New Roman" panose="02020603050405020304" pitchFamily="18" charset="0"/>
              </a:rPr>
              <a:t>When a President is elected, 100’s of job vacancies in govt. must be filled. Jobs usually filled by party members who have contributed time, energy and money to the campaign.</a:t>
            </a:r>
          </a:p>
          <a:p>
            <a:pPr marL="990600" lvl="1" indent="-533400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990600" lvl="1" indent="-533400" eaLnBrk="1" hangingPunct="1"/>
            <a:r>
              <a:rPr lang="en-US" altLang="en-US" b="1" smtClean="0">
                <a:latin typeface="Times New Roman" panose="02020603050405020304" pitchFamily="18" charset="0"/>
              </a:rPr>
              <a:t>Patronage: </a:t>
            </a:r>
            <a:r>
              <a:rPr lang="en-US" altLang="en-US" smtClean="0">
                <a:latin typeface="Times New Roman" panose="02020603050405020304" pitchFamily="18" charset="0"/>
              </a:rPr>
              <a:t>giving jobs or special favors to party workers</a:t>
            </a:r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60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Third Parties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anose="02020603050405020304" pitchFamily="18" charset="0"/>
              </a:rPr>
              <a:t>What are Third Parties?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Parties representing minority opinions that challenge the Democrats and Republicans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Some successful Third Parties:</a:t>
            </a:r>
          </a:p>
          <a:p>
            <a:pPr lvl="2" eaLnBrk="1" hangingPunct="1"/>
            <a:r>
              <a:rPr lang="en-US" altLang="en-US" sz="2000" b="1" smtClean="0">
                <a:latin typeface="Times New Roman" panose="02020603050405020304" pitchFamily="18" charset="0"/>
              </a:rPr>
              <a:t>Populist Party – 1890’s</a:t>
            </a:r>
          </a:p>
          <a:p>
            <a:pPr lvl="2" eaLnBrk="1" hangingPunct="1"/>
            <a:r>
              <a:rPr lang="en-US" altLang="en-US" sz="2000" b="1" smtClean="0">
                <a:latin typeface="Times New Roman" panose="02020603050405020304" pitchFamily="18" charset="0"/>
              </a:rPr>
              <a:t>Progressive Party – split off from Rep. Part in 1912</a:t>
            </a:r>
          </a:p>
          <a:p>
            <a:pPr lvl="2" eaLnBrk="1" hangingPunct="1"/>
            <a:r>
              <a:rPr lang="en-US" altLang="en-US" sz="2000" b="1" smtClean="0">
                <a:latin typeface="Times New Roman" panose="02020603050405020304" pitchFamily="18" charset="0"/>
              </a:rPr>
              <a:t>Libertarian Party – third most popular party in U.S. today</a:t>
            </a:r>
          </a:p>
        </p:txBody>
      </p:sp>
      <p:pic>
        <p:nvPicPr>
          <p:cNvPr id="64516" name="Picture 4" descr="populist110001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" y="5280349"/>
            <a:ext cx="15303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202532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9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5169450"/>
            <a:ext cx="2286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Third Parties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372600" cy="502919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</a:rPr>
              <a:t>3 Kinds of Third Parties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1. Parties Tied to a Single Issue: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Times New Roman" panose="02020603050405020304" pitchFamily="18" charset="0"/>
              </a:rPr>
              <a:t>Examples: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Prohibition Party:</a:t>
            </a:r>
            <a:r>
              <a:rPr lang="en-US" altLang="en-US" dirty="0" smtClean="0">
                <a:latin typeface="Times New Roman" panose="02020603050405020304" pitchFamily="18" charset="0"/>
              </a:rPr>
              <a:t> formed in 1872 to support banning of alcohol in the U.S.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U.S. Marijuana Party: </a:t>
            </a:r>
            <a:r>
              <a:rPr lang="en-US" altLang="en-US" dirty="0" smtClean="0">
                <a:latin typeface="Times New Roman" panose="02020603050405020304" pitchFamily="18" charset="0"/>
              </a:rPr>
              <a:t>formed to support the legalization of marijuana in the U.S.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Green Party: </a:t>
            </a:r>
            <a:r>
              <a:rPr lang="en-US" altLang="en-US" dirty="0" smtClean="0">
                <a:latin typeface="Times New Roman" panose="02020603050405020304" pitchFamily="18" charset="0"/>
              </a:rPr>
              <a:t>formed to protect the environment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hlinkClick r:id="rId3"/>
              </a:rPr>
              <a:t>Link 1</a:t>
            </a:r>
            <a:endParaRPr lang="en-US" dirty="0">
              <a:solidFill>
                <a:srgbClr val="002060"/>
              </a:solidFill>
            </a:endParaRPr>
          </a:p>
          <a:p>
            <a:pPr marL="1371623" lvl="3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lvl="3" eaLnBrk="1" hangingPunct="1">
              <a:buFont typeface="Wingdings" panose="05000000000000000000" pitchFamily="2" charset="2"/>
              <a:buChar char="v"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65541" name="Picture 5" descr="Green%20Party%20of%20Canada%20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54" y="5396462"/>
            <a:ext cx="12192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usmj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98853"/>
            <a:ext cx="2133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65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Third Parties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399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</a:rPr>
              <a:t>3 Kinds of Third Parties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2. Parties Tied to a Political Belief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Times New Roman" panose="02020603050405020304" pitchFamily="18" charset="0"/>
              </a:rPr>
              <a:t>Examples: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Libertarian Party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The Third Party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Times New Roman" panose="02020603050405020304" pitchFamily="18" charset="0"/>
              </a:rPr>
              <a:t> Socialist Parties</a:t>
            </a:r>
          </a:p>
          <a:p>
            <a:pPr lvl="1" eaLnBrk="1" hangingPunct="1"/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66564" name="Picture 4" descr="New-SPUSA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981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lplogo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025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3pa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5462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56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U.S. Political Parties</a:t>
            </a:r>
            <a:r>
              <a:rPr lang="en-US" altLang="en-US" sz="4000" b="1" dirty="0" smtClean="0">
                <a:latin typeface="Times New Roman" panose="02020603050405020304" pitchFamily="18" charset="0"/>
              </a:rPr>
              <a:t/>
            </a:r>
            <a:br>
              <a:rPr lang="en-US" altLang="en-US" sz="4000" b="1" dirty="0" smtClean="0">
                <a:latin typeface="Times New Roman" panose="02020603050405020304" pitchFamily="18" charset="0"/>
              </a:rPr>
            </a:br>
            <a:endParaRPr lang="en-US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7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What is a political party?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Organization of people who share similar ideas about the way the country should be governed</a:t>
            </a:r>
          </a:p>
          <a:p>
            <a:pPr lvl="1" eaLnBrk="1" hangingPunct="1">
              <a:buFontTx/>
              <a:buNone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5125" name="Picture 5" descr="1026e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5052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603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Third Parties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12" y="1442833"/>
            <a:ext cx="9109788" cy="5415167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</a:rPr>
              <a:t>3 Kinds of Third Parties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3. Parties Tied to a Single Candidate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Times New Roman" panose="02020603050405020304" pitchFamily="18" charset="0"/>
              </a:rPr>
              <a:t>Examples:</a:t>
            </a: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latin typeface="Times New Roman" panose="02020603050405020304" pitchFamily="18" charset="0"/>
              </a:rPr>
              <a:t> Reform Party</a:t>
            </a:r>
            <a:r>
              <a:rPr lang="en-US" altLang="en-US" dirty="0" smtClean="0">
                <a:latin typeface="Times New Roman" panose="02020603050405020304" pitchFamily="18" charset="0"/>
              </a:rPr>
              <a:t> – formed around Presidential candidate Ross Perot in 1996</a:t>
            </a:r>
            <a:endParaRPr lang="en-US" altLang="en-US" b="1" dirty="0" smtClean="0">
              <a:latin typeface="Times New Roman" panose="02020603050405020304" pitchFamily="18" charset="0"/>
            </a:endParaRPr>
          </a:p>
          <a:p>
            <a:pPr lvl="3" eaLnBrk="1" hangingPunct="1"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latin typeface="Times New Roman" panose="02020603050405020304" pitchFamily="18" charset="0"/>
              </a:rPr>
              <a:t> American Independent Party – </a:t>
            </a:r>
            <a:r>
              <a:rPr lang="en-US" altLang="en-US" dirty="0" smtClean="0">
                <a:latin typeface="Times New Roman" panose="02020603050405020304" pitchFamily="18" charset="0"/>
              </a:rPr>
              <a:t>formed around Presidential candidate George Wallace in 1968</a:t>
            </a:r>
            <a:endParaRPr lang="en-US" altLang="en-US" b="1" dirty="0" smtClean="0">
              <a:latin typeface="Times New Roman" panose="02020603050405020304" pitchFamily="18" charset="0"/>
            </a:endParaRPr>
          </a:p>
        </p:txBody>
      </p:sp>
      <p:pic>
        <p:nvPicPr>
          <p:cNvPr id="67588" name="Picture 4" descr="Pe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590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gw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18208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622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Third Parties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America First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American Heritage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American Independent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American Nazi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Communist Party USA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Constitution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Family Values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Grassroots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Green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Independence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Labor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Libertarian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Light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Natural Law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The Third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Worker’s World Party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smtClean="0">
              <a:latin typeface="Times New Roman" panose="02020603050405020304" pitchFamily="18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148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Peace and Freedom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Prohibition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Reform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The Revolution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Socialist Party, USA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Southern Independence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U.S. Pacifist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Veterans Party of America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We the People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Knights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Libertarian National Socialist Green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Pansexual Peace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Pot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Constitutional Action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American Falangist Party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>
                <a:latin typeface="Times New Roman" panose="02020603050405020304" pitchFamily="18" charset="0"/>
              </a:rPr>
              <a:t>U.S. Marijuana Party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3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97024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America’s two party system impact its government?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034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034" y="4535424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10400" cy="15422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History of Political Parties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3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Why Created?</a:t>
            </a:r>
          </a:p>
          <a:p>
            <a:pPr lvl="1"/>
            <a:r>
              <a:rPr lang="en-US" dirty="0" smtClean="0"/>
              <a:t>Organizational Practicality:</a:t>
            </a:r>
          </a:p>
          <a:p>
            <a:pPr lvl="2"/>
            <a:r>
              <a:rPr lang="en-US" dirty="0" smtClean="0"/>
              <a:t>Helps categorize who we may want to vote for</a:t>
            </a:r>
          </a:p>
          <a:p>
            <a:pPr lvl="2"/>
            <a:r>
              <a:rPr lang="en-US" dirty="0" smtClean="0"/>
              <a:t>Narrows the choice for voters</a:t>
            </a:r>
          </a:p>
          <a:p>
            <a:pPr lvl="1"/>
            <a:r>
              <a:rPr lang="en-US" dirty="0" smtClean="0"/>
              <a:t>Party typically highlights common issues important to broadest swath of voters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Incumbent</a:t>
            </a:r>
          </a:p>
          <a:p>
            <a:pPr lvl="1"/>
            <a:r>
              <a:rPr lang="en-US" dirty="0" smtClean="0"/>
              <a:t>Someone already in office</a:t>
            </a:r>
          </a:p>
          <a:p>
            <a:pPr lvl="1"/>
            <a:r>
              <a:rPr lang="en-US" dirty="0" smtClean="0"/>
              <a:t>Can create stability and continuity</a:t>
            </a:r>
          </a:p>
          <a:p>
            <a:pPr lvl="1"/>
            <a:r>
              <a:rPr lang="en-US" dirty="0" smtClean="0"/>
              <a:t>Often difficult to remove from office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Peaceful Transition</a:t>
            </a:r>
          </a:p>
          <a:p>
            <a:pPr lvl="1"/>
            <a:r>
              <a:rPr lang="en-US" dirty="0" smtClean="0"/>
              <a:t>Well established Democracy promotes stability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Negatives: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Entrenched Politicians, controlled by the Political Machine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Difficult for them to be beat, corruption can continue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Alternatives:</a:t>
            </a:r>
          </a:p>
          <a:p>
            <a:pPr lvl="1">
              <a:buFont typeface="Arial" pitchFamily="34" charset="0"/>
              <a:buChar char="•"/>
            </a:pPr>
            <a:r>
              <a:rPr lang="en-US" b="1" u="sng" dirty="0" smtClean="0"/>
              <a:t>Term Limits </a:t>
            </a:r>
            <a:r>
              <a:rPr lang="en-US" dirty="0" smtClean="0"/>
              <a:t>– some may argue, that removes the democratic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Often Influence Election Platforms, but rarely if ever win….</a:t>
            </a:r>
          </a:p>
          <a:p>
            <a:pPr lvl="1"/>
            <a:r>
              <a:rPr lang="en-US" dirty="0" smtClean="0"/>
              <a:t>They often act as spoilers….</a:t>
            </a:r>
          </a:p>
          <a:p>
            <a:pPr lvl="2"/>
            <a:r>
              <a:rPr lang="en-US" dirty="0" smtClean="0">
                <a:hlinkClick r:id="rId2"/>
              </a:rPr>
              <a:t>Election of 2000…</a:t>
            </a:r>
            <a:endParaRPr lang="en-US" dirty="0" smtClean="0"/>
          </a:p>
          <a:p>
            <a:pPr lvl="1"/>
            <a:r>
              <a:rPr lang="en-US" dirty="0" smtClean="0"/>
              <a:t>Many parties have formed and dissolved over the years</a:t>
            </a:r>
          </a:p>
          <a:p>
            <a:pPr lvl="2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http://en.wikipedia.org/wiki/List_of_political_parties_in_the_United_States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Rent is…. 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  <a:hlinkClick r:id="rId4"/>
              </a:rPr>
              <a:t>Link 1</a:t>
            </a:r>
            <a:endParaRPr lang="en-US" dirty="0" smtClean="0">
              <a:solidFill>
                <a:srgbClr val="002060"/>
              </a:solidFill>
            </a:endParaRPr>
          </a:p>
          <a:p>
            <a:pPr lvl="3"/>
            <a:r>
              <a:rPr lang="en-US" dirty="0" smtClean="0">
                <a:solidFill>
                  <a:srgbClr val="002060"/>
                </a:solidFill>
                <a:hlinkClick r:id="rId5"/>
              </a:rPr>
              <a:t>Link 2</a:t>
            </a:r>
            <a:endParaRPr lang="en-US" dirty="0" smtClean="0">
              <a:solidFill>
                <a:srgbClr val="002060"/>
              </a:solidFill>
            </a:endParaRP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8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Political Party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anose="02020603050405020304" pitchFamily="18" charset="0"/>
              </a:rPr>
              <a:t>3 Political Party Systems in the World</a:t>
            </a:r>
          </a:p>
          <a:p>
            <a:pPr lvl="1" eaLnBrk="1" hangingPunct="1"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</a:rPr>
              <a:t>1.) One Party System: </a:t>
            </a:r>
            <a:r>
              <a:rPr lang="en-US" altLang="en-US" sz="2400" smtClean="0">
                <a:latin typeface="Times New Roman" panose="02020603050405020304" pitchFamily="18" charset="0"/>
              </a:rPr>
              <a:t>Political party and the government are the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SAME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</a:rPr>
              <a:t>Only 1 party, so no competing ideas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</a:rPr>
              <a:t>Party membership based on lineage, wealth, military power, religious power</a:t>
            </a:r>
          </a:p>
          <a:p>
            <a:pPr lvl="2" eaLnBrk="1" hangingPunct="1"/>
            <a:r>
              <a:rPr lang="en-US" altLang="en-US" b="1" smtClean="0">
                <a:latin typeface="Times New Roman" panose="02020603050405020304" pitchFamily="18" charset="0"/>
              </a:rPr>
              <a:t>Example: China (Communist Party)</a:t>
            </a:r>
          </a:p>
        </p:txBody>
      </p:sp>
      <p:pic>
        <p:nvPicPr>
          <p:cNvPr id="6148" name="Picture 4" descr="Flagge_der_KP_Ch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8194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7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Political Party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2.) Multi-Party System: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Three or more parties compete for control of the government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Common in Europe, Israel, Japan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Advantage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: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provides voters with many different choices and ideas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Disadvantage: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difficult for one party to get majority of votes, action can be slow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90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Political Party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648" y="1524000"/>
            <a:ext cx="6711654" cy="47244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3. Two-Party System: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Two parties compete with each other to run the government.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Party system of U.S.: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Democrats and Republicans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Advantages: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Continuity</a:t>
            </a:r>
          </a:p>
          <a:p>
            <a:pPr lvl="1"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Disadvantages: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Minority parties (third parties) receive little attention – focus is on two main parties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democrats_republicans_head_to_he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4" y="4572000"/>
            <a:ext cx="2895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</a:rPr>
              <a:t>U.S. Political Parties:</a:t>
            </a:r>
            <a:br>
              <a:rPr lang="en-US" altLang="en-US" sz="4000" dirty="0" smtClean="0">
                <a:latin typeface="Times New Roman" panose="02020603050405020304" pitchFamily="18" charset="0"/>
              </a:rPr>
            </a:br>
            <a:r>
              <a:rPr lang="en-US" altLang="en-US" sz="4000" dirty="0" smtClean="0">
                <a:latin typeface="Times New Roman" panose="02020603050405020304" pitchFamily="18" charset="0"/>
              </a:rPr>
              <a:t>Beginnings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anose="02020603050405020304" pitchFamily="18" charset="0"/>
              </a:rPr>
              <a:t>George Washington against political parties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imes New Roman" panose="02020603050405020304" pitchFamily="18" charset="0"/>
              </a:rPr>
              <a:t>“parties serve their own interests”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smtClean="0">
                <a:latin typeface="Times New Roman" panose="02020603050405020304" pitchFamily="18" charset="0"/>
              </a:rPr>
              <a:t>“parties not beneficial to American people”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anose="02020603050405020304" pitchFamily="18" charset="0"/>
              </a:rPr>
              <a:t>Parties formed after his exit: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smtClean="0">
                <a:latin typeface="Times New Roman" panose="02020603050405020304" pitchFamily="18" charset="0"/>
              </a:rPr>
              <a:t>Democratic-Republicans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Times New Roman" panose="02020603050405020304" pitchFamily="18" charset="0"/>
              </a:rPr>
              <a:t>	</a:t>
            </a:r>
            <a:r>
              <a:rPr lang="en-US" altLang="en-US" sz="2400" b="1" smtClean="0">
                <a:latin typeface="Times New Roman" panose="02020603050405020304" pitchFamily="18" charset="0"/>
              </a:rPr>
              <a:t>2.   Federalists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400" b="1" smtClean="0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MCj025027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447800"/>
            <a:ext cx="3886200" cy="2541588"/>
          </a:xfrm>
        </p:spPr>
      </p:pic>
    </p:spTree>
    <p:extLst>
      <p:ext uri="{BB962C8B-B14F-4D97-AF65-F5344CB8AC3E}">
        <p14:creationId xmlns:p14="http://schemas.microsoft.com/office/powerpoint/2010/main" val="1198796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 Party – founded in 1828</a:t>
            </a:r>
          </a:p>
          <a:p>
            <a:r>
              <a:rPr lang="en-US" dirty="0" smtClean="0"/>
              <a:t>Republican Party – founded in 1854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/>
              <a:t>The Big 2</a:t>
            </a:r>
            <a:endParaRPr lang="en-US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anose="02020603050405020304" pitchFamily="18" charset="0"/>
              </a:rPr>
              <a:t>Democratic Party</a:t>
            </a:r>
          </a:p>
          <a:p>
            <a:pPr lvl="1" eaLnBrk="1" hangingPunct="1"/>
            <a:r>
              <a:rPr lang="en-US" altLang="en-US" sz="2400" smtClean="0">
                <a:latin typeface="Times New Roman" panose="02020603050405020304" pitchFamily="18" charset="0"/>
              </a:rPr>
              <a:t>Tends to Attract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Working people (blue collar)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Liberals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Catholics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Minorities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Union Members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</a:rPr>
              <a:t>People in favor of govt. involvement in social policies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en-US" sz="2400" b="1" smtClean="0">
              <a:latin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400" smtClean="0"/>
          </a:p>
        </p:txBody>
      </p:sp>
      <p:pic>
        <p:nvPicPr>
          <p:cNvPr id="17412" name="Picture 4" descr="j02898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828800"/>
            <a:ext cx="2852738" cy="4262438"/>
          </a:xfrm>
        </p:spPr>
      </p:pic>
    </p:spTree>
    <p:extLst>
      <p:ext uri="{BB962C8B-B14F-4D97-AF65-F5344CB8AC3E}">
        <p14:creationId xmlns:p14="http://schemas.microsoft.com/office/powerpoint/2010/main" val="398537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573</TotalTime>
  <Words>1124</Words>
  <Application>Microsoft Office PowerPoint</Application>
  <PresentationFormat>On-screen Show (4:3)</PresentationFormat>
  <Paragraphs>202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Georgia</vt:lpstr>
      <vt:lpstr>Times New Roman</vt:lpstr>
      <vt:lpstr>Wingdings</vt:lpstr>
      <vt:lpstr>Wingdings 3</vt:lpstr>
      <vt:lpstr>Ion</vt:lpstr>
      <vt:lpstr>Political Parties</vt:lpstr>
      <vt:lpstr>Bellringer</vt:lpstr>
      <vt:lpstr>U.S. Political Parties </vt:lpstr>
      <vt:lpstr>Political Party Systems</vt:lpstr>
      <vt:lpstr>Political Party Systems</vt:lpstr>
      <vt:lpstr>Political Party Systems</vt:lpstr>
      <vt:lpstr>U.S. Political Parties: Beginnings</vt:lpstr>
      <vt:lpstr>The Big 2</vt:lpstr>
      <vt:lpstr>The Big 2</vt:lpstr>
      <vt:lpstr>The Big 2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How To Tell Em Apart</vt:lpstr>
      <vt:lpstr>What Do Political Party Members Do??</vt:lpstr>
      <vt:lpstr>What Do Political Party Members Do??</vt:lpstr>
      <vt:lpstr>What Do Political Party Members Do?</vt:lpstr>
      <vt:lpstr>What Do Political Party Members Do?</vt:lpstr>
      <vt:lpstr>Third Parties</vt:lpstr>
      <vt:lpstr>Third Parties</vt:lpstr>
      <vt:lpstr>Third Parties</vt:lpstr>
      <vt:lpstr>Third Parties</vt:lpstr>
      <vt:lpstr>Third Parties</vt:lpstr>
      <vt:lpstr>PowerPoint Presentation</vt:lpstr>
      <vt:lpstr>History of Political Parties in the U.S.</vt:lpstr>
      <vt:lpstr>Third Parties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American Law</dc:title>
  <dc:creator>Ccsteacher</dc:creator>
  <cp:lastModifiedBy>Adam Cox</cp:lastModifiedBy>
  <cp:revision>50</cp:revision>
  <dcterms:created xsi:type="dcterms:W3CDTF">2014-08-22T15:09:52Z</dcterms:created>
  <dcterms:modified xsi:type="dcterms:W3CDTF">2016-01-20T13:16:32Z</dcterms:modified>
</cp:coreProperties>
</file>