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300" r:id="rId2"/>
    <p:sldId id="301" r:id="rId3"/>
    <p:sldId id="302" r:id="rId4"/>
    <p:sldId id="317" r:id="rId5"/>
    <p:sldId id="303" r:id="rId6"/>
    <p:sldId id="304" r:id="rId7"/>
    <p:sldId id="310" r:id="rId8"/>
    <p:sldId id="312" r:id="rId9"/>
    <p:sldId id="311" r:id="rId10"/>
    <p:sldId id="315" r:id="rId11"/>
    <p:sldId id="313" r:id="rId12"/>
    <p:sldId id="314" r:id="rId13"/>
    <p:sldId id="305" r:id="rId14"/>
    <p:sldId id="30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38364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88241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287101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545246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0494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109203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447948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07453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18810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26816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16048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862B4D-A3B4-4F61-8C18-1DC8A30DB13B}"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16152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862B4D-A3B4-4F61-8C18-1DC8A30DB13B}"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1216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10701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21647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2466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30607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862B4D-A3B4-4F61-8C18-1DC8A30DB13B}" type="datetimeFigureOut">
              <a:rPr lang="en-US" smtClean="0"/>
              <a:pPr/>
              <a:t>1/19/2016</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6F45F7B-EF2B-4EC3-8E4B-086BDEF0BAD1}" type="slidenum">
              <a:rPr lang="en-US" smtClean="0"/>
              <a:pPr/>
              <a:t>‹#›</a:t>
            </a:fld>
            <a:endParaRPr lang="en-US"/>
          </a:p>
        </p:txBody>
      </p:sp>
    </p:spTree>
    <p:extLst>
      <p:ext uri="{BB962C8B-B14F-4D97-AF65-F5344CB8AC3E}">
        <p14:creationId xmlns:p14="http://schemas.microsoft.com/office/powerpoint/2010/main" val="345660334"/>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66442" y="1447801"/>
            <a:ext cx="8277558" cy="3352799"/>
          </a:xfrm>
        </p:spPr>
        <p:txBody>
          <a:bodyPr>
            <a:normAutofit fontScale="90000"/>
          </a:bodyPr>
          <a:lstStyle/>
          <a:p>
            <a:r>
              <a:rPr lang="en-US" dirty="0" smtClean="0"/>
              <a:t>The Declaration of Independence - </a:t>
            </a:r>
            <a:br>
              <a:rPr lang="en-US" dirty="0" smtClean="0"/>
            </a:br>
            <a:r>
              <a:rPr lang="en-US" dirty="0" smtClean="0"/>
              <a:t>The “Why”</a:t>
            </a:r>
            <a:endParaRPr lang="en-US" dirty="0"/>
          </a:p>
        </p:txBody>
      </p:sp>
      <p:sp>
        <p:nvSpPr>
          <p:cNvPr id="5" name="Subtitle 4"/>
          <p:cNvSpPr>
            <a:spLocks noGrp="1"/>
          </p:cNvSpPr>
          <p:nvPr>
            <p:ph type="subTitle" idx="1"/>
          </p:nvPr>
        </p:nvSpPr>
        <p:spPr/>
        <p:txBody>
          <a:bodyPr>
            <a:normAutofit fontScale="70000" lnSpcReduction="20000"/>
          </a:bodyPr>
          <a:lstStyle/>
          <a:p>
            <a:r>
              <a:rPr lang="en-US" dirty="0" smtClean="0"/>
              <a:t>Participation in Government</a:t>
            </a:r>
          </a:p>
          <a:p>
            <a:r>
              <a:rPr lang="en-US" dirty="0" smtClean="0"/>
              <a:t>Johnstown High School </a:t>
            </a:r>
          </a:p>
          <a:p>
            <a:r>
              <a:rPr lang="en-US" dirty="0" smtClean="0"/>
              <a:t>Mr. Cox</a:t>
            </a:r>
          </a:p>
          <a:p>
            <a:endParaRPr lang="en-US" dirty="0" smtClean="0"/>
          </a:p>
          <a:p>
            <a:endParaRPr lang="en-US" dirty="0"/>
          </a:p>
        </p:txBody>
      </p:sp>
    </p:spTree>
    <p:extLst>
      <p:ext uri="{BB962C8B-B14F-4D97-AF65-F5344CB8AC3E}">
        <p14:creationId xmlns:p14="http://schemas.microsoft.com/office/powerpoint/2010/main" val="6628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Themes/Thoughts</a:t>
            </a:r>
            <a:endParaRPr lang="en-US" dirty="0"/>
          </a:p>
        </p:txBody>
      </p:sp>
      <p:sp>
        <p:nvSpPr>
          <p:cNvPr id="3" name="Content Placeholder 2"/>
          <p:cNvSpPr>
            <a:spLocks noGrp="1"/>
          </p:cNvSpPr>
          <p:nvPr>
            <p:ph idx="1"/>
          </p:nvPr>
        </p:nvSpPr>
        <p:spPr>
          <a:xfrm>
            <a:off x="827700" y="1371601"/>
            <a:ext cx="6711654" cy="4876806"/>
          </a:xfrm>
        </p:spPr>
        <p:txBody>
          <a:bodyPr/>
          <a:lstStyle/>
          <a:p>
            <a:r>
              <a:rPr lang="en-US" dirty="0" smtClean="0"/>
              <a:t>What is a right? </a:t>
            </a:r>
          </a:p>
          <a:p>
            <a:pPr lvl="1"/>
            <a:r>
              <a:rPr lang="en-US" dirty="0" smtClean="0"/>
              <a:t>Is there a difference between a right and a privilege or a benefit? Explain?</a:t>
            </a:r>
          </a:p>
          <a:p>
            <a:endParaRPr lang="en-US" dirty="0" smtClean="0"/>
          </a:p>
          <a:p>
            <a:r>
              <a:rPr lang="en-US" dirty="0" smtClean="0"/>
              <a:t>Can a right be something that requires something from another person?</a:t>
            </a:r>
          </a:p>
          <a:p>
            <a:pPr lvl="1"/>
            <a:r>
              <a:rPr lang="en-US" dirty="0" smtClean="0"/>
              <a:t>Do people need the government’s consent to have natural rights?</a:t>
            </a:r>
          </a:p>
          <a:p>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Themes/Thoughts</a:t>
            </a:r>
            <a:endParaRPr lang="en-US" dirty="0"/>
          </a:p>
        </p:txBody>
      </p:sp>
      <p:sp>
        <p:nvSpPr>
          <p:cNvPr id="3" name="Content Placeholder 2"/>
          <p:cNvSpPr>
            <a:spLocks noGrp="1"/>
          </p:cNvSpPr>
          <p:nvPr>
            <p:ph idx="1"/>
          </p:nvPr>
        </p:nvSpPr>
        <p:spPr>
          <a:xfrm>
            <a:off x="827700" y="1371601"/>
            <a:ext cx="6711654" cy="4876806"/>
          </a:xfrm>
        </p:spPr>
        <p:txBody>
          <a:bodyPr/>
          <a:lstStyle/>
          <a:p>
            <a:r>
              <a:rPr lang="en-US" dirty="0" smtClean="0"/>
              <a:t>What is a right? </a:t>
            </a:r>
          </a:p>
          <a:p>
            <a:pPr lvl="1"/>
            <a:r>
              <a:rPr lang="en-US" dirty="0" smtClean="0"/>
              <a:t>Is there a difference between a right and a privilege or a benefit? Explain?</a:t>
            </a:r>
          </a:p>
          <a:p>
            <a:endParaRPr lang="en-US" dirty="0" smtClean="0"/>
          </a:p>
          <a:p>
            <a:r>
              <a:rPr lang="en-US" dirty="0" smtClean="0"/>
              <a:t>Can a right be something that requires something from another person?</a:t>
            </a:r>
          </a:p>
          <a:p>
            <a:pPr lvl="1"/>
            <a:r>
              <a:rPr lang="en-US" dirty="0" smtClean="0"/>
              <a:t>Do people need the government’s consent to have natural rights?</a:t>
            </a:r>
          </a:p>
          <a:p>
            <a:pPr lvl="1"/>
            <a:r>
              <a:rPr lang="en-US" dirty="0" smtClean="0"/>
              <a:t>Does the national good trump individual liberties?</a:t>
            </a:r>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Themes/Thoughts</a:t>
            </a:r>
            <a:endParaRPr lang="en-US" dirty="0"/>
          </a:p>
        </p:txBody>
      </p:sp>
      <p:sp>
        <p:nvSpPr>
          <p:cNvPr id="3" name="Content Placeholder 2"/>
          <p:cNvSpPr>
            <a:spLocks noGrp="1"/>
          </p:cNvSpPr>
          <p:nvPr>
            <p:ph idx="1"/>
          </p:nvPr>
        </p:nvSpPr>
        <p:spPr>
          <a:xfrm>
            <a:off x="827700" y="1371601"/>
            <a:ext cx="6711654" cy="4876806"/>
          </a:xfrm>
        </p:spPr>
        <p:txBody>
          <a:bodyPr/>
          <a:lstStyle/>
          <a:p>
            <a:r>
              <a:rPr lang="en-US" dirty="0" smtClean="0"/>
              <a:t>What is a right? </a:t>
            </a:r>
          </a:p>
          <a:p>
            <a:pPr lvl="1"/>
            <a:r>
              <a:rPr lang="en-US" dirty="0" smtClean="0"/>
              <a:t>Is there a difference between a right and a privilege or a benefit? Explain?</a:t>
            </a:r>
          </a:p>
          <a:p>
            <a:endParaRPr lang="en-US" dirty="0" smtClean="0"/>
          </a:p>
          <a:p>
            <a:r>
              <a:rPr lang="en-US" dirty="0" smtClean="0"/>
              <a:t>Can a right be something that requires something from another person?</a:t>
            </a:r>
          </a:p>
          <a:p>
            <a:pPr lvl="1"/>
            <a:r>
              <a:rPr lang="en-US" dirty="0" smtClean="0"/>
              <a:t>Do people need the government’s consent to have natural rights?</a:t>
            </a:r>
          </a:p>
          <a:p>
            <a:pPr lvl="1"/>
            <a:r>
              <a:rPr lang="en-US" dirty="0" smtClean="0"/>
              <a:t>Does the national good trump individual liberties?</a:t>
            </a:r>
          </a:p>
          <a:p>
            <a:pPr lvl="1"/>
            <a:endParaRPr lang="en-US" dirty="0" smtClean="0"/>
          </a:p>
          <a:p>
            <a:r>
              <a:rPr lang="en-US" dirty="0" smtClean="0"/>
              <a:t>How did Jefferson interpret these questions?</a:t>
            </a:r>
          </a:p>
          <a:p>
            <a:endParaRPr lang="en-US"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Implications of DOI</a:t>
            </a:r>
            <a:endParaRPr lang="en-US" dirty="0"/>
          </a:p>
        </p:txBody>
      </p:sp>
      <p:sp>
        <p:nvSpPr>
          <p:cNvPr id="3" name="Content Placeholder 2"/>
          <p:cNvSpPr>
            <a:spLocks noGrp="1"/>
          </p:cNvSpPr>
          <p:nvPr>
            <p:ph idx="1"/>
          </p:nvPr>
        </p:nvSpPr>
        <p:spPr/>
        <p:txBody>
          <a:bodyPr/>
          <a:lstStyle/>
          <a:p>
            <a:r>
              <a:rPr lang="en-US" dirty="0" smtClean="0"/>
              <a:t>Displayed a general </a:t>
            </a:r>
            <a:r>
              <a:rPr lang="en-US" b="1" dirty="0" smtClean="0"/>
              <a:t>agreement</a:t>
            </a:r>
            <a:r>
              <a:rPr lang="en-US" dirty="0" smtClean="0"/>
              <a:t> with Locke regarding the State of Nature, Natural Rights, and Social Contract</a:t>
            </a:r>
          </a:p>
          <a:p>
            <a:pPr lvl="1"/>
            <a:r>
              <a:rPr lang="en-US" dirty="0" smtClean="0"/>
              <a:t>Unalienable rights, etc</a:t>
            </a:r>
          </a:p>
          <a:p>
            <a:r>
              <a:rPr lang="en-US" dirty="0" smtClean="0"/>
              <a:t>Demonstrated that having the consent of the governed would be </a:t>
            </a:r>
            <a:r>
              <a:rPr lang="en-US" b="1" dirty="0" smtClean="0"/>
              <a:t>necessary</a:t>
            </a:r>
            <a:r>
              <a:rPr lang="en-US" dirty="0" smtClean="0"/>
              <a:t> to the successful governance of colonies</a:t>
            </a:r>
          </a:p>
        </p:txBody>
      </p:sp>
    </p:spTree>
    <p:extLst>
      <p:ext uri="{BB962C8B-B14F-4D97-AF65-F5344CB8AC3E}">
        <p14:creationId xmlns:p14="http://schemas.microsoft.com/office/powerpoint/2010/main" val="38477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906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Essential Question</a:t>
            </a:r>
            <a:endParaRPr lang="en-US" dirty="0"/>
          </a:p>
        </p:txBody>
      </p:sp>
      <p:sp>
        <p:nvSpPr>
          <p:cNvPr id="8" name="Title 1"/>
          <p:cNvSpPr txBox="1">
            <a:spLocks/>
          </p:cNvSpPr>
          <p:nvPr/>
        </p:nvSpPr>
        <p:spPr>
          <a:xfrm>
            <a:off x="492034" y="34290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Homework</a:t>
            </a:r>
            <a:endParaRPr lang="en-US" dirty="0"/>
          </a:p>
        </p:txBody>
      </p:sp>
      <p:sp>
        <p:nvSpPr>
          <p:cNvPr id="10" name="Content Placeholder 2"/>
          <p:cNvSpPr>
            <a:spLocks noGrp="1"/>
          </p:cNvSpPr>
          <p:nvPr>
            <p:ph idx="1"/>
          </p:nvPr>
        </p:nvSpPr>
        <p:spPr>
          <a:xfrm>
            <a:off x="457200" y="1905000"/>
            <a:ext cx="8229600" cy="4724400"/>
          </a:xfrm>
        </p:spPr>
        <p:txBody>
          <a:bodyPr>
            <a:normAutofit/>
          </a:bodyPr>
          <a:lstStyle/>
          <a:p>
            <a:r>
              <a:rPr lang="en-US" dirty="0" smtClean="0"/>
              <a:t>Why was the Declaration of Independence crucial in establishing the basic liberties for Americans? </a:t>
            </a:r>
            <a:endParaRPr lang="en-US" dirty="0"/>
          </a:p>
        </p:txBody>
      </p:sp>
    </p:spTree>
    <p:extLst>
      <p:ext uri="{BB962C8B-B14F-4D97-AF65-F5344CB8AC3E}">
        <p14:creationId xmlns:p14="http://schemas.microsoft.com/office/powerpoint/2010/main" val="1088144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endParaRPr lang="en-US" dirty="0"/>
          </a:p>
        </p:txBody>
      </p:sp>
      <p:sp>
        <p:nvSpPr>
          <p:cNvPr id="3" name="Content Placeholder 2"/>
          <p:cNvSpPr>
            <a:spLocks noGrp="1"/>
          </p:cNvSpPr>
          <p:nvPr>
            <p:ph idx="1"/>
          </p:nvPr>
        </p:nvSpPr>
        <p:spPr>
          <a:xfrm>
            <a:off x="457200" y="1752600"/>
            <a:ext cx="8229600" cy="4495800"/>
          </a:xfrm>
        </p:spPr>
        <p:txBody>
          <a:bodyPr>
            <a:normAutofit/>
          </a:bodyPr>
          <a:lstStyle/>
          <a:p>
            <a:r>
              <a:rPr lang="en-US" dirty="0" smtClean="0"/>
              <a:t>Briefly describe </a:t>
            </a:r>
            <a:r>
              <a:rPr lang="en-US" dirty="0" err="1" smtClean="0"/>
              <a:t>Lockean</a:t>
            </a:r>
            <a:r>
              <a:rPr lang="en-US" dirty="0" smtClean="0"/>
              <a:t> theory regarding the Social Contract and Natural Rights.</a:t>
            </a:r>
          </a:p>
          <a:p>
            <a:endParaRPr lang="en-US" dirty="0" smtClean="0"/>
          </a:p>
          <a:p>
            <a:endParaRPr lang="en-US" dirty="0" smtClean="0"/>
          </a:p>
          <a:p>
            <a:endParaRPr lang="en-US" dirty="0" smtClean="0"/>
          </a:p>
          <a:p>
            <a:endParaRPr lang="en-US" dirty="0" smtClean="0"/>
          </a:p>
          <a:p>
            <a:r>
              <a:rPr lang="en-US" dirty="0" smtClean="0"/>
              <a:t>Why was the Declaration of Independence crucial in establishing the basic liberties for Americans? </a:t>
            </a:r>
            <a:endParaRPr lang="en-US" dirty="0"/>
          </a:p>
        </p:txBody>
      </p:sp>
      <p:sp>
        <p:nvSpPr>
          <p:cNvPr id="4" name="Title 1"/>
          <p:cNvSpPr txBox="1">
            <a:spLocks/>
          </p:cNvSpPr>
          <p:nvPr/>
        </p:nvSpPr>
        <p:spPr>
          <a:xfrm>
            <a:off x="492034" y="34290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Essential Question</a:t>
            </a:r>
            <a:endParaRPr lang="en-US" dirty="0"/>
          </a:p>
        </p:txBody>
      </p:sp>
    </p:spTree>
    <p:extLst>
      <p:ext uri="{BB962C8B-B14F-4D97-AF65-F5344CB8AC3E}">
        <p14:creationId xmlns:p14="http://schemas.microsoft.com/office/powerpoint/2010/main" val="3835583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914400"/>
            <a:ext cx="8278290" cy="938848"/>
          </a:xfrm>
        </p:spPr>
        <p:txBody>
          <a:bodyPr/>
          <a:lstStyle/>
          <a:p>
            <a:r>
              <a:rPr lang="en-US" dirty="0" smtClean="0"/>
              <a:t>Declaration of Independence </a:t>
            </a:r>
            <a:endParaRPr lang="en-US" dirty="0"/>
          </a:p>
        </p:txBody>
      </p:sp>
      <p:sp>
        <p:nvSpPr>
          <p:cNvPr id="3" name="Content Placeholder 2"/>
          <p:cNvSpPr>
            <a:spLocks noGrp="1"/>
          </p:cNvSpPr>
          <p:nvPr>
            <p:ph idx="1"/>
          </p:nvPr>
        </p:nvSpPr>
        <p:spPr>
          <a:xfrm>
            <a:off x="381000" y="1981200"/>
            <a:ext cx="8305800" cy="5029200"/>
          </a:xfrm>
        </p:spPr>
        <p:txBody>
          <a:bodyPr/>
          <a:lstStyle/>
          <a:p>
            <a:r>
              <a:rPr lang="en-US" b="1" u="sng" dirty="0" smtClean="0"/>
              <a:t>Written during the American Revolution by Thomas Jefferson in June of 1776</a:t>
            </a:r>
          </a:p>
          <a:p>
            <a:r>
              <a:rPr lang="en-US" dirty="0" smtClean="0"/>
              <a:t>Signed </a:t>
            </a:r>
            <a:r>
              <a:rPr lang="en-US" dirty="0"/>
              <a:t>by members of the Continental </a:t>
            </a:r>
            <a:r>
              <a:rPr lang="en-US" dirty="0" smtClean="0"/>
              <a:t>Congress</a:t>
            </a:r>
          </a:p>
          <a:p>
            <a:pPr lvl="1"/>
            <a:r>
              <a:rPr lang="en-US" dirty="0" smtClean="0"/>
              <a:t>Reps from each colony</a:t>
            </a:r>
            <a:endParaRPr lang="en-US" dirty="0"/>
          </a:p>
          <a:p>
            <a:r>
              <a:rPr lang="en-US" dirty="0" smtClean="0"/>
              <a:t>Echoed </a:t>
            </a:r>
            <a:r>
              <a:rPr lang="en-US" dirty="0" err="1" smtClean="0"/>
              <a:t>Lockean</a:t>
            </a:r>
            <a:r>
              <a:rPr lang="en-US" dirty="0" smtClean="0"/>
              <a:t> theory</a:t>
            </a:r>
          </a:p>
          <a:p>
            <a:pPr lvl="1"/>
            <a:r>
              <a:rPr lang="en-US" dirty="0" smtClean="0"/>
              <a:t>“We hold these truths</a:t>
            </a:r>
            <a:r>
              <a:rPr lang="en-US" dirty="0" smtClean="0"/>
              <a:t>…”</a:t>
            </a:r>
          </a:p>
          <a:p>
            <a:r>
              <a:rPr lang="en-US" dirty="0" smtClean="0"/>
              <a:t>2 purposes:</a:t>
            </a:r>
          </a:p>
          <a:p>
            <a:pPr marL="514350" indent="-514350">
              <a:buFont typeface="+mj-lt"/>
              <a:buAutoNum type="arabicPeriod"/>
            </a:pPr>
            <a:r>
              <a:rPr lang="en-US" dirty="0"/>
              <a:t>To announce that the colonies, are an independent nation.</a:t>
            </a:r>
          </a:p>
          <a:p>
            <a:pPr marL="514350" indent="-514350">
              <a:buFont typeface="+mj-lt"/>
              <a:buAutoNum type="arabicPeriod"/>
            </a:pPr>
            <a:r>
              <a:rPr lang="en-US" dirty="0"/>
              <a:t>Explain and justify the reasons that the colonies had decided to become the U.S.A.</a:t>
            </a:r>
          </a:p>
          <a:p>
            <a:pPr lvl="1"/>
            <a:endParaRPr lang="en-US" dirty="0" smtClean="0"/>
          </a:p>
        </p:txBody>
      </p:sp>
    </p:spTree>
    <p:extLst>
      <p:ext uri="{BB962C8B-B14F-4D97-AF65-F5344CB8AC3E}">
        <p14:creationId xmlns:p14="http://schemas.microsoft.com/office/powerpoint/2010/main" val="870082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3536"/>
            <a:ext cx="9144000" cy="1346664"/>
          </a:xfrm>
        </p:spPr>
        <p:txBody>
          <a:bodyPr>
            <a:normAutofit fontScale="90000"/>
          </a:bodyPr>
          <a:lstStyle/>
          <a:p>
            <a:pPr algn="ctr"/>
            <a:r>
              <a:rPr lang="en-US" dirty="0" smtClean="0"/>
              <a:t>3 </a:t>
            </a:r>
            <a:r>
              <a:rPr lang="en-US" b="1" dirty="0" smtClean="0"/>
              <a:t>Sections</a:t>
            </a:r>
            <a:r>
              <a:rPr lang="en-US" dirty="0" smtClean="0"/>
              <a:t> of:</a:t>
            </a:r>
            <a:br>
              <a:rPr lang="en-US" dirty="0" smtClean="0"/>
            </a:br>
            <a:r>
              <a:rPr lang="en-US" u="sng" dirty="0" smtClean="0"/>
              <a:t>The Declaration of Inde</a:t>
            </a:r>
            <a:r>
              <a:rPr lang="en-US" dirty="0" smtClean="0"/>
              <a:t>p</a:t>
            </a:r>
            <a:r>
              <a:rPr lang="en-US" u="sng" dirty="0" smtClean="0"/>
              <a:t>endence</a:t>
            </a:r>
            <a:endParaRPr lang="en-US" u="sng" dirty="0"/>
          </a:p>
        </p:txBody>
      </p:sp>
      <p:sp>
        <p:nvSpPr>
          <p:cNvPr id="3" name="Content Placeholder 2"/>
          <p:cNvSpPr>
            <a:spLocks noGrp="1"/>
          </p:cNvSpPr>
          <p:nvPr>
            <p:ph idx="1"/>
          </p:nvPr>
        </p:nvSpPr>
        <p:spPr>
          <a:xfrm>
            <a:off x="152400" y="1646237"/>
            <a:ext cx="8991600" cy="4526280"/>
          </a:xfrm>
        </p:spPr>
        <p:txBody>
          <a:bodyPr>
            <a:normAutofit/>
          </a:bodyPr>
          <a:lstStyle/>
          <a:p>
            <a:pPr marL="514350" indent="-514350">
              <a:buFont typeface="+mj-lt"/>
              <a:buAutoNum type="arabicPeriod"/>
            </a:pPr>
            <a:r>
              <a:rPr lang="en-US" u="sng" dirty="0" smtClean="0"/>
              <a:t>Theor</a:t>
            </a:r>
            <a:r>
              <a:rPr lang="en-US" dirty="0" smtClean="0"/>
              <a:t>y</a:t>
            </a:r>
            <a:r>
              <a:rPr lang="en-US" u="sng" dirty="0" smtClean="0"/>
              <a:t> of </a:t>
            </a:r>
            <a:r>
              <a:rPr lang="en-US" dirty="0" smtClean="0"/>
              <a:t>g</a:t>
            </a:r>
            <a:r>
              <a:rPr lang="en-US" u="sng" dirty="0" smtClean="0"/>
              <a:t>overnment</a:t>
            </a:r>
          </a:p>
          <a:p>
            <a:pPr marL="1165860" lvl="3" indent="-342900"/>
            <a:r>
              <a:rPr lang="en-US" sz="1800" dirty="0" smtClean="0"/>
              <a:t>The right to Life, Liberty, and the Pursuit of Happiness” </a:t>
            </a:r>
          </a:p>
          <a:p>
            <a:pPr marL="1165860" lvl="3" indent="-342900"/>
            <a:r>
              <a:rPr lang="en-US" sz="1800" dirty="0" smtClean="0"/>
              <a:t>Governments receive their power from “</a:t>
            </a:r>
            <a:r>
              <a:rPr lang="en-US" sz="1800" i="1" dirty="0" smtClean="0"/>
              <a:t>the consent of the governed.”</a:t>
            </a:r>
          </a:p>
          <a:p>
            <a:pPr marL="514350" indent="-514350">
              <a:buFont typeface="+mj-lt"/>
              <a:buAutoNum type="arabicPeriod"/>
            </a:pPr>
            <a:r>
              <a:rPr lang="en-US" u="sng" dirty="0" smtClean="0"/>
              <a:t>Cited legal offenses by the English as the basis for desiring independence. </a:t>
            </a:r>
          </a:p>
          <a:p>
            <a:pPr marL="914406" lvl="1" indent="-514350"/>
            <a:r>
              <a:rPr lang="en-US" dirty="0" smtClean="0"/>
              <a:t>Listed 18 specific grievances against King George III</a:t>
            </a:r>
          </a:p>
          <a:p>
            <a:pPr marL="514350" indent="-514350">
              <a:buFont typeface="+mj-lt"/>
              <a:buAutoNum type="arabicPeriod"/>
            </a:pPr>
            <a:r>
              <a:rPr lang="en-US" dirty="0" smtClean="0"/>
              <a:t>Formal resolution declaring independence</a:t>
            </a:r>
          </a:p>
          <a:p>
            <a:pPr marL="1291590" lvl="3" indent="-514350"/>
            <a:r>
              <a:rPr lang="en-US" sz="1800" dirty="0" smtClean="0"/>
              <a:t>When the government fails the people, it is the “</a:t>
            </a:r>
            <a:r>
              <a:rPr lang="en-US" sz="1800" i="1" dirty="0" smtClean="0"/>
              <a:t>Right of the People to alter or abolish that government</a:t>
            </a:r>
            <a:r>
              <a:rPr lang="en-US" sz="1800" dirty="0" smtClean="0"/>
              <a:t>.”  </a:t>
            </a:r>
            <a:r>
              <a:rPr lang="en-US" sz="1600" b="1" dirty="0" smtClean="0"/>
              <a:t>(Right to Rebel)</a:t>
            </a:r>
          </a:p>
          <a:p>
            <a:pPr lvl="1"/>
            <a:endParaRPr lang="en-US" dirty="0" smtClean="0"/>
          </a:p>
          <a:p>
            <a:pPr>
              <a:buNone/>
            </a:pPr>
            <a:endParaRPr lang="en-US" dirty="0" smtClean="0"/>
          </a:p>
          <a:p>
            <a:endParaRPr lang="en-US"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6096000"/>
          </a:xfrm>
        </p:spPr>
        <p:txBody>
          <a:bodyPr>
            <a:normAutofit/>
          </a:bodyPr>
          <a:lstStyle/>
          <a:p>
            <a:r>
              <a:rPr lang="en-US" dirty="0"/>
              <a:t>We hold these truths to be self-evident, that all men are created equal, that they are endowed by their Creator with certain unalienable Rights, that among these are Life, Liberty and the pursuit of Happiness.--That to secure these rights, Governments are instituted among Men, deriving their just powers from the consent of the governed,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a:t>
            </a:r>
          </a:p>
        </p:txBody>
      </p:sp>
    </p:spTree>
    <p:extLst>
      <p:ext uri="{BB962C8B-B14F-4D97-AF65-F5344CB8AC3E}">
        <p14:creationId xmlns:p14="http://schemas.microsoft.com/office/powerpoint/2010/main" val="1589828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6096000"/>
          </a:xfrm>
        </p:spPr>
        <p:txBody>
          <a:bodyPr>
            <a:normAutofit/>
          </a:bodyPr>
          <a:lstStyle/>
          <a:p>
            <a:r>
              <a:rPr lang="en-US" dirty="0"/>
              <a:t>We hold these truths to be self-evident, that </a:t>
            </a:r>
            <a:r>
              <a:rPr lang="en-US" b="1" dirty="0"/>
              <a:t>all men are created equal, that they are endowed by their Creator with certain unalienable Rights, that among these are Life, Liberty and the pursuit of Happiness</a:t>
            </a:r>
            <a:r>
              <a:rPr lang="en-US" dirty="0"/>
              <a:t>.--That to secure these rights, </a:t>
            </a:r>
            <a:r>
              <a:rPr lang="en-US" u="sng" dirty="0"/>
              <a:t>Governments are instituted among Men, deriving their just powers from the consent of the governed</a:t>
            </a:r>
            <a:r>
              <a:rPr lang="en-US" dirty="0"/>
              <a:t>, --That whenever any Form of </a:t>
            </a:r>
            <a:r>
              <a:rPr lang="en-US" u="sng" dirty="0"/>
              <a:t>Government becomes destructive of these ends</a:t>
            </a:r>
            <a:r>
              <a:rPr lang="en-US" dirty="0"/>
              <a:t>, it is the </a:t>
            </a:r>
            <a:r>
              <a:rPr lang="en-US" b="1" dirty="0"/>
              <a:t>Right of the People to alter or to abolish it</a:t>
            </a:r>
            <a:r>
              <a:rPr lang="en-US" dirty="0"/>
              <a:t>, and to institute new Government, laying its foundation on such principles and organizing its powers in such form, as to them shall seem most likely to effect their Safety and Happiness</a:t>
            </a:r>
          </a:p>
        </p:txBody>
      </p:sp>
    </p:spTree>
    <p:extLst>
      <p:ext uri="{BB962C8B-B14F-4D97-AF65-F5344CB8AC3E}">
        <p14:creationId xmlns:p14="http://schemas.microsoft.com/office/powerpoint/2010/main" val="1589828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Themes/Thoughts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Themes/Thoughts</a:t>
            </a:r>
            <a:endParaRPr lang="en-US" dirty="0"/>
          </a:p>
        </p:txBody>
      </p:sp>
      <p:sp>
        <p:nvSpPr>
          <p:cNvPr id="3" name="Content Placeholder 2"/>
          <p:cNvSpPr>
            <a:spLocks noGrp="1"/>
          </p:cNvSpPr>
          <p:nvPr>
            <p:ph idx="1"/>
          </p:nvPr>
        </p:nvSpPr>
        <p:spPr>
          <a:xfrm>
            <a:off x="827700" y="1371601"/>
            <a:ext cx="6711654" cy="4876806"/>
          </a:xfrm>
        </p:spPr>
        <p:txBody>
          <a:bodyPr/>
          <a:lstStyle/>
          <a:p>
            <a:r>
              <a:rPr lang="en-US" dirty="0" smtClean="0"/>
              <a:t>What is a right? </a:t>
            </a:r>
          </a:p>
          <a:p>
            <a:pPr lvl="1"/>
            <a:r>
              <a:rPr lang="en-US" dirty="0" smtClean="0"/>
              <a:t>Is there a difference between a right and a privilege or a benefit? Explain?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Themes/Thoughts</a:t>
            </a:r>
            <a:endParaRPr lang="en-US" dirty="0"/>
          </a:p>
        </p:txBody>
      </p:sp>
      <p:sp>
        <p:nvSpPr>
          <p:cNvPr id="3" name="Content Placeholder 2"/>
          <p:cNvSpPr>
            <a:spLocks noGrp="1"/>
          </p:cNvSpPr>
          <p:nvPr>
            <p:ph idx="1"/>
          </p:nvPr>
        </p:nvSpPr>
        <p:spPr>
          <a:xfrm>
            <a:off x="827700" y="1371601"/>
            <a:ext cx="6711654" cy="4876806"/>
          </a:xfrm>
        </p:spPr>
        <p:txBody>
          <a:bodyPr/>
          <a:lstStyle/>
          <a:p>
            <a:r>
              <a:rPr lang="en-US" dirty="0" smtClean="0"/>
              <a:t>What is a right? </a:t>
            </a:r>
          </a:p>
          <a:p>
            <a:pPr lvl="1"/>
            <a:r>
              <a:rPr lang="en-US" dirty="0" smtClean="0"/>
              <a:t>Is there a difference between a right and a privilege or a benefit? Explain?</a:t>
            </a:r>
          </a:p>
          <a:p>
            <a:endParaRPr lang="en-US" dirty="0" smtClean="0"/>
          </a:p>
          <a:p>
            <a:r>
              <a:rPr lang="en-US" dirty="0" smtClean="0"/>
              <a:t>Can a right be something that requires something from another person?</a:t>
            </a:r>
          </a:p>
          <a:p>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576</TotalTime>
  <Words>714</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The Declaration of Independence -  The “Why”</vt:lpstr>
      <vt:lpstr>Bellringer</vt:lpstr>
      <vt:lpstr>Declaration of Independence </vt:lpstr>
      <vt:lpstr>3 Sections of: The Declaration of Independence</vt:lpstr>
      <vt:lpstr>PowerPoint Presentation</vt:lpstr>
      <vt:lpstr>PowerPoint Presentation</vt:lpstr>
      <vt:lpstr>Themes/Thoughts</vt:lpstr>
      <vt:lpstr>Themes/Thoughts</vt:lpstr>
      <vt:lpstr>Themes/Thoughts</vt:lpstr>
      <vt:lpstr>Themes/Thoughts</vt:lpstr>
      <vt:lpstr>Themes/Thoughts</vt:lpstr>
      <vt:lpstr>Themes/Thoughts</vt:lpstr>
      <vt:lpstr>Legal Implications of DOI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American Law</dc:title>
  <dc:creator>Ccsteacher</dc:creator>
  <cp:lastModifiedBy>Adam Cox</cp:lastModifiedBy>
  <cp:revision>53</cp:revision>
  <dcterms:created xsi:type="dcterms:W3CDTF">2014-08-22T15:09:52Z</dcterms:created>
  <dcterms:modified xsi:type="dcterms:W3CDTF">2016-01-19T19:46:33Z</dcterms:modified>
</cp:coreProperties>
</file>