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1"/>
  </p:notesMasterIdLst>
  <p:sldIdLst>
    <p:sldId id="256" r:id="rId2"/>
    <p:sldId id="257" r:id="rId3"/>
    <p:sldId id="266" r:id="rId4"/>
    <p:sldId id="258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84701-6D07-4A46-ACAD-F30DFFC2D7F2}" type="datetimeFigureOut">
              <a:rPr lang="en-US" smtClean="0"/>
              <a:t>1/29/2016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9DFC0-F2BC-45CD-A7BD-EE040974FD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53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1AE6AD-CD4B-4A95-9569-57CAA9277E3B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164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32295D-B293-4BB5-B2B8-FB7F9712D9D4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59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4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1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01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246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1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03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48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3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10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8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5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6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1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7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5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7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862B4D-A3B4-4F61-8C18-1DC8A30DB13B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5F7B-EF2B-4EC3-8E4B-086BDEF0B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0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6XAPnuFjJ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nC6IABJXO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7667958" cy="3329581"/>
          </a:xfrm>
        </p:spPr>
        <p:txBody>
          <a:bodyPr/>
          <a:lstStyle/>
          <a:p>
            <a:r>
              <a:rPr lang="en-US" dirty="0" smtClean="0"/>
              <a:t>Federal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Participation in Government</a:t>
            </a:r>
          </a:p>
          <a:p>
            <a:r>
              <a:rPr lang="en-US" dirty="0" smtClean="0"/>
              <a:t>Johnstown High School 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944700" cy="457647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Policy</a:t>
            </a:r>
            <a:r>
              <a:rPr lang="en-US" dirty="0" smtClean="0"/>
              <a:t> – refers to any grouping of legislation passed by a government</a:t>
            </a:r>
          </a:p>
          <a:p>
            <a:pPr lvl="2"/>
            <a:r>
              <a:rPr lang="en-US" dirty="0" smtClean="0"/>
              <a:t>Social – social issues: race, abortion, gay marriage,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Fiscal – economic issues: foreign aid, social security, subsidies,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Budgetary – federal budget: taxes, cuts in spending, financing programs,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Education – funding for schools tied to grants/mandates</a:t>
            </a:r>
          </a:p>
          <a:p>
            <a:pPr lvl="1"/>
            <a:r>
              <a:rPr lang="en-US" dirty="0" smtClean="0"/>
              <a:t>Trends in policy illustrates partisan control in executive and legislature </a:t>
            </a:r>
            <a:endParaRPr lang="en-US" dirty="0" smtClean="0"/>
          </a:p>
          <a:p>
            <a:pPr lvl="1"/>
            <a:r>
              <a:rPr lang="en-US" dirty="0" smtClean="0"/>
              <a:t>Also appears heavily during election cycles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680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u6XAPnuFjJ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762000"/>
            <a:ext cx="9076267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9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is a reserved right to the states, not delegated to the federal government</a:t>
            </a:r>
          </a:p>
          <a:p>
            <a:r>
              <a:rPr lang="en-US" dirty="0" smtClean="0"/>
              <a:t>Therefore, federal government must influence educational policy through grants</a:t>
            </a:r>
          </a:p>
          <a:p>
            <a:pPr lvl="1"/>
            <a:r>
              <a:rPr lang="en-US" b="1" u="sng" dirty="0" smtClean="0"/>
              <a:t>Categorical Grants</a:t>
            </a:r>
            <a:r>
              <a:rPr lang="en-US" dirty="0"/>
              <a:t> </a:t>
            </a:r>
            <a:r>
              <a:rPr lang="en-US" dirty="0" smtClean="0"/>
              <a:t>– money given to schools that has mandated usages (must be used for a certain purpose)</a:t>
            </a:r>
          </a:p>
          <a:p>
            <a:pPr lvl="1"/>
            <a:r>
              <a:rPr lang="en-US" b="1" u="sng" dirty="0" smtClean="0"/>
              <a:t>Policy Grants</a:t>
            </a:r>
            <a:r>
              <a:rPr lang="en-US" dirty="0" smtClean="0"/>
              <a:t> – money given to schools to aid in implementing federal policy mandates</a:t>
            </a:r>
          </a:p>
          <a:p>
            <a:pPr lvl="2"/>
            <a:r>
              <a:rPr lang="en-US" dirty="0" smtClean="0"/>
              <a:t>Money goes to schools and State Ed </a:t>
            </a:r>
            <a:r>
              <a:rPr lang="en-US" dirty="0" err="1" smtClean="0"/>
              <a:t>Depts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5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 Child Left Behind Act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1"/>
          </p:nvPr>
        </p:nvSpPr>
        <p:spPr bwMode="auto">
          <a:xfrm>
            <a:off x="827700" y="1853249"/>
            <a:ext cx="6711654" cy="43951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r>
              <a:rPr lang="en-US" altLang="en-US" dirty="0" smtClean="0"/>
              <a:t>Goal: to improve the performance of </a:t>
            </a:r>
            <a:br>
              <a:rPr lang="en-US" altLang="en-US" dirty="0" smtClean="0"/>
            </a:br>
            <a:r>
              <a:rPr lang="en-US" altLang="en-US" dirty="0" smtClean="0"/>
              <a:t>U.S. schools</a:t>
            </a:r>
          </a:p>
          <a:p>
            <a:pPr eaLnBrk="1" hangingPunct="1"/>
            <a:r>
              <a:rPr lang="en-US" altLang="en-US" dirty="0" smtClean="0"/>
              <a:t>Components include</a:t>
            </a:r>
          </a:p>
          <a:p>
            <a:pPr lvl="1" eaLnBrk="1" hangingPunct="1"/>
            <a:r>
              <a:rPr lang="en-US" altLang="en-US" dirty="0" smtClean="0"/>
              <a:t>increased accountability</a:t>
            </a:r>
          </a:p>
          <a:p>
            <a:pPr lvl="1" eaLnBrk="1" hangingPunct="1"/>
            <a:r>
              <a:rPr lang="en-US" altLang="en-US" dirty="0" smtClean="0"/>
              <a:t>more choices for parents choosing schools</a:t>
            </a:r>
          </a:p>
          <a:p>
            <a:pPr lvl="1" eaLnBrk="1" hangingPunct="1"/>
            <a:r>
              <a:rPr lang="en-US" altLang="en-US" dirty="0" smtClean="0"/>
              <a:t>increased focus on reading</a:t>
            </a:r>
          </a:p>
          <a:p>
            <a:r>
              <a:rPr lang="en-US" altLang="en-US" dirty="0"/>
              <a:t>Receipt of federal funds are tied to school </a:t>
            </a:r>
            <a:r>
              <a:rPr lang="en-US" altLang="en-US" dirty="0" smtClean="0"/>
              <a:t>performance</a:t>
            </a:r>
          </a:p>
          <a:p>
            <a:pPr lvl="1"/>
            <a:r>
              <a:rPr lang="en-US" altLang="en-US" dirty="0"/>
              <a:t>Schools that succeed in meeting standards receive more money</a:t>
            </a:r>
          </a:p>
          <a:p>
            <a:pPr lvl="1"/>
            <a:r>
              <a:rPr lang="en-US" altLang="en-US" dirty="0"/>
              <a:t>Parents can move children to higher-achieving schools</a:t>
            </a:r>
          </a:p>
          <a:p>
            <a:endParaRPr lang="en-US" altLang="en-US" dirty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8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3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444625"/>
          </a:xfrm>
        </p:spPr>
        <p:txBody>
          <a:bodyPr/>
          <a:lstStyle/>
          <a:p>
            <a:pPr eaLnBrk="1" hangingPunct="1"/>
            <a:r>
              <a:rPr lang="en-US" altLang="en-US" smtClean="0"/>
              <a:t>No Child Left Behind Act</a:t>
            </a:r>
          </a:p>
        </p:txBody>
      </p:sp>
      <p:sp>
        <p:nvSpPr>
          <p:cNvPr id="119811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0" y="1752600"/>
            <a:ext cx="54864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Concerns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Schools already behind would become even </a:t>
            </a:r>
            <a:br>
              <a:rPr lang="en-US" altLang="en-US" dirty="0"/>
            </a:br>
            <a:r>
              <a:rPr lang="en-US" altLang="en-US" dirty="0"/>
              <a:t>more poorly funded</a:t>
            </a:r>
          </a:p>
          <a:p>
            <a:pPr lvl="1"/>
            <a:r>
              <a:rPr lang="en-US" altLang="en-US" dirty="0"/>
              <a:t>Teachers would spend most time preparing students for standardized tests</a:t>
            </a:r>
          </a:p>
          <a:p>
            <a:r>
              <a:rPr lang="en-US" altLang="en-US" dirty="0"/>
              <a:t>Some states established more </a:t>
            </a:r>
            <a:r>
              <a:rPr lang="en-US" altLang="en-US" b="1" dirty="0">
                <a:hlinkClick r:id="" action="ppaction://noaction"/>
              </a:rPr>
              <a:t>charter </a:t>
            </a:r>
            <a:r>
              <a:rPr lang="en-US" altLang="en-US" b="1" dirty="0" smtClean="0">
                <a:hlinkClick r:id="" action="ppaction://noaction"/>
              </a:rPr>
              <a:t>schools</a:t>
            </a:r>
            <a:endParaRPr lang="en-US" altLang="en-US" b="1" dirty="0" smtClean="0"/>
          </a:p>
          <a:p>
            <a:pPr lvl="1"/>
            <a:r>
              <a:rPr lang="en-US" altLang="en-US" dirty="0">
                <a:cs typeface="Arial" panose="020B0604020202020204" pitchFamily="34" charset="0"/>
              </a:rPr>
              <a:t>A public school that operates under a charter with freedom from many of the regulations that apply to traditional public schools.</a:t>
            </a:r>
          </a:p>
          <a:p>
            <a:pPr lvl="1"/>
            <a:endParaRPr lang="en-US" altLang="en-US" b="1" dirty="0"/>
          </a:p>
          <a:p>
            <a:pPr lvl="1" eaLnBrk="1" hangingPunct="1"/>
            <a:endParaRPr lang="en-US" altLang="en-US" dirty="0" smtClean="0"/>
          </a:p>
        </p:txBody>
      </p:sp>
      <p:pic>
        <p:nvPicPr>
          <p:cNvPr id="11981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"/>
          <a:stretch>
            <a:fillRect/>
          </a:stretch>
        </p:blipFill>
        <p:spPr bwMode="auto">
          <a:xfrm>
            <a:off x="5867400" y="1905000"/>
            <a:ext cx="28448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3" name="TextBox 2"/>
          <p:cNvSpPr txBox="1">
            <a:spLocks noChangeArrowheads="1"/>
          </p:cNvSpPr>
          <p:nvPr/>
        </p:nvSpPr>
        <p:spPr bwMode="auto">
          <a:xfrm rot="5400000" flipV="1">
            <a:off x="6550025" y="5259388"/>
            <a:ext cx="307975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>
                <a:latin typeface="Arial" panose="020B0604020202020204" pitchFamily="34" charset="0"/>
              </a:rPr>
              <a:t>© Darrin Henry/Shutterstock</a:t>
            </a:r>
          </a:p>
        </p:txBody>
      </p:sp>
    </p:spTree>
    <p:extLst>
      <p:ext uri="{BB962C8B-B14F-4D97-AF65-F5344CB8AC3E}">
        <p14:creationId xmlns:p14="http://schemas.microsoft.com/office/powerpoint/2010/main" val="338525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to the Top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4710" y="1447801"/>
            <a:ext cx="8354490" cy="3124200"/>
          </a:xfrm>
        </p:spPr>
        <p:txBody>
          <a:bodyPr/>
          <a:lstStyle/>
          <a:p>
            <a:r>
              <a:rPr lang="en-US" altLang="en-US" sz="1800" i="1" dirty="0" smtClean="0"/>
              <a:t>“$4.35B competitive fund grant to encourage and reward states making dramatic education reforms, especially in the four statutory ‘assurance areas’:</a:t>
            </a:r>
          </a:p>
          <a:p>
            <a:pPr lvl="1"/>
            <a:r>
              <a:rPr lang="en-US" altLang="en-US" sz="1400" i="1" dirty="0" smtClean="0"/>
              <a:t>Standards and assessments that prepare students for success</a:t>
            </a:r>
          </a:p>
          <a:p>
            <a:pPr lvl="1"/>
            <a:r>
              <a:rPr lang="en-US" altLang="en-US" sz="1400" i="1" dirty="0" smtClean="0"/>
              <a:t>Data systems to support instruction</a:t>
            </a:r>
          </a:p>
          <a:p>
            <a:pPr lvl="1"/>
            <a:r>
              <a:rPr lang="en-US" altLang="en-US" sz="1400" i="1" dirty="0" smtClean="0"/>
              <a:t>Great teachers and leaders</a:t>
            </a:r>
          </a:p>
          <a:p>
            <a:pPr lvl="1"/>
            <a:r>
              <a:rPr lang="en-US" altLang="en-US" sz="1400" i="1" dirty="0" smtClean="0"/>
              <a:t>Turning around struggling schools” - </a:t>
            </a:r>
            <a:r>
              <a:rPr lang="en-US" altLang="en-US" sz="1400" dirty="0" smtClean="0"/>
              <a:t>US DOE</a:t>
            </a:r>
          </a:p>
          <a:p>
            <a:endParaRPr lang="en-US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84710" y="4419600"/>
            <a:ext cx="835449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smtClean="0"/>
              <a:t>Essentially, RTTP did the following things:</a:t>
            </a:r>
          </a:p>
          <a:p>
            <a:pPr lvl="1"/>
            <a:r>
              <a:rPr lang="en-US" dirty="0" smtClean="0"/>
              <a:t>Implemented strict content standards (Common Core)</a:t>
            </a:r>
          </a:p>
          <a:p>
            <a:pPr lvl="1"/>
            <a:r>
              <a:rPr lang="en-US" dirty="0" smtClean="0"/>
              <a:t>Harsh teacher evaluations (APPR)</a:t>
            </a:r>
          </a:p>
          <a:p>
            <a:pPr lvl="1"/>
            <a:r>
              <a:rPr lang="en-US" dirty="0" smtClean="0"/>
              <a:t>Rewarded schools for high scores as they ‘compete’ with one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56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BnC6IABJXO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28575" y="838200"/>
            <a:ext cx="9211733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6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401900" cy="4805075"/>
          </a:xfrm>
        </p:spPr>
        <p:txBody>
          <a:bodyPr>
            <a:normAutofit/>
          </a:bodyPr>
          <a:lstStyle/>
          <a:p>
            <a:r>
              <a:rPr lang="en-US" dirty="0" smtClean="0"/>
              <a:t>Reform Initiatives </a:t>
            </a:r>
          </a:p>
          <a:p>
            <a:pPr lvl="1"/>
            <a:r>
              <a:rPr lang="en-US" dirty="0" smtClean="0"/>
              <a:t>Emphasis on Standardized Tests: should it be increased or decreased? Why?</a:t>
            </a:r>
          </a:p>
          <a:p>
            <a:pPr lvl="1"/>
            <a:r>
              <a:rPr lang="en-US" dirty="0" smtClean="0"/>
              <a:t>Are tests important, or just a useless tool?</a:t>
            </a:r>
          </a:p>
          <a:p>
            <a:r>
              <a:rPr lang="en-US" dirty="0" smtClean="0"/>
              <a:t>Privatization of Education</a:t>
            </a:r>
          </a:p>
          <a:p>
            <a:pPr lvl="1"/>
            <a:r>
              <a:rPr lang="en-US" dirty="0" smtClean="0"/>
              <a:t>Should we seriously begin to consider private high schools?</a:t>
            </a:r>
          </a:p>
          <a:p>
            <a:pPr lvl="1"/>
            <a:r>
              <a:rPr lang="en-US" dirty="0" smtClean="0"/>
              <a:t>What issues might they present?</a:t>
            </a:r>
          </a:p>
          <a:p>
            <a:r>
              <a:rPr lang="en-US" dirty="0" smtClean="0"/>
              <a:t>Student input: what have you enjoyed doing in school?</a:t>
            </a:r>
          </a:p>
          <a:p>
            <a:pPr lvl="1"/>
            <a:r>
              <a:rPr lang="en-US" dirty="0" smtClean="0"/>
              <a:t>Why was it beneficial?</a:t>
            </a:r>
          </a:p>
          <a:p>
            <a:pPr lvl="1"/>
            <a:r>
              <a:rPr lang="en-US" dirty="0" smtClean="0"/>
              <a:t>How could those activities be incorporated into educational policy?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1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1230</TotalTime>
  <Words>352</Words>
  <Application>Microsoft Office PowerPoint</Application>
  <PresentationFormat>On-screen Show (4:3)</PresentationFormat>
  <Paragraphs>56</Paragraphs>
  <Slides>9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Federal Policy</vt:lpstr>
      <vt:lpstr>Types of Policy</vt:lpstr>
      <vt:lpstr>PowerPoint Presentation</vt:lpstr>
      <vt:lpstr>Education Policy</vt:lpstr>
      <vt:lpstr>No Child Left Behind Act</vt:lpstr>
      <vt:lpstr>No Child Left Behind Act</vt:lpstr>
      <vt:lpstr>Race to the Top</vt:lpstr>
      <vt:lpstr>PowerPoint Presentation</vt:lpstr>
      <vt:lpstr>Discussion Points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American Law</dc:title>
  <dc:creator>Ccsteacher</dc:creator>
  <cp:lastModifiedBy>Adam Cox</cp:lastModifiedBy>
  <cp:revision>78</cp:revision>
  <dcterms:created xsi:type="dcterms:W3CDTF">2014-08-22T15:09:52Z</dcterms:created>
  <dcterms:modified xsi:type="dcterms:W3CDTF">2016-01-29T15:03:40Z</dcterms:modified>
</cp:coreProperties>
</file>