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5"/>
  </p:notesMasterIdLst>
  <p:sldIdLst>
    <p:sldId id="256" r:id="rId2"/>
    <p:sldId id="257" r:id="rId3"/>
    <p:sldId id="274" r:id="rId4"/>
    <p:sldId id="275" r:id="rId5"/>
    <p:sldId id="276" r:id="rId6"/>
    <p:sldId id="288" r:id="rId7"/>
    <p:sldId id="290" r:id="rId8"/>
    <p:sldId id="291" r:id="rId9"/>
    <p:sldId id="292" r:id="rId10"/>
    <p:sldId id="293" r:id="rId11"/>
    <p:sldId id="294" r:id="rId12"/>
    <p:sldId id="277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38AE2-278D-43D1-B1FF-041206B298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AD1A0-C800-4111-839F-00B53641B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7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4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1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01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246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1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0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8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3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0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8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1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7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5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7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0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7667958" cy="3329581"/>
          </a:xfrm>
        </p:spPr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Participation in Government</a:t>
            </a:r>
          </a:p>
          <a:p>
            <a:r>
              <a:rPr lang="en-US" dirty="0" smtClean="0"/>
              <a:t>Johnstown High School 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" y="382588"/>
            <a:ext cx="71628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500" dirty="0">
                <a:latin typeface="Times New Roman" panose="02020603050405020304" pitchFamily="18" charset="0"/>
              </a:rPr>
              <a:t>The Case for the Electoral College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</a:rPr>
              <a:t>Tradition – a proven, workable system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57200" y="21336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28600" y="240665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State based system makes candidate campaign in all 50 states rather than few populous ones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28600" y="4586288"/>
            <a:ext cx="868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Discourages voter fraud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28600" y="54864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85800" y="3368675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Gives Presidents an electoral reason for attending to State interests rather than individual interests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762000" y="52578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Prevents parties from “running up the score”</a:t>
            </a:r>
          </a:p>
        </p:txBody>
      </p:sp>
    </p:spTree>
    <p:extLst>
      <p:ext uri="{BB962C8B-B14F-4D97-AF65-F5344CB8AC3E}">
        <p14:creationId xmlns:p14="http://schemas.microsoft.com/office/powerpoint/2010/main" val="102638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4" grpId="0" autoUpdateAnimBg="0"/>
      <p:bldP spid="24585" grpId="0" autoUpdateAnimBg="0"/>
      <p:bldP spid="24587" grpId="0" autoUpdateAnimBg="0"/>
      <p:bldP spid="2458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1081088"/>
            <a:ext cx="876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dirty="0">
                <a:latin typeface="Times New Roman" panose="02020603050405020304" pitchFamily="18" charset="0"/>
              </a:rPr>
              <a:t> Prevents uneducated majority from deciding President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4800" y="25146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>
                <a:latin typeface="Times New Roman" panose="02020603050405020304" pitchFamily="18" charset="0"/>
              </a:rPr>
              <a:t> Prevents minority or plurality Presidents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04800" y="388620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>
                <a:latin typeface="Times New Roman" panose="02020603050405020304" pitchFamily="18" charset="0"/>
              </a:rPr>
              <a:t> Preserves Two-Party System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990600" y="47244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Discourages third party efforts</a:t>
            </a:r>
          </a:p>
        </p:txBody>
      </p:sp>
    </p:spTree>
    <p:extLst>
      <p:ext uri="{BB962C8B-B14F-4D97-AF65-F5344CB8AC3E}">
        <p14:creationId xmlns:p14="http://schemas.microsoft.com/office/powerpoint/2010/main" val="185337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4" grpId="0" autoUpdateAnimBg="0"/>
      <p:bldP spid="2560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IN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Campaign Finance</a:t>
            </a:r>
          </a:p>
          <a:p>
            <a:pPr lvl="1"/>
            <a:r>
              <a:rPr lang="en-US" dirty="0" smtClean="0"/>
              <a:t>How does money effect elections?</a:t>
            </a:r>
          </a:p>
          <a:p>
            <a:pPr lvl="1"/>
            <a:r>
              <a:rPr lang="en-US" dirty="0" smtClean="0"/>
              <a:t>What concerns are there regarding large amounts of $$$$ flowing into an election?</a:t>
            </a:r>
          </a:p>
          <a:p>
            <a:pPr lvl="1"/>
            <a:r>
              <a:rPr lang="en-US" dirty="0" smtClean="0"/>
              <a:t>What unintended consequences might arise from this $$$$$$...</a:t>
            </a:r>
          </a:p>
          <a:p>
            <a:pPr lvl="1"/>
            <a:r>
              <a:rPr lang="en-US" dirty="0" smtClean="0"/>
              <a:t>Could campaign finance hinder free speech?</a:t>
            </a:r>
          </a:p>
        </p:txBody>
      </p:sp>
    </p:spTree>
    <p:extLst>
      <p:ext uri="{BB962C8B-B14F-4D97-AF65-F5344CB8AC3E}">
        <p14:creationId xmlns:p14="http://schemas.microsoft.com/office/powerpoint/2010/main" val="14642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9906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097024"/>
            <a:ext cx="8229600" cy="43037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Are the election procedures currently in place in America contradictive of Democracy? Explain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Living room candidate worksheet 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2034" y="3429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2034" y="4535424"/>
            <a:ext cx="8229600" cy="1027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1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To the best of your knowledge, take a guess about what you think the average voter turn out was (# of eligible people who voted) during the last presidential election.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2034" y="3429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2034" y="4535424"/>
            <a:ext cx="8229600" cy="18653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Are the election procedures currently in place in America contradictive of Democracy? Explain.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for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the process begins, one must either be wealthy, or have supporters willing to financially back your run for the office.</a:t>
            </a:r>
          </a:p>
          <a:p>
            <a:pPr lvl="1"/>
            <a:r>
              <a:rPr lang="en-US" dirty="0" smtClean="0"/>
              <a:t>President Obama raised and spent $750 million in 2008</a:t>
            </a:r>
          </a:p>
        </p:txBody>
      </p:sp>
    </p:spTree>
    <p:extLst>
      <p:ext uri="{BB962C8B-B14F-4D97-AF65-F5344CB8AC3E}">
        <p14:creationId xmlns:p14="http://schemas.microsoft.com/office/powerpoint/2010/main" val="347975401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for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1:  The Nomination</a:t>
            </a:r>
          </a:p>
          <a:p>
            <a:pPr lvl="1"/>
            <a:r>
              <a:rPr lang="en-US" u="sng" dirty="0" smtClean="0"/>
              <a:t>Primaries </a:t>
            </a:r>
          </a:p>
          <a:p>
            <a:pPr lvl="2"/>
            <a:r>
              <a:rPr lang="en-US" dirty="0" smtClean="0"/>
              <a:t>used by:</a:t>
            </a:r>
          </a:p>
          <a:p>
            <a:pPr lvl="3"/>
            <a:r>
              <a:rPr lang="en-US" dirty="0" smtClean="0"/>
              <a:t>84% of Democratic Delegates</a:t>
            </a:r>
          </a:p>
          <a:p>
            <a:pPr lvl="3"/>
            <a:r>
              <a:rPr lang="en-US" dirty="0" smtClean="0"/>
              <a:t>89% of Republican Delegates</a:t>
            </a:r>
          </a:p>
          <a:p>
            <a:pPr lvl="2"/>
            <a:r>
              <a:rPr lang="en-US" dirty="0" smtClean="0"/>
              <a:t>an election held to nominate a candidate for a particular party at a forthcoming election for public office</a:t>
            </a:r>
          </a:p>
          <a:p>
            <a:pPr lvl="1"/>
            <a:r>
              <a:rPr lang="en-US" u="sng" dirty="0" smtClean="0"/>
              <a:t>Caucuses</a:t>
            </a:r>
          </a:p>
          <a:p>
            <a:pPr lvl="2"/>
            <a:r>
              <a:rPr lang="en-US" dirty="0" smtClean="0"/>
              <a:t>a private meeting of members of a political party to plan action or to select delegates for a nominating convention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8769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for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2:   The National Convention</a:t>
            </a:r>
          </a:p>
          <a:p>
            <a:pPr lvl="2"/>
            <a:r>
              <a:rPr lang="en-US" dirty="0" smtClean="0"/>
              <a:t>The summer before the election each party meets on the national stage to officially pick the party’s candidate for President and Vice-President</a:t>
            </a:r>
          </a:p>
          <a:p>
            <a:pPr lvl="2"/>
            <a:r>
              <a:rPr lang="en-US" u="sng" dirty="0" smtClean="0"/>
              <a:t>Party Platform</a:t>
            </a:r>
            <a:r>
              <a:rPr lang="en-US" dirty="0" smtClean="0"/>
              <a:t> – this is where the party delivers a document that states the perspectives on public policy…</a:t>
            </a:r>
          </a:p>
          <a:p>
            <a:r>
              <a:rPr lang="en-US" dirty="0" smtClean="0"/>
              <a:t>Stage 3:  The General Election</a:t>
            </a:r>
          </a:p>
          <a:p>
            <a:pPr lvl="2"/>
            <a:r>
              <a:rPr lang="en-US" u="sng" dirty="0" smtClean="0"/>
              <a:t>Presidential Debates</a:t>
            </a:r>
            <a:r>
              <a:rPr lang="en-US" dirty="0" smtClean="0"/>
              <a:t> – These are televised for viewers in order to help display for the public the differences between the two candidates.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66275053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1752600"/>
            <a:ext cx="8458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</a:rPr>
              <a:t>Number of electors = House + Senate +3 for D.C.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705600" y="3108325"/>
            <a:ext cx="220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</a:rPr>
              <a:t>538 electors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" y="381000"/>
            <a:ext cx="73152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500" dirty="0">
                <a:latin typeface="Times New Roman" panose="02020603050405020304" pitchFamily="18" charset="0"/>
              </a:rPr>
              <a:t>The Only Campaign Number That Matters: 270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191000" y="3108325"/>
            <a:ext cx="2286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</a:rPr>
              <a:t>435+100+3 =</a:t>
            </a:r>
            <a:r>
              <a:rPr lang="en-US" alt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133600" y="4267200"/>
            <a:ext cx="4419600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500" dirty="0">
                <a:latin typeface="Times New Roman" panose="02020603050405020304" pitchFamily="18" charset="0"/>
              </a:rPr>
              <a:t>Therefore, any candidate receiving 270 votes or more </a:t>
            </a:r>
            <a:r>
              <a:rPr lang="en-US" altLang="en-US" sz="3500" dirty="0" smtClean="0">
                <a:latin typeface="Times New Roman" panose="02020603050405020304" pitchFamily="18" charset="0"/>
              </a:rPr>
              <a:t>wins</a:t>
            </a:r>
            <a:endParaRPr lang="en-US" altLang="en-US" sz="35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01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1" grpId="0" autoUpdateAnimBg="0"/>
      <p:bldP spid="1434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r>
              <a:rPr lang="en-US" altLang="en-US" sz="2800"/>
              <a:t>CA 29 million  55 electors 1 per 527,272</a:t>
            </a:r>
          </a:p>
          <a:p>
            <a:r>
              <a:rPr lang="en-US" altLang="en-US" sz="2800"/>
              <a:t>TX 16 million 34 electors 1 per 470,588</a:t>
            </a:r>
          </a:p>
          <a:p>
            <a:r>
              <a:rPr lang="en-US" altLang="en-US" sz="2800"/>
              <a:t>NY 17 million 31 electors 1 per 548,387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r>
              <a:rPr lang="en-US" altLang="en-US" sz="2800"/>
              <a:t>AZ  3.5 million 10 electors 1 per 350,000</a:t>
            </a:r>
          </a:p>
          <a:p>
            <a:r>
              <a:rPr lang="en-US" altLang="en-US" sz="2800"/>
              <a:t>Alaska 550,000  3 electors 1 per 183,333</a:t>
            </a:r>
          </a:p>
        </p:txBody>
      </p:sp>
    </p:spTree>
    <p:extLst>
      <p:ext uri="{BB962C8B-B14F-4D97-AF65-F5344CB8AC3E}">
        <p14:creationId xmlns:p14="http://schemas.microsoft.com/office/powerpoint/2010/main" val="35690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708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Is the Electoral College Undemocratic?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610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</a:rPr>
              <a:t>The Winner-Take-All system - a candidate winning some states by very small margins in the popular vote and other states by very large margins can win in the electoral college.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6248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Can a candidate win the popular vote and lose the electoral vote?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4800" y="4800600"/>
            <a:ext cx="8610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>
                <a:latin typeface="Times New Roman" panose="02020603050405020304" pitchFamily="18" charset="0"/>
              </a:rPr>
              <a:t>In 2000, Gore won popular vote. he lost some states by very small margins (Florida), he lost the electoral vote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3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  <p:bldP spid="1946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54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Times New Roman" panose="02020603050405020304" pitchFamily="18" charset="0"/>
              </a:rPr>
              <a:t>THE ELECTORAL COLLEGE: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124200" y="1066800"/>
            <a:ext cx="2743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</a:rPr>
              <a:t>Pros and Cons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62000" y="1614488"/>
            <a:ext cx="7772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The Case Against the Electoral College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81000" y="3124200"/>
            <a:ext cx="792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>
                <a:latin typeface="Times New Roman" panose="02020603050405020304" pitchFamily="18" charset="0"/>
              </a:rPr>
              <a:t>The Winner-Take-All System is undemocratic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81000" y="3794125"/>
            <a:ext cx="533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 b="1">
                <a:latin typeface="Times New Roman" panose="02020603050405020304" pitchFamily="18" charset="0"/>
              </a:rPr>
              <a:t> Treats voters unequally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81000" y="4479925"/>
            <a:ext cx="9296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b="1">
                <a:latin typeface="Times New Roman" panose="02020603050405020304" pitchFamily="18" charset="0"/>
              </a:rPr>
              <a:t>Contingency election procedure -undemocratic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81000" y="5181600"/>
            <a:ext cx="8458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 b="1">
                <a:latin typeface="Times New Roman" panose="02020603050405020304" pitchFamily="18" charset="0"/>
              </a:rPr>
              <a:t> Confusing—a </a:t>
            </a:r>
            <a:r>
              <a:rPr lang="en-US" altLang="en-US" sz="3000" b="1">
                <a:latin typeface="Arial" panose="020B0604020202020204" pitchFamily="34" charset="0"/>
              </a:rPr>
              <a:t>direct</a:t>
            </a:r>
            <a:r>
              <a:rPr lang="en-US" altLang="en-US" sz="3000" b="1">
                <a:latin typeface="Times New Roman" panose="02020603050405020304" pitchFamily="18" charset="0"/>
              </a:rPr>
              <a:t> vote is more simple and understandable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4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utoUpdateAnimBg="0"/>
      <p:bldP spid="23559" grpId="0" autoUpdateAnimBg="0"/>
      <p:bldP spid="23560" grpId="0" autoUpdateAnimBg="0"/>
      <p:bldP spid="23561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541</TotalTime>
  <Words>563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Georgia</vt:lpstr>
      <vt:lpstr>Times New Roman</vt:lpstr>
      <vt:lpstr>Wingdings 3</vt:lpstr>
      <vt:lpstr>Ion</vt:lpstr>
      <vt:lpstr>Elections</vt:lpstr>
      <vt:lpstr>Bellringer</vt:lpstr>
      <vt:lpstr>Running for President</vt:lpstr>
      <vt:lpstr>Running for President</vt:lpstr>
      <vt:lpstr>Running for President</vt:lpstr>
      <vt:lpstr>PowerPoint Presentation</vt:lpstr>
      <vt:lpstr>examples</vt:lpstr>
      <vt:lpstr>PowerPoint Presentation</vt:lpstr>
      <vt:lpstr>PowerPoint Presentation</vt:lpstr>
      <vt:lpstr>PowerPoint Presentation</vt:lpstr>
      <vt:lpstr>PowerPoint Presentation</vt:lpstr>
      <vt:lpstr>Money IN Politics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American Law</dc:title>
  <dc:creator>Ccsteacher</dc:creator>
  <cp:lastModifiedBy>Adam Cox</cp:lastModifiedBy>
  <cp:revision>52</cp:revision>
  <dcterms:created xsi:type="dcterms:W3CDTF">2014-08-22T15:09:52Z</dcterms:created>
  <dcterms:modified xsi:type="dcterms:W3CDTF">2016-01-20T13:19:57Z</dcterms:modified>
</cp:coreProperties>
</file>