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65" r:id="rId2"/>
    <p:sldId id="272" r:id="rId3"/>
    <p:sldId id="256" r:id="rId4"/>
    <p:sldId id="268" r:id="rId5"/>
    <p:sldId id="273" r:id="rId6"/>
    <p:sldId id="269" r:id="rId7"/>
    <p:sldId id="270" r:id="rId8"/>
    <p:sldId id="271"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24" autoAdjust="0"/>
    <p:restoredTop sz="94660"/>
  </p:normalViewPr>
  <p:slideViewPr>
    <p:cSldViewPr>
      <p:cViewPr varScale="1">
        <p:scale>
          <a:sx n="103" d="100"/>
          <a:sy n="103" d="100"/>
        </p:scale>
        <p:origin x="51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4619030-296C-4696-BFCE-050EABBF8367}" type="datetimeFigureOut">
              <a:rPr lang="en-US" smtClean="0"/>
              <a:pPr/>
              <a:t>1/28/2016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45B8604-C0C1-42E6-9CDE-DB63EFF7A6F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619030-296C-4696-BFCE-050EABBF8367}"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B8604-C0C1-42E6-9CDE-DB63EFF7A6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619030-296C-4696-BFCE-050EABBF8367}"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B8604-C0C1-42E6-9CDE-DB63EFF7A6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4619030-296C-4696-BFCE-050EABBF8367}"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B8604-C0C1-42E6-9CDE-DB63EFF7A6F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619030-296C-4696-BFCE-050EABBF8367}" type="datetimeFigureOut">
              <a:rPr lang="en-US" smtClean="0"/>
              <a:pPr/>
              <a:t>1/28/2016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45B8604-C0C1-42E6-9CDE-DB63EFF7A6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4619030-296C-4696-BFCE-050EABBF8367}"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B8604-C0C1-42E6-9CDE-DB63EFF7A6F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4619030-296C-4696-BFCE-050EABBF8367}" type="datetimeFigureOut">
              <a:rPr lang="en-US" smtClean="0"/>
              <a:pPr/>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5B8604-C0C1-42E6-9CDE-DB63EFF7A6F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619030-296C-4696-BFCE-050EABBF8367}" type="datetimeFigureOut">
              <a:rPr lang="en-US" smtClean="0"/>
              <a:pPr/>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5B8604-C0C1-42E6-9CDE-DB63EFF7A6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619030-296C-4696-BFCE-050EABBF8367}" type="datetimeFigureOut">
              <a:rPr lang="en-US" smtClean="0"/>
              <a:pPr/>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5B8604-C0C1-42E6-9CDE-DB63EFF7A6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619030-296C-4696-BFCE-050EABBF8367}"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B8604-C0C1-42E6-9CDE-DB63EFF7A6F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619030-296C-4696-BFCE-050EABBF8367}" type="datetimeFigureOut">
              <a:rPr lang="en-US" smtClean="0"/>
              <a:pPr/>
              <a:t>1/28/2016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45B8604-C0C1-42E6-9CDE-DB63EFF7A6F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4619030-296C-4696-BFCE-050EABBF8367}" type="datetimeFigureOut">
              <a:rPr lang="en-US" smtClean="0"/>
              <a:pPr/>
              <a:t>1/28/2016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45B8604-C0C1-42E6-9CDE-DB63EFF7A6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Introduction to Economics</a:t>
            </a:r>
          </a:p>
          <a:p>
            <a:r>
              <a:rPr lang="en-US" dirty="0" smtClean="0"/>
              <a:t>Johnstown High School </a:t>
            </a:r>
          </a:p>
          <a:p>
            <a:r>
              <a:rPr lang="en-US" dirty="0" smtClean="0"/>
              <a:t>Mr. Cox</a:t>
            </a:r>
          </a:p>
          <a:p>
            <a:endParaRPr lang="en-US" dirty="0"/>
          </a:p>
        </p:txBody>
      </p:sp>
      <p:sp>
        <p:nvSpPr>
          <p:cNvPr id="2" name="Title 1"/>
          <p:cNvSpPr>
            <a:spLocks noGrp="1"/>
          </p:cNvSpPr>
          <p:nvPr>
            <p:ph type="ctrTitle"/>
          </p:nvPr>
        </p:nvSpPr>
        <p:spPr/>
        <p:txBody>
          <a:bodyPr/>
          <a:lstStyle/>
          <a:p>
            <a:r>
              <a:rPr lang="en-US" dirty="0" smtClean="0"/>
              <a:t>Resources, Scarcity, and Surplus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err="1" smtClean="0"/>
              <a:t>Bellringer</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Why is jewelry (diamonds, gold, gems, etc) such an expensive good? Why are other goods cheap?</a:t>
            </a:r>
          </a:p>
          <a:p>
            <a:endParaRPr lang="en-US" dirty="0" smtClean="0"/>
          </a:p>
          <a:p>
            <a:endParaRPr lang="en-US" dirty="0" smtClean="0"/>
          </a:p>
          <a:p>
            <a:endParaRPr lang="en-US" dirty="0" smtClean="0"/>
          </a:p>
          <a:p>
            <a:endParaRPr lang="en-US" dirty="0" smtClean="0"/>
          </a:p>
          <a:p>
            <a:r>
              <a:rPr lang="en-US" dirty="0" smtClean="0"/>
              <a:t>How does scarcity of resources impact economic market factors and decision making?</a:t>
            </a:r>
            <a:endParaRPr lang="en-US" dirty="0"/>
          </a:p>
        </p:txBody>
      </p:sp>
      <p:sp>
        <p:nvSpPr>
          <p:cNvPr id="4" name="Title 1"/>
          <p:cNvSpPr txBox="1">
            <a:spLocks/>
          </p:cNvSpPr>
          <p:nvPr/>
        </p:nvSpPr>
        <p:spPr>
          <a:xfrm>
            <a:off x="492034" y="3429000"/>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Essential Question</a:t>
            </a:r>
            <a:endParaRPr lang="en-US" dirty="0"/>
          </a:p>
        </p:txBody>
      </p:sp>
      <p:sp>
        <p:nvSpPr>
          <p:cNvPr id="5" name="Content Placeholder 2"/>
          <p:cNvSpPr txBox="1">
            <a:spLocks/>
          </p:cNvSpPr>
          <p:nvPr/>
        </p:nvSpPr>
        <p:spPr>
          <a:xfrm>
            <a:off x="492034" y="4535424"/>
            <a:ext cx="8229600" cy="1865376"/>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0"/>
            <a:ext cx="7772400" cy="1143000"/>
          </a:xfrm>
        </p:spPr>
        <p:txBody>
          <a:bodyPr/>
          <a:lstStyle/>
          <a:p>
            <a:r>
              <a:rPr lang="en-US" dirty="0" smtClean="0"/>
              <a:t>Another Economics Definition</a:t>
            </a:r>
            <a:endParaRPr lang="en-US" dirty="0"/>
          </a:p>
        </p:txBody>
      </p:sp>
      <p:sp>
        <p:nvSpPr>
          <p:cNvPr id="5" name="Content Placeholder 4"/>
          <p:cNvSpPr>
            <a:spLocks noGrp="1"/>
          </p:cNvSpPr>
          <p:nvPr>
            <p:ph sz="quarter" idx="1"/>
          </p:nvPr>
        </p:nvSpPr>
        <p:spPr>
          <a:xfrm>
            <a:off x="914400" y="1447800"/>
            <a:ext cx="7772400" cy="5105400"/>
          </a:xfrm>
        </p:spPr>
        <p:txBody>
          <a:bodyPr>
            <a:normAutofit/>
          </a:bodyPr>
          <a:lstStyle/>
          <a:p>
            <a:r>
              <a:rPr lang="en-US" b="1" i="1" dirty="0" smtClean="0"/>
              <a:t>“The study of the use of scarce resources which have alternative uses.”</a:t>
            </a:r>
          </a:p>
          <a:p>
            <a:pPr lvl="1"/>
            <a:r>
              <a:rPr lang="en-US" i="1" u="sng" dirty="0" smtClean="0"/>
              <a:t>Scarce or Scarcity </a:t>
            </a:r>
          </a:p>
          <a:p>
            <a:pPr lvl="2"/>
            <a:r>
              <a:rPr lang="en-US" b="1" u="sng" dirty="0" smtClean="0"/>
              <a:t>Definition: </a:t>
            </a:r>
            <a:r>
              <a:rPr lang="en-US" dirty="0" smtClean="0"/>
              <a:t>refers to limitations—insufficient resources, goods, or abilities to achieve the desired ends</a:t>
            </a:r>
            <a:endParaRPr lang="en-US" b="1" u="sng" dirty="0" smtClean="0"/>
          </a:p>
          <a:p>
            <a:pPr lvl="1"/>
            <a:r>
              <a:rPr lang="en-US" i="1" u="sng" dirty="0" smtClean="0"/>
              <a:t>Goods</a:t>
            </a:r>
          </a:p>
          <a:p>
            <a:pPr lvl="2"/>
            <a:r>
              <a:rPr lang="en-US" dirty="0" smtClean="0"/>
              <a:t>Manufactured or produced items for personal or commercial purchase</a:t>
            </a:r>
          </a:p>
          <a:p>
            <a:pPr lvl="3"/>
            <a:r>
              <a:rPr lang="en-US" dirty="0" smtClean="0"/>
              <a:t>Examples?</a:t>
            </a:r>
          </a:p>
          <a:p>
            <a:pPr lvl="1"/>
            <a:r>
              <a:rPr lang="en-US" i="1" u="sng" dirty="0" smtClean="0"/>
              <a:t>Services</a:t>
            </a:r>
          </a:p>
          <a:p>
            <a:pPr lvl="2"/>
            <a:r>
              <a:rPr lang="en-US" dirty="0" smtClean="0"/>
              <a:t>Actions of laborers, skilled or otherwise, to be purchased for personal or commercial purposes</a:t>
            </a:r>
          </a:p>
          <a:p>
            <a:pPr lvl="2"/>
            <a:r>
              <a:rPr lang="en-US" dirty="0" smtClean="0"/>
              <a:t>Examples?</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10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1000"/>
                                        <p:tgtEl>
                                          <p:spTgt spid="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1000"/>
                                        <p:tgtEl>
                                          <p:spTgt spid="5">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1000"/>
                                        <p:tgtEl>
                                          <p:spTgt spid="5">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fade">
                                      <p:cBhvr>
                                        <p:cTn id="30" dur="1000"/>
                                        <p:tgtEl>
                                          <p:spTgt spid="5">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animEffect transition="in" filter="fade">
                                      <p:cBhvr>
                                        <p:cTn id="33"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Why do we have Scarcity?</a:t>
            </a:r>
          </a:p>
        </p:txBody>
      </p:sp>
      <p:sp>
        <p:nvSpPr>
          <p:cNvPr id="12291" name="Rectangle 3"/>
          <p:cNvSpPr>
            <a:spLocks noGrp="1" noChangeArrowheads="1"/>
          </p:cNvSpPr>
          <p:nvPr>
            <p:ph type="body" idx="1"/>
          </p:nvPr>
        </p:nvSpPr>
        <p:spPr>
          <a:xfrm>
            <a:off x="457200" y="1524000"/>
            <a:ext cx="8229600" cy="4602163"/>
          </a:xfrm>
        </p:spPr>
        <p:txBody>
          <a:bodyPr>
            <a:normAutofit/>
          </a:bodyPr>
          <a:lstStyle/>
          <a:p>
            <a:pPr algn="ctr" eaLnBrk="1" hangingPunct="1">
              <a:lnSpc>
                <a:spcPct val="90000"/>
              </a:lnSpc>
              <a:buFontTx/>
              <a:buNone/>
            </a:pPr>
            <a:r>
              <a:rPr lang="en-US" sz="3200" dirty="0" smtClean="0"/>
              <a:t>We have Unlimited Wants and Needs</a:t>
            </a:r>
          </a:p>
          <a:p>
            <a:pPr algn="ctr" eaLnBrk="1" hangingPunct="1">
              <a:lnSpc>
                <a:spcPct val="90000"/>
              </a:lnSpc>
              <a:buFontTx/>
              <a:buNone/>
            </a:pPr>
            <a:r>
              <a:rPr lang="en-US" sz="3200" dirty="0" smtClean="0"/>
              <a:t>But</a:t>
            </a:r>
          </a:p>
          <a:p>
            <a:pPr algn="ctr" eaLnBrk="1" hangingPunct="1">
              <a:lnSpc>
                <a:spcPct val="90000"/>
              </a:lnSpc>
              <a:buFontTx/>
              <a:buNone/>
            </a:pPr>
            <a:r>
              <a:rPr lang="en-US" sz="3200" dirty="0" smtClean="0"/>
              <a:t>Limited Resources</a:t>
            </a:r>
          </a:p>
          <a:p>
            <a:pPr algn="ctr" eaLnBrk="1" hangingPunct="1">
              <a:lnSpc>
                <a:spcPct val="90000"/>
              </a:lnSpc>
              <a:buFontTx/>
              <a:buNone/>
            </a:pPr>
            <a:r>
              <a:rPr lang="en-US" sz="3200" dirty="0" smtClean="0"/>
              <a:t>Create Scarcity</a:t>
            </a:r>
          </a:p>
          <a:p>
            <a:pPr algn="ctr" eaLnBrk="1" hangingPunct="1">
              <a:lnSpc>
                <a:spcPct val="90000"/>
              </a:lnSpc>
              <a:buFontTx/>
              <a:buNone/>
            </a:pPr>
            <a:r>
              <a:rPr lang="en-US" sz="3200" dirty="0" smtClean="0"/>
              <a:t>So we need to make </a:t>
            </a:r>
            <a:r>
              <a:rPr lang="en-US" sz="3200" u="sng" dirty="0" smtClean="0"/>
              <a:t>Choices</a:t>
            </a:r>
          </a:p>
          <a:p>
            <a:pPr algn="ctr" eaLnBrk="1" hangingPunct="1">
              <a:lnSpc>
                <a:spcPct val="90000"/>
              </a:lnSpc>
              <a:buFontTx/>
              <a:buNone/>
            </a:pPr>
            <a:r>
              <a:rPr lang="en-US" sz="3200" dirty="0" smtClean="0"/>
              <a:t>What to produce</a:t>
            </a:r>
          </a:p>
          <a:p>
            <a:pPr algn="ctr" eaLnBrk="1" hangingPunct="1">
              <a:lnSpc>
                <a:spcPct val="90000"/>
              </a:lnSpc>
              <a:buFontTx/>
              <a:buNone/>
            </a:pPr>
            <a:r>
              <a:rPr lang="en-US" sz="3200" dirty="0" smtClean="0"/>
              <a:t>How to Produce</a:t>
            </a:r>
          </a:p>
          <a:p>
            <a:pPr algn="ctr" eaLnBrk="1" hangingPunct="1">
              <a:lnSpc>
                <a:spcPct val="90000"/>
              </a:lnSpc>
              <a:buFontTx/>
              <a:buNone/>
            </a:pPr>
            <a:r>
              <a:rPr lang="en-US" sz="3200" dirty="0" smtClean="0"/>
              <a:t>For Whom to produce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7" dur="500"/>
                                        <p:tgtEl>
                                          <p:spTgt spid="1229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checkerboard(across)">
                                      <p:cBhvr>
                                        <p:cTn id="12" dur="500"/>
                                        <p:tgtEl>
                                          <p:spTgt spid="1229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2291">
                                            <p:txEl>
                                              <p:pRg st="3" end="3"/>
                                            </p:txEl>
                                          </p:spTgt>
                                        </p:tgtEl>
                                        <p:attrNameLst>
                                          <p:attrName>style.visibility</p:attrName>
                                        </p:attrNameLst>
                                      </p:cBhvr>
                                      <p:to>
                                        <p:strVal val="visible"/>
                                      </p:to>
                                    </p:set>
                                    <p:animEffect transition="in" filter="checkerboard(across)">
                                      <p:cBhvr>
                                        <p:cTn id="17" dur="500"/>
                                        <p:tgtEl>
                                          <p:spTgt spid="1229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12291">
                                            <p:txEl>
                                              <p:pRg st="4" end="4"/>
                                            </p:txEl>
                                          </p:spTgt>
                                        </p:tgtEl>
                                        <p:attrNameLst>
                                          <p:attrName>style.visibility</p:attrName>
                                        </p:attrNameLst>
                                      </p:cBhvr>
                                      <p:to>
                                        <p:strVal val="visible"/>
                                      </p:to>
                                    </p:set>
                                    <p:animEffect transition="in" filter="diamond(in)">
                                      <p:cBhvr>
                                        <p:cTn id="22" dur="2000"/>
                                        <p:tgtEl>
                                          <p:spTgt spid="1229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anim calcmode="lin" valueType="num">
                                      <p:cBhvr additive="base">
                                        <p:cTn id="27"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2291">
                                            <p:txEl>
                                              <p:pRg st="6" end="6"/>
                                            </p:txEl>
                                          </p:spTgt>
                                        </p:tgtEl>
                                        <p:attrNameLst>
                                          <p:attrName>style.visibility</p:attrName>
                                        </p:attrNameLst>
                                      </p:cBhvr>
                                      <p:to>
                                        <p:strVal val="visible"/>
                                      </p:to>
                                    </p:set>
                                    <p:anim calcmode="lin" valueType="num">
                                      <p:cBhvr additive="base">
                                        <p:cTn id="33" dur="5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2291">
                                            <p:txEl>
                                              <p:pRg st="7" end="7"/>
                                            </p:txEl>
                                          </p:spTgt>
                                        </p:tgtEl>
                                        <p:attrNameLst>
                                          <p:attrName>style.visibility</p:attrName>
                                        </p:attrNameLst>
                                      </p:cBhvr>
                                      <p:to>
                                        <p:strVal val="visible"/>
                                      </p:to>
                                    </p:set>
                                    <p:anim calcmode="lin" valueType="num">
                                      <p:cBhvr additive="base">
                                        <p:cTn id="39" dur="5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229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Scarcity Cont’d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Who produces? Who decides?</a:t>
            </a:r>
          </a:p>
          <a:p>
            <a:r>
              <a:rPr lang="en-US" u="sng" dirty="0" smtClean="0"/>
              <a:t>Producer</a:t>
            </a:r>
            <a:r>
              <a:rPr lang="en-US" dirty="0" smtClean="0"/>
              <a:t> - </a:t>
            </a:r>
            <a:r>
              <a:rPr lang="en-US" dirty="0"/>
              <a:t>A person who makes goods or provides </a:t>
            </a:r>
            <a:r>
              <a:rPr lang="en-US" dirty="0" smtClean="0"/>
              <a:t>services. </a:t>
            </a:r>
          </a:p>
          <a:p>
            <a:pPr lvl="1"/>
            <a:r>
              <a:rPr lang="en-US" dirty="0" smtClean="0"/>
              <a:t>Government</a:t>
            </a:r>
          </a:p>
          <a:p>
            <a:pPr lvl="1"/>
            <a:r>
              <a:rPr lang="en-US" dirty="0" smtClean="0"/>
              <a:t>Business</a:t>
            </a:r>
          </a:p>
          <a:p>
            <a:pPr lvl="1"/>
            <a:r>
              <a:rPr lang="en-US" dirty="0" smtClean="0"/>
              <a:t>Individual</a:t>
            </a:r>
          </a:p>
          <a:p>
            <a:pPr lvl="2"/>
            <a:endParaRPr lang="en-US" dirty="0" smtClean="0"/>
          </a:p>
          <a:p>
            <a:r>
              <a:rPr lang="en-US" u="sng" dirty="0" smtClean="0"/>
              <a:t>Consumer</a:t>
            </a:r>
            <a:r>
              <a:rPr lang="en-US" dirty="0" smtClean="0"/>
              <a:t> - </a:t>
            </a:r>
            <a:r>
              <a:rPr lang="en-US" dirty="0"/>
              <a:t>A person who buys a good or a service for </a:t>
            </a:r>
            <a:r>
              <a:rPr lang="en-US" dirty="0" smtClean="0"/>
              <a:t>his/her use</a:t>
            </a:r>
          </a:p>
          <a:p>
            <a:endParaRPr lang="en-US" u="sng" dirty="0"/>
          </a:p>
          <a:p>
            <a:r>
              <a:rPr lang="en-US" i="1" u="sng" dirty="0" smtClean="0"/>
              <a:t>What is the relationship between consumers and producers in regards to scarcity of resources and wants?</a:t>
            </a:r>
          </a:p>
          <a:p>
            <a:endParaRPr lang="en-US" dirty="0"/>
          </a:p>
        </p:txBody>
      </p:sp>
    </p:spTree>
    <p:extLst>
      <p:ext uri="{BB962C8B-B14F-4D97-AF65-F5344CB8AC3E}">
        <p14:creationId xmlns:p14="http://schemas.microsoft.com/office/powerpoint/2010/main" val="1045320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fontScale="90000"/>
          </a:bodyPr>
          <a:lstStyle/>
          <a:p>
            <a:r>
              <a:rPr lang="en-US" dirty="0" smtClean="0"/>
              <a:t>Scenario: Choices of Scarce Resources </a:t>
            </a:r>
            <a:endParaRPr lang="en-US" dirty="0"/>
          </a:p>
        </p:txBody>
      </p:sp>
      <p:sp>
        <p:nvSpPr>
          <p:cNvPr id="3" name="Content Placeholder 2"/>
          <p:cNvSpPr>
            <a:spLocks noGrp="1"/>
          </p:cNvSpPr>
          <p:nvPr>
            <p:ph sz="quarter" idx="1"/>
          </p:nvPr>
        </p:nvSpPr>
        <p:spPr/>
        <p:txBody>
          <a:bodyPr>
            <a:normAutofit/>
          </a:bodyPr>
          <a:lstStyle/>
          <a:p>
            <a:r>
              <a:rPr lang="en-US" dirty="0" smtClean="0"/>
              <a:t>You are a member of a surgical team in a leading U.S. hospital. As a team, you must decide which patients should receive liver transplants as donated organs become available. Recently your hospital received an organ donation from the family of an accident victim. As best as your team can determine, each of the three candidates' bodies would accept the liver without major threat of rejection. The cost of this operation, surgical fees and hospital care, would come to approximately $50,000. Decide which patient will receive the liver transplant operation. Identify the criteria you used to evaluate each patient.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Recipients</a:t>
            </a:r>
            <a:endParaRPr lang="en-US" dirty="0"/>
          </a:p>
        </p:txBody>
      </p:sp>
      <p:sp>
        <p:nvSpPr>
          <p:cNvPr id="3" name="Content Placeholder 2"/>
          <p:cNvSpPr>
            <a:spLocks noGrp="1"/>
          </p:cNvSpPr>
          <p:nvPr>
            <p:ph sz="quarter" idx="1"/>
          </p:nvPr>
        </p:nvSpPr>
        <p:spPr>
          <a:xfrm>
            <a:off x="914400" y="1600200"/>
            <a:ext cx="7772400" cy="4419600"/>
          </a:xfrm>
        </p:spPr>
        <p:txBody>
          <a:bodyPr>
            <a:normAutofit fontScale="92500" lnSpcReduction="20000"/>
          </a:bodyPr>
          <a:lstStyle/>
          <a:p>
            <a:r>
              <a:rPr lang="en-US" dirty="0" smtClean="0"/>
              <a:t>1. A 40-year-old male construction worker with a wife and five children. Until recently, he provided most of the family's income. Now his wife works at part-time jobs to earn the family income. His insurance would cover about one-half of the costs of the operation and post-operative medical care. </a:t>
            </a:r>
          </a:p>
          <a:p>
            <a:endParaRPr lang="en-US" dirty="0" smtClean="0"/>
          </a:p>
          <a:p>
            <a:r>
              <a:rPr lang="en-US" dirty="0" smtClean="0"/>
              <a:t>2. A 30-year-old female working as a sales representative for the regional telephone company. She has no family. She plans to marry as soon as her health improves as a result of the liver transplant. Her health insurance will cover the costs of the operation. </a:t>
            </a:r>
          </a:p>
          <a:p>
            <a:endParaRPr lang="en-US" dirty="0" smtClean="0"/>
          </a:p>
          <a:p>
            <a:r>
              <a:rPr lang="en-US" dirty="0" smtClean="0"/>
              <a:t>3. A 45-year-old former pro-football player with a wife and children. His health insurance will cover the cost of insurance.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economic principles apply to this situation?</a:t>
            </a:r>
            <a:endParaRPr lang="en-US" dirty="0"/>
          </a:p>
        </p:txBody>
      </p:sp>
      <p:sp>
        <p:nvSpPr>
          <p:cNvPr id="3" name="Content Placeholder 2"/>
          <p:cNvSpPr>
            <a:spLocks noGrp="1"/>
          </p:cNvSpPr>
          <p:nvPr>
            <p:ph sz="quarter" idx="1"/>
          </p:nvPr>
        </p:nvSpPr>
        <p:spPr/>
        <p:txBody>
          <a:bodyPr/>
          <a:lstStyle/>
          <a:p>
            <a:r>
              <a:rPr lang="en-US" dirty="0" smtClean="0"/>
              <a:t>Scare resource?</a:t>
            </a:r>
          </a:p>
          <a:p>
            <a:r>
              <a:rPr lang="en-US" dirty="0" smtClean="0"/>
              <a:t>Factors in decision making?</a:t>
            </a:r>
          </a:p>
          <a:p>
            <a:pPr lvl="1"/>
            <a:r>
              <a:rPr lang="en-US" dirty="0" smtClean="0"/>
              <a:t>Insurance coverage?</a:t>
            </a:r>
          </a:p>
          <a:p>
            <a:pPr lvl="1"/>
            <a:r>
              <a:rPr lang="en-US" dirty="0" smtClean="0"/>
              <a:t>Cost of labor losses?</a:t>
            </a:r>
          </a:p>
          <a:p>
            <a:pPr lvl="1"/>
            <a:r>
              <a:rPr lang="en-US" dirty="0" smtClean="0"/>
              <a:t>Personal losses?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dirty="0" smtClean="0"/>
              <a:t>Essential Question</a:t>
            </a:r>
            <a:endParaRPr lang="en-US" dirty="0"/>
          </a:p>
        </p:txBody>
      </p:sp>
      <p:sp>
        <p:nvSpPr>
          <p:cNvPr id="3" name="Content Placeholder 2"/>
          <p:cNvSpPr>
            <a:spLocks noGrp="1"/>
          </p:cNvSpPr>
          <p:nvPr>
            <p:ph idx="1"/>
          </p:nvPr>
        </p:nvSpPr>
        <p:spPr>
          <a:xfrm>
            <a:off x="457200" y="1600200"/>
            <a:ext cx="8229600" cy="4800600"/>
          </a:xfrm>
        </p:spPr>
        <p:txBody>
          <a:bodyPr/>
          <a:lstStyle/>
          <a:p>
            <a:r>
              <a:rPr lang="en-US" dirty="0" smtClean="0"/>
              <a:t>How does scarcity of resources impact economic market factors and decision making?</a:t>
            </a:r>
          </a:p>
          <a:p>
            <a:endParaRPr lang="en-US" dirty="0"/>
          </a:p>
        </p:txBody>
      </p:sp>
      <p:sp>
        <p:nvSpPr>
          <p:cNvPr id="4" name="Title 1"/>
          <p:cNvSpPr txBox="1">
            <a:spLocks/>
          </p:cNvSpPr>
          <p:nvPr/>
        </p:nvSpPr>
        <p:spPr>
          <a:xfrm>
            <a:off x="492034" y="3429000"/>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Homework</a:t>
            </a:r>
            <a:endParaRPr lang="en-US" dirty="0"/>
          </a:p>
        </p:txBody>
      </p:sp>
      <p:sp>
        <p:nvSpPr>
          <p:cNvPr id="5" name="Content Placeholder 2"/>
          <p:cNvSpPr txBox="1">
            <a:spLocks/>
          </p:cNvSpPr>
          <p:nvPr/>
        </p:nvSpPr>
        <p:spPr>
          <a:xfrm>
            <a:off x="492034" y="4535424"/>
            <a:ext cx="8229600" cy="1865376"/>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18543</TotalTime>
  <Words>499</Words>
  <Application>Microsoft Office PowerPoint</Application>
  <PresentationFormat>On-screen Show (4:3)</PresentationFormat>
  <Paragraphs>58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Franklin Gothic Book</vt:lpstr>
      <vt:lpstr>Georgia</vt:lpstr>
      <vt:lpstr>Perpetua</vt:lpstr>
      <vt:lpstr>Wingdings 2</vt:lpstr>
      <vt:lpstr>Equity</vt:lpstr>
      <vt:lpstr>Resources, Scarcity, and Surplus</vt:lpstr>
      <vt:lpstr>Bellringer</vt:lpstr>
      <vt:lpstr>Another Economics Definition</vt:lpstr>
      <vt:lpstr>Why do we have Scarcity?</vt:lpstr>
      <vt:lpstr>Scarcity Cont’d</vt:lpstr>
      <vt:lpstr>Scenario: Choices of Scarce Resources </vt:lpstr>
      <vt:lpstr>Potential Recipients</vt:lpstr>
      <vt:lpstr>What economic principles apply to this situation?</vt:lpstr>
      <vt:lpstr>Essential Question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Definition(s)</dc:title>
  <dc:creator>ccsteacher</dc:creator>
  <cp:lastModifiedBy>Adam Cox</cp:lastModifiedBy>
  <cp:revision>1432</cp:revision>
  <dcterms:created xsi:type="dcterms:W3CDTF">2009-02-02T13:52:30Z</dcterms:created>
  <dcterms:modified xsi:type="dcterms:W3CDTF">2016-01-28T15:23:15Z</dcterms:modified>
</cp:coreProperties>
</file>