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7"/>
  </p:notesMasterIdLst>
  <p:sldIdLst>
    <p:sldId id="256" r:id="rId2"/>
    <p:sldId id="264" r:id="rId3"/>
    <p:sldId id="259" r:id="rId4"/>
    <p:sldId id="267" r:id="rId5"/>
    <p:sldId id="260" r:id="rId6"/>
    <p:sldId id="275" r:id="rId7"/>
    <p:sldId id="268" r:id="rId8"/>
    <p:sldId id="276" r:id="rId9"/>
    <p:sldId id="270" r:id="rId10"/>
    <p:sldId id="277" r:id="rId11"/>
    <p:sldId id="263" r:id="rId12"/>
    <p:sldId id="272" r:id="rId13"/>
    <p:sldId id="265" r:id="rId14"/>
    <p:sldId id="271"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51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84701-6D07-4A46-ACAD-F30DFFC2D7F2}" type="datetimeFigureOut">
              <a:rPr lang="en-US" smtClean="0"/>
              <a:t>1/21/2016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9DFC0-F2BC-45CD-A7BD-EE040974FD9B}" type="slidenum">
              <a:rPr lang="en-US" smtClean="0"/>
              <a:t>‹#›</a:t>
            </a:fld>
            <a:endParaRPr lang="en-US"/>
          </a:p>
        </p:txBody>
      </p:sp>
    </p:spTree>
    <p:extLst>
      <p:ext uri="{BB962C8B-B14F-4D97-AF65-F5344CB8AC3E}">
        <p14:creationId xmlns:p14="http://schemas.microsoft.com/office/powerpoint/2010/main" val="2306753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08FD74-E81C-4F19-8CA0-A45112136618}" type="slidenum">
              <a:rPr lang="en-US" altLang="en-US"/>
              <a:pPr eaLnBrk="1" hangingPunct="1"/>
              <a:t>2</a:t>
            </a:fld>
            <a:endParaRPr lang="en-US" alt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84432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5BE28E-6EFF-45E0-9700-4914DB4429E1}" type="slidenum">
              <a:rPr lang="en-US" altLang="en-US"/>
              <a:pPr eaLnBrk="1" hangingPunct="1"/>
              <a:t>4</a:t>
            </a:fld>
            <a:endParaRPr lang="en-US"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930815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panose="020B0604020202020204" pitchFamily="34" charset="0"/>
              </a:defRPr>
            </a:lvl1pPr>
            <a:lvl2pPr marL="742950" indent="-285750" eaLnBrk="0" hangingPunct="0">
              <a:defRPr sz="4000">
                <a:solidFill>
                  <a:schemeClr val="tx1"/>
                </a:solidFill>
                <a:latin typeface="Arial" panose="020B0604020202020204" pitchFamily="34" charset="0"/>
              </a:defRPr>
            </a:lvl2pPr>
            <a:lvl3pPr marL="1143000" indent="-228600" eaLnBrk="0" hangingPunct="0">
              <a:defRPr sz="4000">
                <a:solidFill>
                  <a:schemeClr val="tx1"/>
                </a:solidFill>
                <a:latin typeface="Arial" panose="020B0604020202020204" pitchFamily="34" charset="0"/>
              </a:defRPr>
            </a:lvl3pPr>
            <a:lvl4pPr marL="1600200" indent="-228600" eaLnBrk="0" hangingPunct="0">
              <a:defRPr sz="4000">
                <a:solidFill>
                  <a:schemeClr val="tx1"/>
                </a:solidFill>
                <a:latin typeface="Arial" panose="020B0604020202020204" pitchFamily="34" charset="0"/>
              </a:defRPr>
            </a:lvl4pPr>
            <a:lvl5pPr marL="2057400" indent="-228600" eaLnBrk="0" hangingPunct="0">
              <a:defRPr sz="4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9pPr>
          </a:lstStyle>
          <a:p>
            <a:pPr eaLnBrk="1" hangingPunct="1"/>
            <a:fld id="{29A90AE3-5B2D-4653-A962-E389C9F33E34}" type="slidenum">
              <a:rPr lang="en-US" altLang="en-US" sz="1200"/>
              <a:pPr eaLnBrk="1" hangingPunct="1"/>
              <a:t>5</a:t>
            </a:fld>
            <a:endParaRPr lang="en-US" altLang="en-US" sz="12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Make sure to tell students that the first is most important!  Make sure they star or highlight it.</a:t>
            </a:r>
          </a:p>
        </p:txBody>
      </p:sp>
    </p:spTree>
    <p:extLst>
      <p:ext uri="{BB962C8B-B14F-4D97-AF65-F5344CB8AC3E}">
        <p14:creationId xmlns:p14="http://schemas.microsoft.com/office/powerpoint/2010/main" val="421190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5BE28E-6EFF-45E0-9700-4914DB4429E1}" type="slidenum">
              <a:rPr lang="en-US" altLang="en-US"/>
              <a:pPr eaLnBrk="1" hangingPunct="1"/>
              <a:t>6</a:t>
            </a:fld>
            <a:endParaRPr lang="en-US"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912726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5BE28E-6EFF-45E0-9700-4914DB4429E1}" type="slidenum">
              <a:rPr lang="en-US" altLang="en-US"/>
              <a:pPr eaLnBrk="1" hangingPunct="1"/>
              <a:t>8</a:t>
            </a:fld>
            <a:endParaRPr lang="en-US"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464202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5BE28E-6EFF-45E0-9700-4914DB4429E1}" type="slidenum">
              <a:rPr lang="en-US" altLang="en-US"/>
              <a:pPr eaLnBrk="1" hangingPunct="1"/>
              <a:t>10</a:t>
            </a:fld>
            <a:endParaRPr lang="en-US"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599673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panose="020B0604020202020204" pitchFamily="34" charset="0"/>
              </a:defRPr>
            </a:lvl1pPr>
            <a:lvl2pPr marL="742950" indent="-285750" eaLnBrk="0" hangingPunct="0">
              <a:defRPr sz="4000">
                <a:solidFill>
                  <a:schemeClr val="tx1"/>
                </a:solidFill>
                <a:latin typeface="Arial" panose="020B0604020202020204" pitchFamily="34" charset="0"/>
              </a:defRPr>
            </a:lvl2pPr>
            <a:lvl3pPr marL="1143000" indent="-228600" eaLnBrk="0" hangingPunct="0">
              <a:defRPr sz="4000">
                <a:solidFill>
                  <a:schemeClr val="tx1"/>
                </a:solidFill>
                <a:latin typeface="Arial" panose="020B0604020202020204" pitchFamily="34" charset="0"/>
              </a:defRPr>
            </a:lvl3pPr>
            <a:lvl4pPr marL="1600200" indent="-228600" eaLnBrk="0" hangingPunct="0">
              <a:defRPr sz="4000">
                <a:solidFill>
                  <a:schemeClr val="tx1"/>
                </a:solidFill>
                <a:latin typeface="Arial" panose="020B0604020202020204" pitchFamily="34" charset="0"/>
              </a:defRPr>
            </a:lvl4pPr>
            <a:lvl5pPr marL="2057400" indent="-228600" eaLnBrk="0" hangingPunct="0">
              <a:defRPr sz="4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50000"/>
              <a:buFont typeface="Wingdings" panose="05000000000000000000" pitchFamily="2" charset="2"/>
              <a:buChar char="n"/>
              <a:defRPr sz="4000">
                <a:solidFill>
                  <a:schemeClr val="tx1"/>
                </a:solidFill>
                <a:latin typeface="Arial" panose="020B0604020202020204" pitchFamily="34" charset="0"/>
              </a:defRPr>
            </a:lvl9pPr>
          </a:lstStyle>
          <a:p>
            <a:pPr eaLnBrk="1" hangingPunct="1"/>
            <a:fld id="{9222280C-F9DE-4E3C-8167-31A4E10057CD}" type="slidenum">
              <a:rPr lang="en-US" altLang="en-US" sz="1200"/>
              <a:pPr eaLnBrk="1" hangingPunct="1"/>
              <a:t>11</a:t>
            </a:fld>
            <a:endParaRPr lang="en-US" altLang="en-US" sz="120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Explain in detail how states can change their mind only if they reject it first, not after they accept and then reject.  No half-</a:t>
            </a:r>
            <a:r>
              <a:rPr lang="en-US" altLang="en-US" dirty="0" err="1" smtClean="0">
                <a:latin typeface="Arial" panose="020B0604020202020204" pitchFamily="34" charset="0"/>
              </a:rPr>
              <a:t>sies</a:t>
            </a:r>
            <a:r>
              <a:rPr lang="en-US" altLang="en-US" dirty="0" smtClean="0">
                <a:latin typeface="Arial" panose="020B0604020202020204" pitchFamily="34" charset="0"/>
              </a:rPr>
              <a:t>.  </a:t>
            </a:r>
          </a:p>
          <a:p>
            <a:pPr eaLnBrk="1" hangingPunct="1"/>
            <a:r>
              <a:rPr lang="en-US" altLang="en-US" dirty="0" smtClean="0">
                <a:latin typeface="Arial" panose="020B0604020202020204" pitchFamily="34" charset="0"/>
              </a:rPr>
              <a:t>Why would congress set deadlines for ratification time allowed?</a:t>
            </a:r>
          </a:p>
        </p:txBody>
      </p:sp>
    </p:spTree>
    <p:extLst>
      <p:ext uri="{BB962C8B-B14F-4D97-AF65-F5344CB8AC3E}">
        <p14:creationId xmlns:p14="http://schemas.microsoft.com/office/powerpoint/2010/main" val="3448880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D874D4-D6B8-4E37-8800-D55637E4EB95}" type="slidenum">
              <a:rPr lang="en-US" altLang="en-US"/>
              <a:pPr eaLnBrk="1" hangingPunct="1"/>
              <a:t>12</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06291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3C4E8F-68A4-42CF-8144-96A9021CEEF6}" type="slidenum">
              <a:rPr lang="en-US" altLang="en-US"/>
              <a:pPr eaLnBrk="1" hangingPunct="1"/>
              <a:t>13</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5293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38364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88241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87101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45246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494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0920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447948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745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18810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6816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048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862B4D-A3B4-4F61-8C18-1DC8A30DB13B}"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152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862B4D-A3B4-4F61-8C18-1DC8A30DB13B}" type="datetimeFigureOut">
              <a:rPr lang="en-US" smtClean="0"/>
              <a:pPr/>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216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10701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21647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A862B4D-A3B4-4F61-8C18-1DC8A30DB13B}" type="datetimeFigureOut">
              <a:rPr lang="en-US" smtClean="0"/>
              <a:pPr/>
              <a:t>1/21/2016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2466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30607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862B4D-A3B4-4F61-8C18-1DC8A30DB13B}" type="datetimeFigureOut">
              <a:rPr lang="en-US" smtClean="0"/>
              <a:pPr/>
              <a:t>1/21/2016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6F45F7B-EF2B-4EC3-8E4B-086BDEF0BAD1}" type="slidenum">
              <a:rPr lang="en-US" smtClean="0"/>
              <a:pPr/>
              <a:t>‹#›</a:t>
            </a:fld>
            <a:endParaRPr lang="en-US"/>
          </a:p>
        </p:txBody>
      </p:sp>
    </p:spTree>
    <p:extLst>
      <p:ext uri="{BB962C8B-B14F-4D97-AF65-F5344CB8AC3E}">
        <p14:creationId xmlns:p14="http://schemas.microsoft.com/office/powerpoint/2010/main" val="345660334"/>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7667958" cy="3329581"/>
          </a:xfrm>
        </p:spPr>
        <p:txBody>
          <a:bodyPr/>
          <a:lstStyle/>
          <a:p>
            <a:r>
              <a:rPr lang="en-US" dirty="0" smtClean="0"/>
              <a:t>Constitutional Amendments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Participation in Government</a:t>
            </a:r>
          </a:p>
          <a:p>
            <a:r>
              <a:rPr lang="en-US" dirty="0" smtClean="0"/>
              <a:t>Johnstown High School </a:t>
            </a:r>
          </a:p>
          <a:p>
            <a:r>
              <a:rPr lang="en-US" dirty="0" smtClean="0"/>
              <a:t>Mr. Cox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52400" y="237770"/>
            <a:ext cx="7467600" cy="1400530"/>
          </a:xfrm>
        </p:spPr>
        <p:txBody>
          <a:bodyPr/>
          <a:lstStyle/>
          <a:p>
            <a:pPr eaLnBrk="1" hangingPunct="1"/>
            <a:r>
              <a:rPr lang="en-US" altLang="en-US" sz="4000" dirty="0" smtClean="0"/>
              <a:t>Four Routes For Constitutional Amendments</a:t>
            </a:r>
          </a:p>
        </p:txBody>
      </p:sp>
      <p:pic>
        <p:nvPicPr>
          <p:cNvPr id="5123" name="Picture 12" descr="CONSTAMEN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14400" y="1600200"/>
            <a:ext cx="6858000" cy="4724400"/>
          </a:xfrm>
          <a:noFill/>
        </p:spPr>
      </p:pic>
    </p:spTree>
    <p:extLst>
      <p:ext uri="{BB962C8B-B14F-4D97-AF65-F5344CB8AC3E}">
        <p14:creationId xmlns:p14="http://schemas.microsoft.com/office/powerpoint/2010/main" val="222624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525" y="381000"/>
            <a:ext cx="8202090" cy="1400530"/>
          </a:xfrm>
        </p:spPr>
        <p:txBody>
          <a:bodyPr/>
          <a:lstStyle/>
          <a:p>
            <a:pPr eaLnBrk="1" hangingPunct="1">
              <a:defRPr/>
            </a:pPr>
            <a:r>
              <a:rPr lang="en-US" sz="3600" dirty="0" smtClean="0"/>
              <a:t>Proposed Amendments Continued</a:t>
            </a:r>
          </a:p>
        </p:txBody>
      </p:sp>
      <p:sp>
        <p:nvSpPr>
          <p:cNvPr id="20483" name="Rectangle 3"/>
          <p:cNvSpPr>
            <a:spLocks noGrp="1" noChangeArrowheads="1"/>
          </p:cNvSpPr>
          <p:nvPr>
            <p:ph type="body" idx="1"/>
          </p:nvPr>
        </p:nvSpPr>
        <p:spPr>
          <a:xfrm>
            <a:off x="457200" y="1853248"/>
            <a:ext cx="8305800" cy="4699952"/>
          </a:xfrm>
        </p:spPr>
        <p:txBody>
          <a:bodyPr>
            <a:normAutofit/>
          </a:bodyPr>
          <a:lstStyle/>
          <a:p>
            <a:pPr lvl="2" eaLnBrk="1" hangingPunct="1">
              <a:lnSpc>
                <a:spcPct val="80000"/>
              </a:lnSpc>
            </a:pPr>
            <a:r>
              <a:rPr lang="en-US" altLang="en-US" sz="2400" dirty="0" smtClean="0"/>
              <a:t>States can change their minds if they first reject an amendment (not the opposite)</a:t>
            </a:r>
          </a:p>
          <a:p>
            <a:pPr lvl="2" eaLnBrk="1" hangingPunct="1">
              <a:lnSpc>
                <a:spcPct val="80000"/>
              </a:lnSpc>
            </a:pPr>
            <a:r>
              <a:rPr lang="en-US" altLang="en-US" sz="2400" dirty="0" smtClean="0"/>
              <a:t>10,000 </a:t>
            </a:r>
            <a:r>
              <a:rPr lang="en-US" altLang="en-US" sz="2400" dirty="0" smtClean="0"/>
              <a:t>Amendments proposed in Congress.</a:t>
            </a:r>
          </a:p>
          <a:p>
            <a:pPr lvl="3">
              <a:lnSpc>
                <a:spcPct val="80000"/>
              </a:lnSpc>
            </a:pPr>
            <a:r>
              <a:rPr lang="en-US" altLang="en-US" sz="2000" dirty="0"/>
              <a:t>33 Made it to the states</a:t>
            </a:r>
          </a:p>
          <a:p>
            <a:pPr lvl="4">
              <a:lnSpc>
                <a:spcPct val="80000"/>
              </a:lnSpc>
            </a:pPr>
            <a:r>
              <a:rPr lang="en-US" altLang="en-US" sz="2000" dirty="0" smtClean="0"/>
              <a:t>Only </a:t>
            </a:r>
            <a:r>
              <a:rPr lang="en-US" altLang="en-US" sz="2000" dirty="0" smtClean="0"/>
              <a:t>27 finally ratified</a:t>
            </a:r>
          </a:p>
          <a:p>
            <a:pPr eaLnBrk="1" hangingPunct="1">
              <a:lnSpc>
                <a:spcPct val="80000"/>
              </a:lnSpc>
            </a:pPr>
            <a:endParaRPr lang="en-US" altLang="en-US" sz="1800" dirty="0" smtClean="0"/>
          </a:p>
        </p:txBody>
      </p:sp>
    </p:spTree>
    <p:extLst>
      <p:ext uri="{BB962C8B-B14F-4D97-AF65-F5344CB8AC3E}">
        <p14:creationId xmlns:p14="http://schemas.microsoft.com/office/powerpoint/2010/main" val="440752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274638"/>
            <a:ext cx="8610600" cy="792162"/>
          </a:xfrm>
        </p:spPr>
        <p:txBody>
          <a:bodyPr/>
          <a:lstStyle/>
          <a:p>
            <a:pPr eaLnBrk="1" hangingPunct="1"/>
            <a:r>
              <a:rPr lang="en-US" altLang="en-US" sz="3200" smtClean="0"/>
              <a:t>Recent and Current Pending Amendments</a:t>
            </a:r>
          </a:p>
        </p:txBody>
      </p:sp>
      <p:sp>
        <p:nvSpPr>
          <p:cNvPr id="14339" name="Rectangle 3"/>
          <p:cNvSpPr>
            <a:spLocks noGrp="1" noChangeArrowheads="1"/>
          </p:cNvSpPr>
          <p:nvPr>
            <p:ph type="body" idx="1"/>
          </p:nvPr>
        </p:nvSpPr>
        <p:spPr>
          <a:xfrm>
            <a:off x="0" y="1295400"/>
            <a:ext cx="9144000" cy="5562600"/>
          </a:xfrm>
        </p:spPr>
        <p:txBody>
          <a:bodyPr>
            <a:normAutofit/>
          </a:bodyPr>
          <a:lstStyle/>
          <a:p>
            <a:pPr lvl="1" eaLnBrk="1" hangingPunct="1">
              <a:lnSpc>
                <a:spcPct val="80000"/>
              </a:lnSpc>
            </a:pPr>
            <a:r>
              <a:rPr lang="en-US" altLang="en-US" sz="1400" dirty="0" smtClean="0"/>
              <a:t>to </a:t>
            </a:r>
            <a:r>
              <a:rPr lang="en-US" altLang="en-US" sz="1400" dirty="0" smtClean="0"/>
              <a:t>reverse the Supreme Court's abortion decision </a:t>
            </a:r>
            <a:r>
              <a:rPr lang="en-US" altLang="en-US" sz="1400" i="1" dirty="0" smtClean="0"/>
              <a:t>Roe v. Wade</a:t>
            </a:r>
            <a:r>
              <a:rPr lang="en-US" altLang="en-US" sz="1400" dirty="0" smtClean="0"/>
              <a:t> (or to encode it in explicit constitutional language);</a:t>
            </a:r>
          </a:p>
          <a:p>
            <a:pPr lvl="1" eaLnBrk="1" hangingPunct="1">
              <a:lnSpc>
                <a:spcPct val="80000"/>
              </a:lnSpc>
            </a:pPr>
            <a:r>
              <a:rPr lang="en-US" altLang="en-US" sz="1400" dirty="0" smtClean="0"/>
              <a:t>to reverse (or modify) the Supreme Court's school prayer decision (</a:t>
            </a:r>
            <a:r>
              <a:rPr lang="en-US" altLang="en-US" sz="1400" i="1" dirty="0" smtClean="0"/>
              <a:t>Engle v. Vitale</a:t>
            </a:r>
            <a:r>
              <a:rPr lang="en-US" altLang="en-US" sz="1400" dirty="0" smtClean="0"/>
              <a:t>);</a:t>
            </a:r>
          </a:p>
          <a:p>
            <a:pPr lvl="1" eaLnBrk="1" hangingPunct="1">
              <a:lnSpc>
                <a:spcPct val="80000"/>
              </a:lnSpc>
            </a:pPr>
            <a:r>
              <a:rPr lang="en-US" altLang="en-US" sz="1400" dirty="0" smtClean="0"/>
              <a:t>to reverse the Supreme Court's “flag burning” (“symbolic speech”) decision (</a:t>
            </a:r>
            <a:r>
              <a:rPr lang="en-US" altLang="en-US" sz="1400" i="1" dirty="0" smtClean="0"/>
              <a:t>Texas v. Johnson</a:t>
            </a:r>
            <a:r>
              <a:rPr lang="en-US" altLang="en-US" sz="1400" dirty="0" smtClean="0"/>
              <a:t>);</a:t>
            </a:r>
          </a:p>
          <a:p>
            <a:pPr lvl="1" eaLnBrk="1" hangingPunct="1">
              <a:lnSpc>
                <a:spcPct val="80000"/>
              </a:lnSpc>
            </a:pPr>
            <a:r>
              <a:rPr lang="en-US" altLang="en-US" sz="1400" dirty="0" smtClean="0"/>
              <a:t>to mandate a balanced budget and/or tax and spending limits;</a:t>
            </a:r>
          </a:p>
          <a:p>
            <a:pPr lvl="1" eaLnBrk="1" hangingPunct="1">
              <a:lnSpc>
                <a:spcPct val="80000"/>
              </a:lnSpc>
            </a:pPr>
            <a:r>
              <a:rPr lang="en-US" altLang="en-US" sz="1400" dirty="0" smtClean="0"/>
              <a:t>to give the President an </a:t>
            </a:r>
            <a:r>
              <a:rPr lang="en-US" altLang="en-US" sz="1400" i="1" dirty="0" smtClean="0"/>
              <a:t>item veto </a:t>
            </a:r>
            <a:r>
              <a:rPr lang="en-US" altLang="en-US" sz="1400" dirty="0" smtClean="0"/>
              <a:t>(allowing the President to veto only parts of a bill);</a:t>
            </a:r>
          </a:p>
          <a:p>
            <a:pPr lvl="1" eaLnBrk="1" hangingPunct="1">
              <a:lnSpc>
                <a:spcPct val="80000"/>
              </a:lnSpc>
            </a:pPr>
            <a:r>
              <a:rPr lang="en-US" altLang="en-US" sz="1400" dirty="0" smtClean="0"/>
              <a:t>to modify or abolish the Electoral College for electing the President</a:t>
            </a:r>
            <a:r>
              <a:rPr lang="en-US" altLang="en-US" sz="1400" dirty="0" smtClean="0"/>
              <a:t>;</a:t>
            </a:r>
          </a:p>
          <a:p>
            <a:pPr lvl="1">
              <a:lnSpc>
                <a:spcPct val="80000"/>
              </a:lnSpc>
            </a:pPr>
            <a:r>
              <a:rPr lang="en-US" altLang="en-US" sz="1400" dirty="0"/>
              <a:t>to change the President's term of office (e.g., to a single six-year term);</a:t>
            </a:r>
          </a:p>
          <a:p>
            <a:pPr lvl="1">
              <a:lnSpc>
                <a:spcPct val="80000"/>
              </a:lnSpc>
            </a:pPr>
            <a:r>
              <a:rPr lang="en-US" altLang="en-US" sz="1400" dirty="0"/>
              <a:t>to impose term limits on members of Congress;</a:t>
            </a:r>
          </a:p>
          <a:p>
            <a:pPr lvl="1">
              <a:lnSpc>
                <a:spcPct val="80000"/>
              </a:lnSpc>
            </a:pPr>
            <a:r>
              <a:rPr lang="en-US" altLang="en-US" sz="1400" dirty="0"/>
              <a:t>to abolish the Presidential term limit (i.e., to repeal the 22nd Amendment);</a:t>
            </a:r>
          </a:p>
          <a:p>
            <a:pPr lvl="1">
              <a:lnSpc>
                <a:spcPct val="80000"/>
              </a:lnSpc>
            </a:pPr>
            <a:r>
              <a:rPr lang="en-US" altLang="en-US" sz="1400" dirty="0"/>
              <a:t>to repeal the 16th Amendment and specifically prohibit any federal income tax;</a:t>
            </a:r>
          </a:p>
          <a:p>
            <a:pPr lvl="1">
              <a:lnSpc>
                <a:spcPct val="80000"/>
              </a:lnSpc>
            </a:pPr>
            <a:r>
              <a:rPr lang="en-US" altLang="en-US" sz="1400" dirty="0"/>
              <a:t>to make English the official language of the United States;</a:t>
            </a:r>
          </a:p>
          <a:p>
            <a:pPr lvl="1">
              <a:lnSpc>
                <a:spcPct val="80000"/>
              </a:lnSpc>
            </a:pPr>
            <a:r>
              <a:rPr lang="en-US" altLang="en-US" sz="1400" dirty="0"/>
              <a:t>to establish judicial terms of office (or to require the periodic </a:t>
            </a:r>
            <a:r>
              <a:rPr lang="en-US" altLang="en-US" sz="1400" i="1" dirty="0"/>
              <a:t>reconfirmation</a:t>
            </a:r>
            <a:r>
              <a:rPr lang="en-US" altLang="en-US" sz="1400" dirty="0"/>
              <a:t> of federal judges);</a:t>
            </a:r>
          </a:p>
          <a:p>
            <a:pPr lvl="1">
              <a:lnSpc>
                <a:spcPct val="80000"/>
              </a:lnSpc>
            </a:pPr>
            <a:r>
              <a:rPr lang="en-US" altLang="en-US" sz="1400" dirty="0"/>
              <a:t>to guarantee “victims’ rights” in criminal proceedings;</a:t>
            </a:r>
          </a:p>
          <a:p>
            <a:pPr lvl="1">
              <a:lnSpc>
                <a:spcPct val="80000"/>
              </a:lnSpc>
            </a:pPr>
            <a:r>
              <a:rPr lang="en-US" altLang="en-US" sz="1400" dirty="0"/>
              <a:t>to limit the President’s pardon power;</a:t>
            </a:r>
          </a:p>
          <a:p>
            <a:pPr lvl="1">
              <a:lnSpc>
                <a:spcPct val="80000"/>
              </a:lnSpc>
            </a:pPr>
            <a:r>
              <a:rPr lang="en-US" altLang="en-US" sz="1400" dirty="0"/>
              <a:t>to provide a new method for proposing amendments to the Constitution, whereby two-thirds of all state legislatures could propose amendments (without Congressional action); and most recently</a:t>
            </a:r>
          </a:p>
          <a:p>
            <a:pPr lvl="1">
              <a:lnSpc>
                <a:spcPct val="80000"/>
              </a:lnSpc>
            </a:pPr>
            <a:r>
              <a:rPr lang="en-US" altLang="en-US" sz="1400" dirty="0"/>
              <a:t>to define marriage so as to prohibit same-sex marriage.</a:t>
            </a:r>
          </a:p>
          <a:p>
            <a:pPr lvl="1" eaLnBrk="1" hangingPunct="1">
              <a:lnSpc>
                <a:spcPct val="80000"/>
              </a:lnSpc>
            </a:pPr>
            <a:endParaRPr lang="en-US" altLang="en-US" sz="1400" dirty="0" smtClean="0"/>
          </a:p>
        </p:txBody>
      </p:sp>
    </p:spTree>
    <p:extLst>
      <p:ext uri="{BB962C8B-B14F-4D97-AF65-F5344CB8AC3E}">
        <p14:creationId xmlns:p14="http://schemas.microsoft.com/office/powerpoint/2010/main" val="363242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92162"/>
          </a:xfrm>
        </p:spPr>
        <p:txBody>
          <a:bodyPr/>
          <a:lstStyle/>
          <a:p>
            <a:pPr eaLnBrk="1" hangingPunct="1"/>
            <a:r>
              <a:rPr lang="en-US" altLang="en-US" sz="4000" smtClean="0"/>
              <a:t>Subject Matter of Amendments</a:t>
            </a:r>
          </a:p>
        </p:txBody>
      </p:sp>
      <p:sp>
        <p:nvSpPr>
          <p:cNvPr id="12291" name="Rectangle 3"/>
          <p:cNvSpPr>
            <a:spLocks noGrp="1" noChangeArrowheads="1"/>
          </p:cNvSpPr>
          <p:nvPr>
            <p:ph type="body" idx="1"/>
          </p:nvPr>
        </p:nvSpPr>
        <p:spPr>
          <a:xfrm>
            <a:off x="457200" y="1295400"/>
            <a:ext cx="8229600" cy="4830763"/>
          </a:xfrm>
        </p:spPr>
        <p:txBody>
          <a:bodyPr/>
          <a:lstStyle/>
          <a:p>
            <a:pPr eaLnBrk="1" hangingPunct="1"/>
            <a:r>
              <a:rPr lang="en-US" altLang="en-US" sz="2800" smtClean="0"/>
              <a:t>Amendments can grouped with respect to their effects:</a:t>
            </a:r>
          </a:p>
          <a:p>
            <a:pPr lvl="1" eaLnBrk="1" hangingPunct="1"/>
            <a:r>
              <a:rPr lang="en-US" altLang="en-US" sz="2400" smtClean="0"/>
              <a:t>to secure basic rights and liberties (1-10, 13, 14);</a:t>
            </a:r>
          </a:p>
          <a:p>
            <a:pPr lvl="1" eaLnBrk="1" hangingPunct="1"/>
            <a:r>
              <a:rPr lang="en-US" altLang="en-US" sz="2400" smtClean="0"/>
              <a:t>to extend voting rights mandated by the Constitution (15, 19, 23, 24, 26);</a:t>
            </a:r>
          </a:p>
          <a:p>
            <a:pPr lvl="1" eaLnBrk="1" hangingPunct="1"/>
            <a:r>
              <a:rPr lang="en-US" altLang="en-US" sz="2400" smtClean="0"/>
              <a:t>to change terms, modes of elections, etc., of various offices (12, 17, 20, 22, 25);</a:t>
            </a:r>
          </a:p>
          <a:p>
            <a:pPr lvl="1" eaLnBrk="1" hangingPunct="1"/>
            <a:r>
              <a:rPr lang="en-US" altLang="en-US" sz="2400" smtClean="0"/>
              <a:t>to reverse controversial Supreme Court decisions (11, 14 [</a:t>
            </a:r>
            <a:r>
              <a:rPr lang="en-US" altLang="en-US" sz="2400" i="1" smtClean="0"/>
              <a:t>Dred Scott v. Sanford</a:t>
            </a:r>
            <a:r>
              <a:rPr lang="en-US" altLang="en-US" sz="2400" smtClean="0"/>
              <a:t>], 16); and</a:t>
            </a:r>
          </a:p>
          <a:p>
            <a:pPr lvl="1" eaLnBrk="1" hangingPunct="1"/>
            <a:r>
              <a:rPr lang="en-US" altLang="en-US" sz="2400" smtClean="0"/>
              <a:t>to enact and repeal prohibition (18, 21)</a:t>
            </a:r>
            <a:endParaRPr lang="en-US" altLang="en-US" sz="2000" smtClean="0"/>
          </a:p>
        </p:txBody>
      </p:sp>
    </p:spTree>
    <p:extLst>
      <p:ext uri="{BB962C8B-B14F-4D97-AF65-F5344CB8AC3E}">
        <p14:creationId xmlns:p14="http://schemas.microsoft.com/office/powerpoint/2010/main" val="1002377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Amendments Project</a:t>
            </a:r>
            <a:endParaRPr lang="en-US" sz="3600" dirty="0"/>
          </a:p>
        </p:txBody>
      </p:sp>
      <p:sp>
        <p:nvSpPr>
          <p:cNvPr id="3" name="Content Placeholder 2"/>
          <p:cNvSpPr>
            <a:spLocks noGrp="1"/>
          </p:cNvSpPr>
          <p:nvPr>
            <p:ph idx="1"/>
          </p:nvPr>
        </p:nvSpPr>
        <p:spPr/>
        <p:txBody>
          <a:bodyPr/>
          <a:lstStyle/>
          <a:p>
            <a:r>
              <a:rPr lang="en-US" dirty="0" smtClean="0"/>
              <a:t>Over 10,000 different amendments have been proposed in the last 200+ years, with only 27 being ratified. </a:t>
            </a:r>
          </a:p>
          <a:p>
            <a:r>
              <a:rPr lang="en-US" dirty="0" smtClean="0"/>
              <a:t>Your task is to propose an amendment that you believe is of national significance and importance. </a:t>
            </a:r>
          </a:p>
          <a:p>
            <a:pPr lvl="1"/>
            <a:r>
              <a:rPr lang="en-US" dirty="0" smtClean="0"/>
              <a:t>Identify the issue your amendment addresses. </a:t>
            </a:r>
          </a:p>
          <a:p>
            <a:pPr lvl="2"/>
            <a:r>
              <a:rPr lang="en-US" dirty="0" smtClean="0"/>
              <a:t>Social? Political? Fiscal? Foreign?</a:t>
            </a:r>
          </a:p>
          <a:p>
            <a:pPr lvl="2"/>
            <a:r>
              <a:rPr lang="en-US" dirty="0" smtClean="0"/>
              <a:t>Why is it necessary? (i.e. what are the ‘symptoms’ that you believe America is currently suffering from that your amendment will fix?)</a:t>
            </a:r>
          </a:p>
        </p:txBody>
      </p:sp>
    </p:spTree>
    <p:extLst>
      <p:ext uri="{BB962C8B-B14F-4D97-AF65-F5344CB8AC3E}">
        <p14:creationId xmlns:p14="http://schemas.microsoft.com/office/powerpoint/2010/main" val="623959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Amendments Project Cont’d</a:t>
            </a:r>
            <a:endParaRPr lang="en-US" sz="3600" dirty="0"/>
          </a:p>
        </p:txBody>
      </p:sp>
      <p:sp>
        <p:nvSpPr>
          <p:cNvPr id="3" name="Content Placeholder 2"/>
          <p:cNvSpPr>
            <a:spLocks noGrp="1"/>
          </p:cNvSpPr>
          <p:nvPr>
            <p:ph idx="1"/>
          </p:nvPr>
        </p:nvSpPr>
        <p:spPr>
          <a:xfrm>
            <a:off x="827700" y="1676401"/>
            <a:ext cx="6711654" cy="4953000"/>
          </a:xfrm>
        </p:spPr>
        <p:txBody>
          <a:bodyPr>
            <a:normAutofit lnSpcReduction="10000"/>
          </a:bodyPr>
          <a:lstStyle/>
          <a:p>
            <a:r>
              <a:rPr lang="en-US" dirty="0" smtClean="0"/>
              <a:t>Your project will take the form of a presentation that you and your group will give to the class. </a:t>
            </a:r>
          </a:p>
          <a:p>
            <a:r>
              <a:rPr lang="en-US" dirty="0" smtClean="0"/>
              <a:t>Your group should research </a:t>
            </a:r>
            <a:r>
              <a:rPr lang="en-US" b="1" dirty="0" smtClean="0"/>
              <a:t>current</a:t>
            </a:r>
            <a:r>
              <a:rPr lang="en-US" dirty="0" smtClean="0"/>
              <a:t> examples of issues that your amendment would ‘fix’. </a:t>
            </a:r>
          </a:p>
          <a:p>
            <a:pPr lvl="2"/>
            <a:r>
              <a:rPr lang="en-US" dirty="0" smtClean="0"/>
              <a:t>How would your gun control amendment have prevented Sandy Hook shootings?</a:t>
            </a:r>
          </a:p>
          <a:p>
            <a:pPr lvl="2"/>
            <a:r>
              <a:rPr lang="en-US" dirty="0" smtClean="0"/>
              <a:t>How would your budgetary amendment have prevented the government shut down of 2013?</a:t>
            </a:r>
          </a:p>
          <a:p>
            <a:r>
              <a:rPr lang="en-US" dirty="0" smtClean="0"/>
              <a:t>Format</a:t>
            </a:r>
          </a:p>
          <a:p>
            <a:pPr lvl="1"/>
            <a:r>
              <a:rPr lang="en-US" dirty="0" smtClean="0"/>
              <a:t>Introduction </a:t>
            </a:r>
          </a:p>
          <a:p>
            <a:pPr lvl="1"/>
            <a:r>
              <a:rPr lang="en-US" dirty="0" smtClean="0"/>
              <a:t>Rationale</a:t>
            </a:r>
          </a:p>
          <a:p>
            <a:pPr lvl="1"/>
            <a:r>
              <a:rPr lang="en-US" dirty="0" smtClean="0"/>
              <a:t>Current Event Examples</a:t>
            </a:r>
          </a:p>
          <a:p>
            <a:pPr lvl="1"/>
            <a:r>
              <a:rPr lang="en-US" dirty="0" smtClean="0"/>
              <a:t>Desired Route for Amendment Passage (1-4)</a:t>
            </a:r>
          </a:p>
          <a:p>
            <a:pPr lvl="1"/>
            <a:r>
              <a:rPr lang="en-US" dirty="0" smtClean="0"/>
              <a:t>Conclusion</a:t>
            </a:r>
            <a:endParaRPr lang="en-US" dirty="0"/>
          </a:p>
        </p:txBody>
      </p:sp>
    </p:spTree>
    <p:extLst>
      <p:ext uri="{BB962C8B-B14F-4D97-AF65-F5344CB8AC3E}">
        <p14:creationId xmlns:p14="http://schemas.microsoft.com/office/powerpoint/2010/main" val="3544907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868362"/>
          </a:xfrm>
        </p:spPr>
        <p:txBody>
          <a:bodyPr/>
          <a:lstStyle/>
          <a:p>
            <a:pPr eaLnBrk="1" hangingPunct="1"/>
            <a:r>
              <a:rPr lang="en-US" altLang="en-US" sz="3600" dirty="0" smtClean="0"/>
              <a:t>Article V of the Constitution</a:t>
            </a:r>
          </a:p>
        </p:txBody>
      </p:sp>
      <p:sp>
        <p:nvSpPr>
          <p:cNvPr id="4099" name="Rectangle 3"/>
          <p:cNvSpPr>
            <a:spLocks noGrp="1" noChangeArrowheads="1"/>
          </p:cNvSpPr>
          <p:nvPr>
            <p:ph type="body" idx="1"/>
          </p:nvPr>
        </p:nvSpPr>
        <p:spPr>
          <a:xfrm>
            <a:off x="457200" y="1219200"/>
            <a:ext cx="8382000" cy="5181600"/>
          </a:xfrm>
        </p:spPr>
        <p:txBody>
          <a:bodyPr>
            <a:normAutofit lnSpcReduction="10000"/>
          </a:bodyPr>
          <a:lstStyle/>
          <a:p>
            <a:pPr eaLnBrk="1" hangingPunct="1">
              <a:lnSpc>
                <a:spcPct val="80000"/>
              </a:lnSpc>
            </a:pPr>
            <a:r>
              <a:rPr lang="en-US" altLang="en-US" sz="2400" i="1" dirty="0" smtClean="0"/>
              <a:t>The </a:t>
            </a:r>
            <a:r>
              <a:rPr lang="en-US" altLang="en-US" sz="2400" b="1" i="1" dirty="0" smtClean="0">
                <a:solidFill>
                  <a:schemeClr val="accent3"/>
                </a:solidFill>
              </a:rPr>
              <a:t>Congress</a:t>
            </a:r>
            <a:r>
              <a:rPr lang="en-US" altLang="en-US" sz="2400" i="1" dirty="0" smtClean="0"/>
              <a:t>, whenever </a:t>
            </a:r>
            <a:r>
              <a:rPr lang="en-US" altLang="en-US" sz="2400" i="1" dirty="0" smtClean="0">
                <a:solidFill>
                  <a:schemeClr val="accent3"/>
                </a:solidFill>
              </a:rPr>
              <a:t>two thirds of both Houses </a:t>
            </a:r>
            <a:r>
              <a:rPr lang="en-US" altLang="en-US" sz="2400" i="1" dirty="0" smtClean="0"/>
              <a:t>shall deem it necessary, shall </a:t>
            </a:r>
            <a:r>
              <a:rPr lang="en-US" altLang="en-US" sz="2400" i="1" dirty="0" smtClean="0">
                <a:solidFill>
                  <a:schemeClr val="accent3"/>
                </a:solidFill>
              </a:rPr>
              <a:t>propose Amendments </a:t>
            </a:r>
            <a:r>
              <a:rPr lang="en-US" altLang="en-US" sz="2400" i="1" dirty="0" smtClean="0"/>
              <a:t>to this Constitution, </a:t>
            </a:r>
            <a:r>
              <a:rPr lang="en-US" altLang="en-US" sz="2400" b="1" i="1" dirty="0" smtClean="0">
                <a:solidFill>
                  <a:schemeClr val="accent3"/>
                </a:solidFill>
              </a:rPr>
              <a:t>or</a:t>
            </a:r>
            <a:r>
              <a:rPr lang="en-US" altLang="en-US" sz="2400" i="1" dirty="0" smtClean="0"/>
              <a:t>, on the </a:t>
            </a:r>
            <a:r>
              <a:rPr lang="en-US" altLang="en-US" sz="2400" i="1" dirty="0" smtClean="0">
                <a:solidFill>
                  <a:schemeClr val="accent3"/>
                </a:solidFill>
              </a:rPr>
              <a:t>Application of the Legislatures of two thirds of the several States</a:t>
            </a:r>
            <a:r>
              <a:rPr lang="en-US" altLang="en-US" sz="2400" i="1" dirty="0" smtClean="0"/>
              <a:t>, shall call a </a:t>
            </a:r>
            <a:r>
              <a:rPr lang="en-US" altLang="en-US" sz="2400" i="1" dirty="0" smtClean="0">
                <a:solidFill>
                  <a:schemeClr val="accent3"/>
                </a:solidFill>
              </a:rPr>
              <a:t>Convention for proposing Amendments</a:t>
            </a:r>
            <a:r>
              <a:rPr lang="en-US" altLang="en-US" sz="2400" i="1" dirty="0" smtClean="0"/>
              <a:t>, which, in either Case, shall be valid to all Intents and Purposes, as Part of this Constitution, when </a:t>
            </a:r>
            <a:r>
              <a:rPr lang="en-US" altLang="en-US" sz="2400" i="1" dirty="0" smtClean="0">
                <a:solidFill>
                  <a:schemeClr val="accent3"/>
                </a:solidFill>
              </a:rPr>
              <a:t>ratified by the Legislatures of three fourths of the several States, </a:t>
            </a:r>
            <a:r>
              <a:rPr lang="en-US" altLang="en-US" sz="2400" b="1" i="1" dirty="0" smtClean="0">
                <a:solidFill>
                  <a:schemeClr val="accent3"/>
                </a:solidFill>
              </a:rPr>
              <a:t>or</a:t>
            </a:r>
            <a:r>
              <a:rPr lang="en-US" altLang="en-US" sz="2400" i="1" dirty="0" smtClean="0">
                <a:solidFill>
                  <a:schemeClr val="accent3"/>
                </a:solidFill>
              </a:rPr>
              <a:t> by Conventions in three fourths thereof</a:t>
            </a:r>
            <a:r>
              <a:rPr lang="en-US" altLang="en-US" sz="2400" i="1" dirty="0" smtClean="0"/>
              <a:t>, as the one or the other Mode of Ratification may be proposed by the Congress.</a:t>
            </a:r>
          </a:p>
          <a:p>
            <a:pPr eaLnBrk="1" hangingPunct="1">
              <a:lnSpc>
                <a:spcPct val="80000"/>
              </a:lnSpc>
            </a:pPr>
            <a:r>
              <a:rPr lang="en-US" altLang="en-US" sz="2400" i="1" dirty="0" smtClean="0"/>
              <a:t>Provided that no Amendment which may be made prior to the Year One thousand eight hundred and eight shall in any Manner affect the first and fourth Clauses in the Ninth Section of the first Article</a:t>
            </a:r>
            <a:r>
              <a:rPr lang="en-US" altLang="en-US" sz="2400" dirty="0" smtClean="0"/>
              <a:t> [Commerce compromise]; </a:t>
            </a:r>
            <a:r>
              <a:rPr lang="en-US" altLang="en-US" sz="2400" i="1" dirty="0" smtClean="0"/>
              <a:t>and that </a:t>
            </a:r>
            <a:r>
              <a:rPr lang="en-US" altLang="en-US" sz="2400" i="1" dirty="0" smtClean="0">
                <a:solidFill>
                  <a:schemeClr val="accent3"/>
                </a:solidFill>
              </a:rPr>
              <a:t>no State</a:t>
            </a:r>
            <a:r>
              <a:rPr lang="en-US" altLang="en-US" sz="2400" i="1" dirty="0" smtClean="0"/>
              <a:t>, without its Consent, </a:t>
            </a:r>
            <a:r>
              <a:rPr lang="en-US" altLang="en-US" sz="2400" i="1" dirty="0" smtClean="0">
                <a:solidFill>
                  <a:schemeClr val="accent3"/>
                </a:solidFill>
              </a:rPr>
              <a:t>shall be deprived of its equal Suffrage in the Senate</a:t>
            </a:r>
            <a:r>
              <a:rPr lang="en-US" altLang="en-US" sz="2400" i="1" dirty="0" smtClean="0"/>
              <a:t>. </a:t>
            </a:r>
          </a:p>
        </p:txBody>
      </p:sp>
    </p:spTree>
    <p:extLst>
      <p:ext uri="{BB962C8B-B14F-4D97-AF65-F5344CB8AC3E}">
        <p14:creationId xmlns:p14="http://schemas.microsoft.com/office/powerpoint/2010/main" val="302963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dirty="0" smtClean="0"/>
              <a:t>Keys</a:t>
            </a:r>
          </a:p>
        </p:txBody>
      </p:sp>
      <p:sp>
        <p:nvSpPr>
          <p:cNvPr id="43011" name="Rectangle 3"/>
          <p:cNvSpPr>
            <a:spLocks noGrp="1" noChangeArrowheads="1"/>
          </p:cNvSpPr>
          <p:nvPr>
            <p:ph type="body" idx="1"/>
          </p:nvPr>
        </p:nvSpPr>
        <p:spPr/>
        <p:txBody>
          <a:bodyPr>
            <a:normAutofit/>
          </a:bodyPr>
          <a:lstStyle/>
          <a:p>
            <a:pPr eaLnBrk="1" hangingPunct="1">
              <a:lnSpc>
                <a:spcPct val="80000"/>
              </a:lnSpc>
            </a:pPr>
            <a:r>
              <a:rPr lang="en-US" altLang="en-US" dirty="0" smtClean="0"/>
              <a:t>To amend means to change </a:t>
            </a:r>
          </a:p>
          <a:p>
            <a:pPr eaLnBrk="1" hangingPunct="1">
              <a:lnSpc>
                <a:spcPct val="80000"/>
              </a:lnSpc>
            </a:pPr>
            <a:r>
              <a:rPr lang="en-US" altLang="en-US" dirty="0" smtClean="0"/>
              <a:t>To propose means to suggest</a:t>
            </a:r>
          </a:p>
          <a:p>
            <a:pPr eaLnBrk="1" hangingPunct="1">
              <a:lnSpc>
                <a:spcPct val="80000"/>
              </a:lnSpc>
            </a:pPr>
            <a:r>
              <a:rPr lang="en-US" altLang="en-US" dirty="0" smtClean="0"/>
              <a:t>To ratify means to approve or pass</a:t>
            </a:r>
          </a:p>
          <a:p>
            <a:pPr eaLnBrk="1" hangingPunct="1">
              <a:lnSpc>
                <a:spcPct val="80000"/>
              </a:lnSpc>
            </a:pPr>
            <a:r>
              <a:rPr lang="en-US" altLang="en-US" dirty="0" smtClean="0"/>
              <a:t>2/3 will always apply to the federal Gov't</a:t>
            </a:r>
          </a:p>
          <a:p>
            <a:pPr eaLnBrk="1" hangingPunct="1">
              <a:lnSpc>
                <a:spcPct val="80000"/>
              </a:lnSpc>
            </a:pPr>
            <a:r>
              <a:rPr lang="en-US" altLang="en-US" dirty="0" smtClean="0"/>
              <a:t>¾ will always apply to the states</a:t>
            </a:r>
          </a:p>
          <a:p>
            <a:pPr eaLnBrk="1" hangingPunct="1">
              <a:lnSpc>
                <a:spcPct val="80000"/>
              </a:lnSpc>
            </a:pPr>
            <a:r>
              <a:rPr lang="en-US" altLang="en-US" dirty="0" smtClean="0"/>
              <a:t>Federal Gov't will always propose</a:t>
            </a:r>
          </a:p>
          <a:p>
            <a:pPr eaLnBrk="1" hangingPunct="1">
              <a:lnSpc>
                <a:spcPct val="80000"/>
              </a:lnSpc>
            </a:pPr>
            <a:r>
              <a:rPr lang="en-US" altLang="en-US" dirty="0" smtClean="0"/>
              <a:t>States will always </a:t>
            </a:r>
            <a:r>
              <a:rPr lang="en-US" altLang="en-US" dirty="0" smtClean="0"/>
              <a:t>ratify</a:t>
            </a:r>
            <a:endParaRPr lang="en-US" altLang="en-US" dirty="0" smtClean="0"/>
          </a:p>
        </p:txBody>
      </p:sp>
    </p:spTree>
    <p:extLst>
      <p:ext uri="{BB962C8B-B14F-4D97-AF65-F5344CB8AC3E}">
        <p14:creationId xmlns:p14="http://schemas.microsoft.com/office/powerpoint/2010/main" val="3071809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52400" y="237770"/>
            <a:ext cx="7467600" cy="1400530"/>
          </a:xfrm>
        </p:spPr>
        <p:txBody>
          <a:bodyPr/>
          <a:lstStyle/>
          <a:p>
            <a:pPr eaLnBrk="1" hangingPunct="1"/>
            <a:r>
              <a:rPr lang="en-US" altLang="en-US" sz="4000" dirty="0" smtClean="0"/>
              <a:t>Four Routes For Constitutional Amendments</a:t>
            </a:r>
          </a:p>
        </p:txBody>
      </p:sp>
      <p:pic>
        <p:nvPicPr>
          <p:cNvPr id="5123" name="Picture 12" descr="CONSTAMEN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14400" y="1600200"/>
            <a:ext cx="6858000" cy="4724400"/>
          </a:xfrm>
          <a:noFill/>
        </p:spPr>
      </p:pic>
    </p:spTree>
    <p:extLst>
      <p:ext uri="{BB962C8B-B14F-4D97-AF65-F5344CB8AC3E}">
        <p14:creationId xmlns:p14="http://schemas.microsoft.com/office/powerpoint/2010/main" val="99212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000" dirty="0" smtClean="0"/>
              <a:t>FORMAL AMENDMENT PROCESS </a:t>
            </a:r>
          </a:p>
        </p:txBody>
      </p:sp>
      <p:sp>
        <p:nvSpPr>
          <p:cNvPr id="4099" name="Rectangle 3"/>
          <p:cNvSpPr>
            <a:spLocks noGrp="1" noChangeArrowheads="1"/>
          </p:cNvSpPr>
          <p:nvPr>
            <p:ph type="body" idx="1"/>
          </p:nvPr>
        </p:nvSpPr>
        <p:spPr/>
        <p:txBody>
          <a:bodyPr>
            <a:noAutofit/>
          </a:bodyPr>
          <a:lstStyle/>
          <a:p>
            <a:pPr marL="634994" indent="-577850">
              <a:defRPr/>
            </a:pPr>
            <a:r>
              <a:rPr lang="en-US" sz="2400" u="sng" dirty="0" smtClean="0"/>
              <a:t>Four </a:t>
            </a:r>
            <a:r>
              <a:rPr lang="en-US" sz="2400" u="sng" dirty="0" smtClean="0"/>
              <a:t>Methods of Ratification</a:t>
            </a:r>
          </a:p>
          <a:p>
            <a:pPr marL="1257292" lvl="1" indent="-742950">
              <a:buFont typeface="+mj-lt"/>
              <a:buAutoNum type="arabicPeriod"/>
              <a:defRPr/>
            </a:pPr>
            <a:r>
              <a:rPr lang="en-US" sz="2400" dirty="0" smtClean="0"/>
              <a:t>First--  Proposed by 2/3 of Congress/Ratified by ¾ of State Legislatures</a:t>
            </a:r>
          </a:p>
          <a:p>
            <a:pPr marL="1327143" lvl="2" indent="-412750">
              <a:defRPr/>
            </a:pPr>
            <a:r>
              <a:rPr lang="en-US" sz="2400" dirty="0" smtClean="0"/>
              <a:t>26 of 27 Amendments adopted this way</a:t>
            </a:r>
          </a:p>
        </p:txBody>
      </p:sp>
    </p:spTree>
    <p:extLst>
      <p:ext uri="{BB962C8B-B14F-4D97-AF65-F5344CB8AC3E}">
        <p14:creationId xmlns:p14="http://schemas.microsoft.com/office/powerpoint/2010/main" val="1192475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fade">
                                      <p:cBhvr>
                                        <p:cTn id="10" dur="500"/>
                                        <p:tgtEl>
                                          <p:spTgt spid="409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fade">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52400" y="237770"/>
            <a:ext cx="7467600" cy="1400530"/>
          </a:xfrm>
        </p:spPr>
        <p:txBody>
          <a:bodyPr/>
          <a:lstStyle/>
          <a:p>
            <a:pPr eaLnBrk="1" hangingPunct="1"/>
            <a:r>
              <a:rPr lang="en-US" altLang="en-US" sz="4000" dirty="0" smtClean="0"/>
              <a:t>Four Routes For Constitutional Amendments</a:t>
            </a:r>
          </a:p>
        </p:txBody>
      </p:sp>
      <p:pic>
        <p:nvPicPr>
          <p:cNvPr id="5123" name="Picture 12" descr="CONSTAMEN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14400" y="1600200"/>
            <a:ext cx="6858000" cy="4724400"/>
          </a:xfrm>
          <a:noFill/>
        </p:spPr>
      </p:pic>
    </p:spTree>
    <p:extLst>
      <p:ext uri="{BB962C8B-B14F-4D97-AF65-F5344CB8AC3E}">
        <p14:creationId xmlns:p14="http://schemas.microsoft.com/office/powerpoint/2010/main" val="270253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452718"/>
            <a:ext cx="7543800" cy="1400530"/>
          </a:xfrm>
        </p:spPr>
        <p:txBody>
          <a:bodyPr/>
          <a:lstStyle/>
          <a:p>
            <a:pPr eaLnBrk="1" hangingPunct="1"/>
            <a:r>
              <a:rPr lang="en-US" altLang="en-US" dirty="0" smtClean="0"/>
              <a:t>Formal Amendment Process</a:t>
            </a:r>
          </a:p>
        </p:txBody>
      </p:sp>
      <p:sp>
        <p:nvSpPr>
          <p:cNvPr id="5123" name="Rectangle 3"/>
          <p:cNvSpPr>
            <a:spLocks noGrp="1" noChangeArrowheads="1"/>
          </p:cNvSpPr>
          <p:nvPr>
            <p:ph type="body" idx="1"/>
          </p:nvPr>
        </p:nvSpPr>
        <p:spPr/>
        <p:txBody>
          <a:bodyPr>
            <a:normAutofit/>
          </a:bodyPr>
          <a:lstStyle/>
          <a:p>
            <a:r>
              <a:rPr lang="en-US" altLang="en-US" sz="2800" dirty="0" smtClean="0"/>
              <a:t>2</a:t>
            </a:r>
            <a:r>
              <a:rPr lang="en-US" altLang="en-US" sz="2800" baseline="30000" dirty="0" smtClean="0"/>
              <a:t>nd</a:t>
            </a:r>
            <a:r>
              <a:rPr lang="en-US" altLang="en-US" sz="2800" dirty="0" smtClean="0"/>
              <a:t> </a:t>
            </a:r>
            <a:r>
              <a:rPr lang="en-US" altLang="en-US" sz="2800" dirty="0"/>
              <a:t>method- amendment proposed by Congress and ratified by conventions for that purpose in 3/4ths of the states. </a:t>
            </a:r>
          </a:p>
          <a:p>
            <a:pPr lvl="1"/>
            <a:r>
              <a:rPr lang="en-US" altLang="en-US" sz="2600" dirty="0"/>
              <a:t>Only the 21</a:t>
            </a:r>
            <a:r>
              <a:rPr lang="en-US" altLang="en-US" sz="2600" baseline="30000" dirty="0"/>
              <a:t>st</a:t>
            </a:r>
            <a:r>
              <a:rPr lang="en-US" altLang="en-US" sz="2600" dirty="0"/>
              <a:t> amendment was ratified in this way</a:t>
            </a:r>
          </a:p>
          <a:p>
            <a:pPr>
              <a:lnSpc>
                <a:spcPct val="90000"/>
              </a:lnSpc>
            </a:pPr>
            <a:endParaRPr lang="en-US" altLang="en-US" sz="2600" dirty="0" smtClean="0"/>
          </a:p>
        </p:txBody>
      </p:sp>
    </p:spTree>
    <p:extLst>
      <p:ext uri="{BB962C8B-B14F-4D97-AF65-F5344CB8AC3E}">
        <p14:creationId xmlns:p14="http://schemas.microsoft.com/office/powerpoint/2010/main" val="391676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fade">
                                      <p:cBhvr>
                                        <p:cTn id="10"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52400" y="237770"/>
            <a:ext cx="7467600" cy="1400530"/>
          </a:xfrm>
        </p:spPr>
        <p:txBody>
          <a:bodyPr/>
          <a:lstStyle/>
          <a:p>
            <a:pPr eaLnBrk="1" hangingPunct="1"/>
            <a:r>
              <a:rPr lang="en-US" altLang="en-US" sz="4000" dirty="0" smtClean="0"/>
              <a:t>Four Routes For Constitutional Amendments</a:t>
            </a:r>
          </a:p>
        </p:txBody>
      </p:sp>
      <p:pic>
        <p:nvPicPr>
          <p:cNvPr id="5123" name="Picture 12" descr="CONSTAMEN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14400" y="1600200"/>
            <a:ext cx="6858000" cy="4724400"/>
          </a:xfrm>
          <a:noFill/>
        </p:spPr>
      </p:pic>
    </p:spTree>
    <p:extLst>
      <p:ext uri="{BB962C8B-B14F-4D97-AF65-F5344CB8AC3E}">
        <p14:creationId xmlns:p14="http://schemas.microsoft.com/office/powerpoint/2010/main" val="557956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ltLang="en-US" dirty="0" smtClean="0"/>
          </a:p>
        </p:txBody>
      </p:sp>
      <p:sp>
        <p:nvSpPr>
          <p:cNvPr id="7171" name="Rectangle 3"/>
          <p:cNvSpPr>
            <a:spLocks noGrp="1" noChangeArrowheads="1"/>
          </p:cNvSpPr>
          <p:nvPr>
            <p:ph type="body" idx="1"/>
          </p:nvPr>
        </p:nvSpPr>
        <p:spPr>
          <a:xfrm>
            <a:off x="827700" y="452719"/>
            <a:ext cx="6711654" cy="5795688"/>
          </a:xfrm>
        </p:spPr>
        <p:txBody>
          <a:bodyPr/>
          <a:lstStyle/>
          <a:p>
            <a:pPr eaLnBrk="1" hangingPunct="1">
              <a:lnSpc>
                <a:spcPct val="90000"/>
              </a:lnSpc>
            </a:pPr>
            <a:r>
              <a:rPr lang="en-US" altLang="en-US" sz="2400" dirty="0" smtClean="0"/>
              <a:t>3</a:t>
            </a:r>
            <a:r>
              <a:rPr lang="en-US" altLang="en-US" sz="2400" baseline="30000" dirty="0" smtClean="0"/>
              <a:t>rd</a:t>
            </a:r>
            <a:r>
              <a:rPr lang="en-US" altLang="en-US" sz="2400" dirty="0" smtClean="0"/>
              <a:t> method- amendment may be proposed by a nationwide convention called by Congress by a request of 2/3rds of the state legislatures (34 state legislatures). It then must be ratified by 3/4ths of the state legislatures. </a:t>
            </a:r>
          </a:p>
          <a:p>
            <a:pPr lvl="1">
              <a:lnSpc>
                <a:spcPct val="90000"/>
              </a:lnSpc>
            </a:pPr>
            <a:r>
              <a:rPr lang="en-US" altLang="en-US" sz="2000" dirty="0" smtClean="0"/>
              <a:t>Congress has never called such Convention</a:t>
            </a:r>
          </a:p>
          <a:p>
            <a:pPr>
              <a:lnSpc>
                <a:spcPct val="90000"/>
              </a:lnSpc>
            </a:pPr>
            <a:r>
              <a:rPr lang="en-US" altLang="en-US" sz="2400" dirty="0"/>
              <a:t>4</a:t>
            </a:r>
            <a:r>
              <a:rPr lang="en-US" altLang="en-US" sz="2400" baseline="30000" dirty="0"/>
              <a:t>th</a:t>
            </a:r>
            <a:r>
              <a:rPr lang="en-US" altLang="en-US" sz="2400" dirty="0"/>
              <a:t> method- an Amendment may be proposed by a national convention and ratified by conventions in three fourths of the states. </a:t>
            </a:r>
            <a:endParaRPr lang="en-US" altLang="en-US" sz="2400" dirty="0" smtClean="0"/>
          </a:p>
          <a:p>
            <a:pPr lvl="1">
              <a:lnSpc>
                <a:spcPct val="90000"/>
              </a:lnSpc>
            </a:pPr>
            <a:r>
              <a:rPr lang="en-US" altLang="en-US" sz="2000" dirty="0" smtClean="0"/>
              <a:t>The </a:t>
            </a:r>
            <a:r>
              <a:rPr lang="en-US" altLang="en-US" sz="2000" dirty="0"/>
              <a:t>Constitution it self was adopted this same way</a:t>
            </a:r>
            <a:r>
              <a:rPr lang="en-US" altLang="en-US" dirty="0"/>
              <a:t>. </a:t>
            </a:r>
            <a:endParaRPr lang="en-US" altLang="en-US" dirty="0" smtClean="0"/>
          </a:p>
        </p:txBody>
      </p:sp>
    </p:spTree>
    <p:extLst>
      <p:ext uri="{BB962C8B-B14F-4D97-AF65-F5344CB8AC3E}">
        <p14:creationId xmlns:p14="http://schemas.microsoft.com/office/powerpoint/2010/main" val="412366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500"/>
                                        <p:tgtEl>
                                          <p:spTgt spid="7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fade">
                                      <p:cBhvr>
                                        <p:cTn id="15" dur="500"/>
                                        <p:tgtEl>
                                          <p:spTgt spid="7171">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fade">
                                      <p:cBhvr>
                                        <p:cTn id="18"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702</TotalTime>
  <Words>980</Words>
  <Application>Microsoft Office PowerPoint</Application>
  <PresentationFormat>On-screen Show (4:3)</PresentationFormat>
  <Paragraphs>88</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vt:lpstr>
      <vt:lpstr>Constitutional Amendments</vt:lpstr>
      <vt:lpstr>Article V of the Constitution</vt:lpstr>
      <vt:lpstr>Keys</vt:lpstr>
      <vt:lpstr>Four Routes For Constitutional Amendments</vt:lpstr>
      <vt:lpstr>FORMAL AMENDMENT PROCESS </vt:lpstr>
      <vt:lpstr>Four Routes For Constitutional Amendments</vt:lpstr>
      <vt:lpstr>Formal Amendment Process</vt:lpstr>
      <vt:lpstr>Four Routes For Constitutional Amendments</vt:lpstr>
      <vt:lpstr>PowerPoint Presentation</vt:lpstr>
      <vt:lpstr>Four Routes For Constitutional Amendments</vt:lpstr>
      <vt:lpstr>Proposed Amendments Continued</vt:lpstr>
      <vt:lpstr>Recent and Current Pending Amendments</vt:lpstr>
      <vt:lpstr>Subject Matter of Amendments</vt:lpstr>
      <vt:lpstr>Amendments Project</vt:lpstr>
      <vt:lpstr>Amendments Project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American Law</dc:title>
  <dc:creator>Ccsteacher</dc:creator>
  <cp:lastModifiedBy>Adam Cox</cp:lastModifiedBy>
  <cp:revision>68</cp:revision>
  <dcterms:created xsi:type="dcterms:W3CDTF">2014-08-22T15:09:52Z</dcterms:created>
  <dcterms:modified xsi:type="dcterms:W3CDTF">2016-01-21T18:48:48Z</dcterms:modified>
</cp:coreProperties>
</file>