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5" r:id="rId2"/>
    <p:sldId id="283" r:id="rId3"/>
    <p:sldId id="268" r:id="rId4"/>
    <p:sldId id="285" r:id="rId5"/>
    <p:sldId id="269" r:id="rId6"/>
    <p:sldId id="287" r:id="rId7"/>
    <p:sldId id="289" r:id="rId8"/>
    <p:sldId id="290" r:id="rId9"/>
    <p:sldId id="270" r:id="rId10"/>
    <p:sldId id="271" r:id="rId11"/>
    <p:sldId id="272" r:id="rId12"/>
    <p:sldId id="273" r:id="rId13"/>
    <p:sldId id="274" r:id="rId14"/>
    <p:sldId id="276" r:id="rId15"/>
    <p:sldId id="278" r:id="rId16"/>
    <p:sldId id="279" r:id="rId17"/>
    <p:sldId id="280" r:id="rId18"/>
    <p:sldId id="281" r:id="rId19"/>
    <p:sldId id="282" r:id="rId20"/>
    <p:sldId id="291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24" autoAdjust="0"/>
    <p:restoredTop sz="94660"/>
  </p:normalViewPr>
  <p:slideViewPr>
    <p:cSldViewPr>
      <p:cViewPr varScale="1">
        <p:scale>
          <a:sx n="103" d="100"/>
          <a:sy n="103" d="100"/>
        </p:scale>
        <p:origin x="5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619030-296C-4696-BFCE-050EABBF8367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5B8604-C0C1-42E6-9CDE-DB63EFF7A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43YEW2FvD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Economics</a:t>
            </a:r>
          </a:p>
          <a:p>
            <a:r>
              <a:rPr lang="en-US" dirty="0" smtClean="0"/>
              <a:t>Johnstown High School </a:t>
            </a:r>
          </a:p>
          <a:p>
            <a:r>
              <a:rPr lang="en-US" dirty="0" smtClean="0"/>
              <a:t>Mr. Cox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Markets and Economic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6477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1. Traditional Economy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Economic questions are answered by habits and customs (the way it has always been done)</a:t>
            </a:r>
          </a:p>
          <a:p>
            <a:pPr eaLnBrk="1" hangingPunct="1">
              <a:defRPr/>
            </a:pPr>
            <a:r>
              <a:rPr lang="en-US" dirty="0" smtClean="0"/>
              <a:t>Children work the same jobs parents worked, often farming or hunter/gatherer</a:t>
            </a:r>
          </a:p>
          <a:p>
            <a:pPr eaLnBrk="1" hangingPunct="1">
              <a:defRPr/>
            </a:pPr>
            <a:r>
              <a:rPr lang="en-US" dirty="0" smtClean="0"/>
              <a:t>Fear Change!</a:t>
            </a:r>
          </a:p>
          <a:p>
            <a:pPr eaLnBrk="1" hangingPunct="1">
              <a:defRPr/>
            </a:pPr>
            <a:r>
              <a:rPr lang="en-US" dirty="0" smtClean="0"/>
              <a:t>Ex. Eskimos, the Amish, Pigmies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78338"/>
            <a:ext cx="3176588" cy="237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14193"/>
            <a:ext cx="3124200" cy="189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8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2. Command Economy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government answers the basic economic questions</a:t>
            </a:r>
          </a:p>
          <a:p>
            <a:pPr eaLnBrk="1" hangingPunct="1">
              <a:defRPr/>
            </a:pPr>
            <a:r>
              <a:rPr lang="en-US" dirty="0" smtClean="0"/>
              <a:t>Advantages: able to act quickly in emergencies, provide for all people equally</a:t>
            </a:r>
          </a:p>
          <a:p>
            <a:pPr eaLnBrk="1" hangingPunct="1">
              <a:defRPr/>
            </a:pPr>
            <a:r>
              <a:rPr lang="en-US" dirty="0" smtClean="0"/>
              <a:t>Disadvantages: Inefficient, no incentive to work hard or be creative</a:t>
            </a:r>
          </a:p>
          <a:p>
            <a:pPr eaLnBrk="1" hangingPunct="1">
              <a:defRPr/>
            </a:pPr>
            <a:r>
              <a:rPr lang="en-US" dirty="0" smtClean="0"/>
              <a:t>Ex. Communist Countries (China, Vietnam, North Korea, former Soviet Union, Cuba)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4415453"/>
            <a:ext cx="3114675" cy="213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35537"/>
            <a:ext cx="19050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50" name="Freeform 5"/>
          <p:cNvSpPr>
            <a:spLocks/>
          </p:cNvSpPr>
          <p:nvPr/>
        </p:nvSpPr>
        <p:spPr bwMode="auto">
          <a:xfrm>
            <a:off x="6840538" y="1751013"/>
            <a:ext cx="1587" cy="0"/>
          </a:xfrm>
          <a:custGeom>
            <a:avLst/>
            <a:gdLst>
              <a:gd name="T0" fmla="*/ 0 w 2646"/>
              <a:gd name="T1" fmla="*/ 0 h 1"/>
              <a:gd name="T2" fmla="*/ 570 w 2646"/>
              <a:gd name="T3" fmla="*/ 0 h 1"/>
              <a:gd name="T4" fmla="*/ 0 w 2646"/>
              <a:gd name="T5" fmla="*/ 0 h 1"/>
              <a:gd name="T6" fmla="*/ 0 60000 65536"/>
              <a:gd name="T7" fmla="*/ 0 60000 65536"/>
              <a:gd name="T8" fmla="*/ 0 60000 65536"/>
              <a:gd name="T9" fmla="*/ 0 w 2646"/>
              <a:gd name="T10" fmla="*/ 0 h 1"/>
              <a:gd name="T11" fmla="*/ 2646 w 2646"/>
              <a:gd name="T12" fmla="*/ 0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6" h="1">
                <a:moveTo>
                  <a:pt x="0" y="0"/>
                </a:moveTo>
                <a:lnTo>
                  <a:pt x="264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 Free Market Economy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Economic questions are answered by individual buyers and sellers.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Supply and demand influence economy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People act out of self interest; motive for profit (money) drives the economy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Also known as </a:t>
            </a:r>
            <a:r>
              <a:rPr lang="en-US" u="sng" dirty="0" smtClean="0"/>
              <a:t>FREE ENTERPRISE</a:t>
            </a:r>
            <a:r>
              <a:rPr lang="en-US" dirty="0" smtClean="0"/>
              <a:t> or </a:t>
            </a:r>
            <a:r>
              <a:rPr lang="en-US" u="sng" dirty="0" smtClean="0"/>
              <a:t>CAPITALISM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Ex. The United States, Western Europe, Japan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5028"/>
            <a:ext cx="3962400" cy="209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88230"/>
            <a:ext cx="2990850" cy="2417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9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89518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I lied!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56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 said there were 3 types of economic systems, but there is a 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Mixed Economy: No economy is pure market, pure command or pure traditional, elements of each appear in all economies, some have more elements of one economy than another</a:t>
            </a:r>
            <a:r>
              <a:rPr lang="en-US" alt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America has a mixed economy</a:t>
            </a:r>
            <a:r>
              <a:rPr lang="en-US" altLang="en-US" dirty="0" smtClean="0">
                <a:solidFill>
                  <a:srgbClr val="33CC33"/>
                </a:solidFill>
              </a:rPr>
              <a:t>        </a:t>
            </a:r>
            <a:endParaRPr lang="en-US" altLang="en-US" dirty="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rgbClr val="33CC33"/>
                </a:solidFill>
              </a:rPr>
              <a:t> 		Market</a:t>
            </a:r>
            <a:r>
              <a:rPr lang="en-US" altLang="en-US" dirty="0" smtClean="0"/>
              <a:t>		     </a:t>
            </a:r>
            <a:r>
              <a:rPr lang="en-US" altLang="en-US" dirty="0" smtClean="0">
                <a:solidFill>
                  <a:schemeClr val="accent2"/>
                </a:solidFill>
              </a:rPr>
              <a:t>Mixed</a:t>
            </a:r>
            <a:r>
              <a:rPr lang="en-US" altLang="en-US" dirty="0" smtClean="0"/>
              <a:t>		 </a:t>
            </a:r>
            <a:r>
              <a:rPr lang="en-US" altLang="en-US" dirty="0" smtClean="0">
                <a:solidFill>
                  <a:srgbClr val="FF0000"/>
                </a:solidFill>
              </a:rPr>
              <a:t>Command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USA		Great Britain		</a:t>
            </a:r>
            <a:r>
              <a:rPr lang="en-US" altLang="en-US" dirty="0"/>
              <a:t> </a:t>
            </a:r>
            <a:r>
              <a:rPr lang="en-US" altLang="en-US" dirty="0" smtClean="0"/>
              <a:t>             China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33400" y="51816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609600" y="4800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038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6934200" y="4800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1752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40386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 flipV="1">
            <a:off x="7086600" y="5181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8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Features of American Free Market Economy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/>
              <a:t>Economic Freedom: individuals have the right to choose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/>
              <a:t>Competition</a:t>
            </a:r>
            <a:r>
              <a:rPr lang="en-US" altLang="en-US" dirty="0" smtClean="0"/>
              <a:t>: more than one producer of good/services insures choice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/>
              <a:t>Private </a:t>
            </a:r>
            <a:r>
              <a:rPr lang="en-US" altLang="en-US" dirty="0" smtClean="0"/>
              <a:t>Property: individuals have the right to own their own property, including </a:t>
            </a:r>
            <a:r>
              <a:rPr lang="en-US" altLang="en-US" dirty="0" smtClean="0"/>
              <a:t>business</a:t>
            </a:r>
          </a:p>
          <a:p>
            <a:pPr marL="609600" indent="-609600">
              <a:buFontTx/>
              <a:buAutoNum type="arabicPeriod" startAt="4"/>
            </a:pPr>
            <a:r>
              <a:rPr lang="en-US" altLang="en-US" dirty="0"/>
              <a:t>Self-Interest: individuals make </a:t>
            </a:r>
          </a:p>
          <a:p>
            <a:pPr marL="609600" indent="-609600">
              <a:buNone/>
            </a:pPr>
            <a:r>
              <a:rPr lang="en-US" altLang="en-US" dirty="0"/>
              <a:t>	decisions based on what is best for </a:t>
            </a:r>
            <a:r>
              <a:rPr lang="en-US" altLang="en-US" dirty="0" smtClean="0"/>
              <a:t>them</a:t>
            </a:r>
          </a:p>
          <a:p>
            <a:pPr marL="609600" indent="-609600">
              <a:buFontTx/>
              <a:buAutoNum type="arabicPeriod" startAt="5"/>
            </a:pPr>
            <a:r>
              <a:rPr lang="en-US" altLang="en-US" dirty="0" smtClean="0"/>
              <a:t>Voluntary Exchange: individuals may freely buy and sell goods</a:t>
            </a:r>
            <a:endParaRPr lang="en-US" altLang="en-US" dirty="0"/>
          </a:p>
          <a:p>
            <a:pPr marL="609600" indent="-609600">
              <a:buFontTx/>
              <a:buAutoNum type="arabicPeriod" startAt="5"/>
            </a:pPr>
            <a:r>
              <a:rPr lang="en-US" altLang="en-US" dirty="0"/>
              <a:t>Profit Motive: individuals are driven by a desire to profit (make money)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939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Features of American Command Economy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Government regulation of some business practices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Ex. Wages, labor hours, </a:t>
            </a:r>
            <a:r>
              <a:rPr lang="en-US" dirty="0" smtClean="0"/>
              <a:t>safety </a:t>
            </a:r>
            <a:r>
              <a:rPr lang="en-US" dirty="0" smtClean="0"/>
              <a:t>practice.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Government limits certain choices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Ex. Cannot buy or produce certain goods/services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Government provides aid to the needy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/>
              <a:t>Ex. Medicare, Medicaid, welfare</a:t>
            </a:r>
          </a:p>
        </p:txBody>
      </p:sp>
    </p:spTree>
    <p:extLst>
      <p:ext uri="{BB962C8B-B14F-4D97-AF65-F5344CB8AC3E}">
        <p14:creationId xmlns:p14="http://schemas.microsoft.com/office/powerpoint/2010/main" val="25691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My Pizzeria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would my pizzeria function under different economic systems?</a:t>
            </a:r>
          </a:p>
        </p:txBody>
      </p:sp>
    </p:spTree>
    <p:extLst>
      <p:ext uri="{BB962C8B-B14F-4D97-AF65-F5344CB8AC3E}">
        <p14:creationId xmlns:p14="http://schemas.microsoft.com/office/powerpoint/2010/main" val="26425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My Pizzeria in a Free Market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 smtClean="0"/>
              <a:t>I</a:t>
            </a:r>
            <a:r>
              <a:rPr lang="en-US" altLang="en-US" dirty="0" smtClean="0"/>
              <a:t> answer the basic economic questions!</a:t>
            </a:r>
          </a:p>
          <a:p>
            <a:pPr eaLnBrk="1" hangingPunct="1"/>
            <a:r>
              <a:rPr lang="en-US" altLang="en-US" b="1" i="1" dirty="0" smtClean="0"/>
              <a:t>I</a:t>
            </a:r>
            <a:r>
              <a:rPr lang="en-US" altLang="en-US" dirty="0" smtClean="0"/>
              <a:t> determine how much cheese and pepperoni goes on the pizza</a:t>
            </a:r>
          </a:p>
          <a:p>
            <a:pPr eaLnBrk="1" hangingPunct="1"/>
            <a:r>
              <a:rPr lang="en-US" altLang="en-US" b="1" i="1" dirty="0" smtClean="0"/>
              <a:t>I</a:t>
            </a:r>
            <a:r>
              <a:rPr lang="en-US" altLang="en-US" dirty="0" smtClean="0"/>
              <a:t> determine the quality of the cheese and pepperoni</a:t>
            </a:r>
          </a:p>
          <a:p>
            <a:pPr eaLnBrk="1" hangingPunct="1"/>
            <a:r>
              <a:rPr lang="en-US" altLang="en-US" b="1" i="1" dirty="0" smtClean="0"/>
              <a:t>I</a:t>
            </a:r>
            <a:r>
              <a:rPr lang="en-US" altLang="en-US" dirty="0" smtClean="0"/>
              <a:t> set my employees wages</a:t>
            </a:r>
          </a:p>
          <a:p>
            <a:pPr eaLnBrk="1" hangingPunct="1"/>
            <a:r>
              <a:rPr lang="en-US" altLang="en-US" b="1" i="1" dirty="0" smtClean="0"/>
              <a:t>I</a:t>
            </a:r>
            <a:r>
              <a:rPr lang="en-US" altLang="en-US" dirty="0" smtClean="0"/>
              <a:t> set my business hours</a:t>
            </a:r>
          </a:p>
        </p:txBody>
      </p:sp>
    </p:spTree>
    <p:extLst>
      <p:ext uri="{BB962C8B-B14F-4D97-AF65-F5344CB8AC3E}">
        <p14:creationId xmlns:p14="http://schemas.microsoft.com/office/powerpoint/2010/main" val="35124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My Pizzeria in a Command Economy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 smtClean="0"/>
              <a:t>The government </a:t>
            </a:r>
            <a:r>
              <a:rPr lang="en-US" altLang="en-US" dirty="0" smtClean="0"/>
              <a:t>answers the basic economic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/>
              <a:t>The government </a:t>
            </a:r>
            <a:r>
              <a:rPr lang="en-US" altLang="en-US" dirty="0" smtClean="0"/>
              <a:t>sets the amount of cheese and pepperoni on each pizza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/>
              <a:t>The government </a:t>
            </a:r>
            <a:r>
              <a:rPr lang="en-US" altLang="en-US" dirty="0" smtClean="0"/>
              <a:t>determines quality of cheese and pepperoni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/>
              <a:t>The government </a:t>
            </a:r>
            <a:r>
              <a:rPr lang="en-US" altLang="en-US" dirty="0" smtClean="0"/>
              <a:t>sets employees wages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/>
              <a:t>The government </a:t>
            </a:r>
            <a:r>
              <a:rPr lang="en-US" altLang="en-US" dirty="0" smtClean="0"/>
              <a:t>sets business hours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Problem: What does </a:t>
            </a:r>
            <a:r>
              <a:rPr lang="en-US" altLang="en-US" b="1" i="1" dirty="0" smtClean="0"/>
              <a:t>the government </a:t>
            </a:r>
            <a:r>
              <a:rPr lang="en-US" altLang="en-US" dirty="0" smtClean="0"/>
              <a:t>know about pizza?</a:t>
            </a:r>
          </a:p>
        </p:txBody>
      </p:sp>
    </p:spTree>
    <p:extLst>
      <p:ext uri="{BB962C8B-B14F-4D97-AF65-F5344CB8AC3E}">
        <p14:creationId xmlns:p14="http://schemas.microsoft.com/office/powerpoint/2010/main" val="418707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My Pizzeria in a Mixed Economy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 smtClean="0"/>
              <a:t>The Government and I </a:t>
            </a:r>
            <a:r>
              <a:rPr lang="en-US" altLang="en-US" dirty="0" smtClean="0"/>
              <a:t>both answer the basic economic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/>
              <a:t>I</a:t>
            </a:r>
            <a:r>
              <a:rPr lang="en-US" altLang="en-US" dirty="0" smtClean="0"/>
              <a:t> determine the amount of cheese and pepperoni on the pizzas; </a:t>
            </a:r>
            <a:r>
              <a:rPr lang="en-US" altLang="en-US" b="1" i="1" dirty="0" smtClean="0"/>
              <a:t>government</a:t>
            </a:r>
            <a:r>
              <a:rPr lang="en-US" altLang="en-US" dirty="0" smtClean="0"/>
              <a:t> determines the quality of cheese and pizza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/>
              <a:t>I</a:t>
            </a:r>
            <a:r>
              <a:rPr lang="en-US" altLang="en-US" dirty="0" smtClean="0"/>
              <a:t> set employee wages; </a:t>
            </a:r>
            <a:r>
              <a:rPr lang="en-US" altLang="en-US" b="1" i="1" dirty="0" smtClean="0"/>
              <a:t>government</a:t>
            </a:r>
            <a:r>
              <a:rPr lang="en-US" altLang="en-US" dirty="0" smtClean="0"/>
              <a:t> sets minimum wage for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 smtClean="0"/>
              <a:t>I</a:t>
            </a:r>
            <a:r>
              <a:rPr lang="en-US" altLang="en-US" dirty="0" smtClean="0"/>
              <a:t> determine business hours; </a:t>
            </a:r>
            <a:r>
              <a:rPr lang="en-US" altLang="en-US" b="1" i="1" dirty="0" smtClean="0"/>
              <a:t>government</a:t>
            </a:r>
            <a:r>
              <a:rPr lang="en-US" altLang="en-US" dirty="0" smtClean="0"/>
              <a:t> determines whether I am safe to be open or not</a:t>
            </a:r>
          </a:p>
        </p:txBody>
      </p:sp>
    </p:spTree>
    <p:extLst>
      <p:ext uri="{BB962C8B-B14F-4D97-AF65-F5344CB8AC3E}">
        <p14:creationId xmlns:p14="http://schemas.microsoft.com/office/powerpoint/2010/main" val="343852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Define: </a:t>
            </a:r>
            <a:r>
              <a:rPr lang="en-US" altLang="en-US" u="sng" dirty="0" smtClean="0"/>
              <a:t>goods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services</a:t>
            </a:r>
            <a:r>
              <a:rPr lang="en-US" altLang="en-US" i="1" dirty="0" smtClean="0"/>
              <a:t>, </a:t>
            </a:r>
            <a:r>
              <a:rPr lang="en-US" altLang="en-US" u="sng" dirty="0" smtClean="0"/>
              <a:t>resources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scarcity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endParaRPr lang="en-US" dirty="0" smtClean="0"/>
          </a:p>
          <a:p>
            <a:r>
              <a:rPr lang="en-US" dirty="0" smtClean="0"/>
              <a:t>How does the American Economy represent a mixed free-market economy?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297180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Essential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71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43YEW2FvDs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106" y="914400"/>
            <a:ext cx="9076267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13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Economic “Systems”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Describe the challenges of the </a:t>
            </a:r>
            <a:r>
              <a:rPr lang="en-US" i="1" dirty="0" smtClean="0"/>
              <a:t>three</a:t>
            </a:r>
            <a:r>
              <a:rPr lang="en-US" dirty="0" smtClean="0"/>
              <a:t> Economic Questions.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is the challenge of balancing freedom v Security?</a:t>
            </a:r>
          </a:p>
          <a:p>
            <a:pPr lvl="1"/>
            <a:r>
              <a:rPr lang="en-US" dirty="0" smtClean="0"/>
              <a:t>Four systemic ways of answering those questions are demonstrated through the following…. (Define each….)</a:t>
            </a:r>
          </a:p>
          <a:p>
            <a:pPr marL="1236726" lvl="2" indent="-514350">
              <a:buFont typeface="+mj-lt"/>
              <a:buAutoNum type="arabicPeriod"/>
            </a:pPr>
            <a:r>
              <a:rPr lang="en-US" dirty="0" smtClean="0"/>
              <a:t>Traditional Economies</a:t>
            </a:r>
          </a:p>
          <a:p>
            <a:pPr marL="1236726" lvl="2" indent="-514350">
              <a:buFont typeface="+mj-lt"/>
              <a:buAutoNum type="arabicPeriod"/>
            </a:pPr>
            <a:r>
              <a:rPr lang="en-US" dirty="0" smtClean="0"/>
              <a:t>Market Economies</a:t>
            </a:r>
          </a:p>
          <a:p>
            <a:pPr marL="1236726" lvl="2" indent="-514350">
              <a:buFont typeface="+mj-lt"/>
              <a:buAutoNum type="arabicPeriod"/>
            </a:pPr>
            <a:r>
              <a:rPr lang="en-US" dirty="0" smtClean="0"/>
              <a:t>Command Economies</a:t>
            </a:r>
          </a:p>
          <a:p>
            <a:pPr marL="1236726" lvl="2" indent="-514350">
              <a:buFont typeface="+mj-lt"/>
              <a:buAutoNum type="arabicPeriod"/>
            </a:pPr>
            <a:r>
              <a:rPr lang="en-US" dirty="0" smtClean="0"/>
              <a:t>Mixed Economies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Interestingly enough you have just been placed in control of a nation.</a:t>
            </a:r>
          </a:p>
          <a:p>
            <a:pPr marL="971550" lvl="1" indent="-514350"/>
            <a:r>
              <a:rPr lang="en-US" dirty="0" smtClean="0"/>
              <a:t>Your assignment is to:</a:t>
            </a:r>
          </a:p>
          <a:p>
            <a:pPr marL="1371600" lvl="2" indent="-514350"/>
            <a:r>
              <a:rPr lang="en-US" dirty="0" smtClean="0"/>
              <a:t>Name the fledgling country</a:t>
            </a:r>
          </a:p>
          <a:p>
            <a:pPr marL="1371600" lvl="2" indent="-514350"/>
            <a:r>
              <a:rPr lang="en-US" dirty="0" smtClean="0"/>
              <a:t>Describe the region of planet earth in which it is located.</a:t>
            </a:r>
          </a:p>
          <a:p>
            <a:pPr marL="1371600" lvl="2" indent="-514350"/>
            <a:r>
              <a:rPr lang="en-US" dirty="0" smtClean="0"/>
              <a:t>Establish an economic system you believe will enable it to function most efficiently.</a:t>
            </a:r>
          </a:p>
          <a:p>
            <a:pPr marL="1371600" lvl="2" indent="-514350"/>
            <a:r>
              <a:rPr lang="en-US" dirty="0" smtClean="0"/>
              <a:t>Defend your reasoning for the choice you have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1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Economic Systems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Def. The method used by a society to produce and distribute goods and services.</a:t>
            </a:r>
          </a:p>
          <a:p>
            <a:pPr eaLnBrk="1" hangingPunct="1"/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Def. the possible consumer base for a particular good or service</a:t>
            </a:r>
          </a:p>
          <a:p>
            <a:pPr eaLnBrk="1" hangingPunct="1"/>
            <a:r>
              <a:rPr lang="en-US" altLang="en-US" dirty="0" smtClean="0"/>
              <a:t>“Pieces of a Pie”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236220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Market</a:t>
            </a:r>
          </a:p>
        </p:txBody>
      </p:sp>
    </p:spTree>
    <p:extLst>
      <p:ext uri="{BB962C8B-B14F-4D97-AF65-F5344CB8AC3E}">
        <p14:creationId xmlns:p14="http://schemas.microsoft.com/office/powerpoint/2010/main" val="26527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Pieces of the Pie – Cell Phone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how-service.com/wp-content/uploads/2014/10/chart_wireless_market_share.top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17320"/>
            <a:ext cx="8001000" cy="544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85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All Economic Systems Must Consider the Following Questions: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What goods and services to produce?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How will they produce them?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Who will get them?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How much will they produce now, and how much later?</a:t>
            </a:r>
          </a:p>
          <a:p>
            <a:pPr marL="609600" indent="-609600" eaLnBrk="1" hangingPunct="1"/>
            <a:endParaRPr lang="en-US" altLang="en-US" dirty="0" smtClean="0"/>
          </a:p>
          <a:p>
            <a:pPr marL="609600" indent="-609600" eaLnBrk="1" hangingPunct="1"/>
            <a:r>
              <a:rPr lang="en-US" altLang="en-US" dirty="0" smtClean="0"/>
              <a:t>Each economic system answers these questions in a DIFFERENT WAY.</a:t>
            </a:r>
          </a:p>
          <a:p>
            <a:pPr marL="609600" indent="-609600" eaLnBrk="1" hangingPunct="1"/>
            <a:endParaRPr lang="en-US" altLang="en-US" dirty="0"/>
          </a:p>
          <a:p>
            <a:pPr marL="609600" indent="-609600" eaLnBrk="1" hangingPunct="1"/>
            <a:r>
              <a:rPr lang="en-US" altLang="en-US" dirty="0" smtClean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196387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38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Battle of Two Economic Models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65238"/>
            <a:ext cx="4040188" cy="102076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800" u="sng" dirty="0" smtClean="0"/>
              <a:t>Adam Smith</a:t>
            </a:r>
          </a:p>
          <a:p>
            <a:pPr algn="ctr"/>
            <a:r>
              <a:rPr lang="pt-BR" sz="2800" b="0" dirty="0" smtClean="0"/>
              <a:t>1723 – 1790</a:t>
            </a:r>
          </a:p>
          <a:p>
            <a:pPr algn="ctr"/>
            <a:r>
              <a:rPr lang="pt-BR" sz="2800" b="0" dirty="0" smtClean="0"/>
              <a:t>Scotsman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1295400"/>
            <a:ext cx="4041775" cy="990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800" u="sng" dirty="0" smtClean="0"/>
              <a:t>Karl Marx</a:t>
            </a:r>
          </a:p>
          <a:p>
            <a:pPr algn="ctr"/>
            <a:r>
              <a:rPr lang="en-US" sz="2800" b="0" dirty="0" smtClean="0"/>
              <a:t>1818 – 1883</a:t>
            </a:r>
          </a:p>
          <a:p>
            <a:pPr algn="ctr"/>
            <a:r>
              <a:rPr lang="en-US" sz="2800" b="0" dirty="0" smtClean="0"/>
              <a:t>Prussian-German</a:t>
            </a:r>
            <a:endParaRPr lang="en-US" sz="2800" dirty="0" smtClean="0"/>
          </a:p>
        </p:txBody>
      </p:sp>
      <p:pic>
        <p:nvPicPr>
          <p:cNvPr id="10242" name="Picture 2" descr="http://www.lucidcafe.com/library/images/96jun/asmi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408957"/>
            <a:ext cx="2971800" cy="3915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4" name="Picture 4" descr="http://upload.wikimedia.org/wikipedia/commons/thumb/a/a2/Marx_old.jpg/220px-Marx_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5900" y="2362200"/>
            <a:ext cx="2781300" cy="3919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76566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Karl Marx’s Plan</a:t>
            </a:r>
            <a:endParaRPr lang="en-US" b="1" u="sn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228600" y="4648200"/>
            <a:ext cx="2971800" cy="2057400"/>
          </a:xfrm>
        </p:spPr>
        <p:txBody>
          <a:bodyPr>
            <a:normAutofit/>
          </a:bodyPr>
          <a:lstStyle/>
          <a:p>
            <a:pPr algn="ctr"/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What is the problem?</a:t>
            </a:r>
            <a:r>
              <a:rPr lang="en-US" dirty="0" smtClean="0"/>
              <a:t>  </a:t>
            </a:r>
            <a:r>
              <a:rPr lang="en-US" dirty="0" smtClean="0"/>
              <a:t>Wealthy control resources, therefore control working class</a:t>
            </a:r>
            <a:endParaRPr lang="en-US" dirty="0" smtClean="0"/>
          </a:p>
          <a:p>
            <a:r>
              <a:rPr lang="en-US" b="1" dirty="0" smtClean="0"/>
              <a:t>Who can fix it?</a:t>
            </a:r>
            <a:r>
              <a:rPr lang="en-US" dirty="0" smtClean="0"/>
              <a:t> – The intellectual class, central authority, the </a:t>
            </a:r>
            <a:r>
              <a:rPr lang="en-US" dirty="0" smtClean="0"/>
              <a:t>government (Decision makers)</a:t>
            </a:r>
          </a:p>
          <a:p>
            <a:r>
              <a:rPr lang="en-US" b="1" dirty="0" smtClean="0"/>
              <a:t>What </a:t>
            </a:r>
            <a:r>
              <a:rPr lang="en-US" b="1" dirty="0" smtClean="0"/>
              <a:t>is done?</a:t>
            </a:r>
            <a:r>
              <a:rPr lang="en-US" dirty="0" smtClean="0"/>
              <a:t> – The central authority dictates </a:t>
            </a:r>
            <a:r>
              <a:rPr lang="en-US" dirty="0" smtClean="0"/>
              <a:t>how resources are allocated</a:t>
            </a:r>
            <a:endParaRPr lang="en-US" dirty="0" smtClean="0"/>
          </a:p>
          <a:p>
            <a:r>
              <a:rPr lang="en-US" b="1" dirty="0" smtClean="0"/>
              <a:t>Why this way? </a:t>
            </a:r>
            <a:r>
              <a:rPr lang="en-US" dirty="0" smtClean="0"/>
              <a:t>– Intended to provide equality</a:t>
            </a: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“From each according to his ability, to each according to his need…..”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4" descr="http://upload.wikimedia.org/wikipedia/commons/thumb/a/a2/Marx_old.jpg/220px-Marx_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2054942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64507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Adam Smith’s Plan</a:t>
            </a:r>
            <a:endParaRPr lang="en-US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What is the problem?</a:t>
            </a:r>
            <a:r>
              <a:rPr lang="en-US" sz="2400" dirty="0" smtClean="0"/>
              <a:t>  Economic decisions should be made by the individual </a:t>
            </a:r>
            <a:endParaRPr lang="en-US" sz="2400" dirty="0" smtClean="0"/>
          </a:p>
          <a:p>
            <a:r>
              <a:rPr lang="en-US" sz="2400" b="1" dirty="0" smtClean="0"/>
              <a:t>What </a:t>
            </a:r>
            <a:r>
              <a:rPr lang="en-US" sz="2400" b="1" dirty="0" smtClean="0"/>
              <a:t>is done?</a:t>
            </a:r>
            <a:r>
              <a:rPr lang="en-US" sz="2400" dirty="0" smtClean="0"/>
              <a:t> – “The invisible hand” </a:t>
            </a:r>
            <a:r>
              <a:rPr lang="en-US" sz="2400" dirty="0" smtClean="0"/>
              <a:t>guides decision making, ensures efficient use of resources</a:t>
            </a:r>
          </a:p>
          <a:p>
            <a:r>
              <a:rPr lang="en-US" sz="2400" b="1" dirty="0" smtClean="0"/>
              <a:t>Why </a:t>
            </a:r>
            <a:r>
              <a:rPr lang="en-US" sz="2400" b="1" dirty="0" smtClean="0"/>
              <a:t>do this? </a:t>
            </a:r>
            <a:r>
              <a:rPr lang="en-US" sz="2400" dirty="0" smtClean="0"/>
              <a:t>–When people handle resources that are not their own, they are not incentivized to be efficient. </a:t>
            </a:r>
            <a:r>
              <a:rPr lang="en-US" sz="2400" dirty="0" smtClean="0"/>
              <a:t>We </a:t>
            </a:r>
            <a:r>
              <a:rPr lang="en-US" sz="2400" dirty="0" smtClean="0"/>
              <a:t>never handle “other people’s money” like we handle our own.</a:t>
            </a:r>
          </a:p>
          <a:p>
            <a:r>
              <a:rPr lang="en-US" sz="2400" b="1" dirty="0" smtClean="0"/>
              <a:t>How is this done? </a:t>
            </a:r>
            <a:r>
              <a:rPr lang="en-US" sz="2400" dirty="0" smtClean="0"/>
              <a:t>– The invisible hand or self interest ensures each individual makes decisions based on their own best interests</a:t>
            </a:r>
            <a:r>
              <a:rPr lang="en-US" sz="2400" dirty="0" smtClean="0"/>
              <a:t>..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i="1" dirty="0" smtClean="0"/>
              <a:t>“The real tragedy of the poor is the poverty of their aspirations.”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2" descr="http://www.lucidcafe.com/library/images/96jun/asmi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558" y="1524000"/>
            <a:ext cx="2215242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39777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Economic Systems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There are 3 basic types of economic systems.</a:t>
            </a:r>
          </a:p>
        </p:txBody>
      </p:sp>
    </p:spTree>
    <p:extLst>
      <p:ext uri="{BB962C8B-B14F-4D97-AF65-F5344CB8AC3E}">
        <p14:creationId xmlns:p14="http://schemas.microsoft.com/office/powerpoint/2010/main" val="41632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18478</TotalTime>
  <Words>922</Words>
  <Application>Microsoft Office PowerPoint</Application>
  <PresentationFormat>On-screen Show (4:3)</PresentationFormat>
  <Paragraphs>132</Paragraphs>
  <Slides>21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Franklin Gothic Book</vt:lpstr>
      <vt:lpstr>Perpetua</vt:lpstr>
      <vt:lpstr>Wingdings 2</vt:lpstr>
      <vt:lpstr>Equity</vt:lpstr>
      <vt:lpstr>Markets and Economic Systems</vt:lpstr>
      <vt:lpstr>Bellringer</vt:lpstr>
      <vt:lpstr>Economic Systems</vt:lpstr>
      <vt:lpstr>Pieces of the Pie – Cell Phone Providers</vt:lpstr>
      <vt:lpstr>All Economic Systems Must Consider the Following Questions:</vt:lpstr>
      <vt:lpstr>The Battle of Two Economic Models</vt:lpstr>
      <vt:lpstr>Karl Marx’s Plan</vt:lpstr>
      <vt:lpstr>Adam Smith’s Plan</vt:lpstr>
      <vt:lpstr>Types of Economic Systems</vt:lpstr>
      <vt:lpstr>1. Traditional Economy</vt:lpstr>
      <vt:lpstr>2. Command Economy</vt:lpstr>
      <vt:lpstr>3. Free Market Economy</vt:lpstr>
      <vt:lpstr>I lied!</vt:lpstr>
      <vt:lpstr>Features of American Free Market Economy</vt:lpstr>
      <vt:lpstr>Features of American Command Economy</vt:lpstr>
      <vt:lpstr>My Pizzeria</vt:lpstr>
      <vt:lpstr>My Pizzeria in a Free Market</vt:lpstr>
      <vt:lpstr>My Pizzeria in a Command Economy</vt:lpstr>
      <vt:lpstr>My Pizzeria in a Mixed Economy</vt:lpstr>
      <vt:lpstr>PowerPoint Presentation</vt:lpstr>
      <vt:lpstr>Economic “Systems”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Definition(s)</dc:title>
  <dc:creator>ccsteacher</dc:creator>
  <cp:lastModifiedBy>Adam Cox</cp:lastModifiedBy>
  <cp:revision>1430</cp:revision>
  <dcterms:created xsi:type="dcterms:W3CDTF">2009-02-02T13:52:30Z</dcterms:created>
  <dcterms:modified xsi:type="dcterms:W3CDTF">2016-01-28T15:17:19Z</dcterms:modified>
</cp:coreProperties>
</file>