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sldIdLst>
    <p:sldId id="316" r:id="rId2"/>
    <p:sldId id="317" r:id="rId3"/>
    <p:sldId id="318" r:id="rId4"/>
    <p:sldId id="319" r:id="rId5"/>
    <p:sldId id="329" r:id="rId6"/>
    <p:sldId id="327" r:id="rId7"/>
    <p:sldId id="330" r:id="rId8"/>
    <p:sldId id="320" r:id="rId9"/>
    <p:sldId id="321" r:id="rId10"/>
    <p:sldId id="323" r:id="rId11"/>
    <p:sldId id="324" r:id="rId12"/>
    <p:sldId id="325" r:id="rId13"/>
    <p:sldId id="339" r:id="rId14"/>
    <p:sldId id="340" r:id="rId15"/>
    <p:sldId id="332" r:id="rId16"/>
    <p:sldId id="338" r:id="rId17"/>
    <p:sldId id="341" r:id="rId18"/>
    <p:sldId id="334" r:id="rId19"/>
    <p:sldId id="335" r:id="rId20"/>
    <p:sldId id="336" r:id="rId21"/>
    <p:sldId id="337" r:id="rId22"/>
    <p:sldId id="32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51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2B4D-A3B4-4F61-8C18-1DC8A30DB13B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5F7B-EF2B-4EC3-8E4B-086BDEF0B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4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2B4D-A3B4-4F61-8C18-1DC8A30DB13B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5F7B-EF2B-4EC3-8E4B-086BDEF0B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12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2B4D-A3B4-4F61-8C18-1DC8A30DB13B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5F7B-EF2B-4EC3-8E4B-086BDEF0B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01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2B4D-A3B4-4F61-8C18-1DC8A30DB13B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5F7B-EF2B-4EC3-8E4B-086BDEF0BA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5246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2B4D-A3B4-4F61-8C18-1DC8A30DB13B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5F7B-EF2B-4EC3-8E4B-086BDEF0B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1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2B4D-A3B4-4F61-8C18-1DC8A30DB13B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5F7B-EF2B-4EC3-8E4B-086BDEF0B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03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2B4D-A3B4-4F61-8C18-1DC8A30DB13B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5F7B-EF2B-4EC3-8E4B-086BDEF0B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48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2B4D-A3B4-4F61-8C18-1DC8A30DB13B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5F7B-EF2B-4EC3-8E4B-086BDEF0B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3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2B4D-A3B4-4F61-8C18-1DC8A30DB13B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5F7B-EF2B-4EC3-8E4B-086BDEF0B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08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2B4D-A3B4-4F61-8C18-1DC8A30DB13B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5F7B-EF2B-4EC3-8E4B-086BDEF0B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61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2B4D-A3B4-4F61-8C18-1DC8A30DB13B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5F7B-EF2B-4EC3-8E4B-086BDEF0B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85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2B4D-A3B4-4F61-8C18-1DC8A30DB13B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5F7B-EF2B-4EC3-8E4B-086BDEF0B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526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2B4D-A3B4-4F61-8C18-1DC8A30DB13B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5F7B-EF2B-4EC3-8E4B-086BDEF0B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69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2B4D-A3B4-4F61-8C18-1DC8A30DB13B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5F7B-EF2B-4EC3-8E4B-086BDEF0B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11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2B4D-A3B4-4F61-8C18-1DC8A30DB13B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5F7B-EF2B-4EC3-8E4B-086BDEF0B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76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2B4D-A3B4-4F61-8C18-1DC8A30DB13B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5F7B-EF2B-4EC3-8E4B-086BDEF0B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650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2B4D-A3B4-4F61-8C18-1DC8A30DB13B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45F7B-EF2B-4EC3-8E4B-086BDEF0B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078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A862B4D-A3B4-4F61-8C18-1DC8A30DB13B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45F7B-EF2B-4EC3-8E4B-086BDEF0B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03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270towin.com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simple.wikipedia.org/wiki/United_States_Secretary_of_the_Treasury" TargetMode="External"/><Relationship Id="rId13" Type="http://schemas.openxmlformats.org/officeDocument/2006/relationships/hyperlink" Target="https://simple.wikipedia.org/w/index.php?title=Loretta_Lynch&amp;action=edit&amp;redlink=1" TargetMode="External"/><Relationship Id="rId3" Type="http://schemas.openxmlformats.org/officeDocument/2006/relationships/hyperlink" Target="https://simple.wikipedia.org/wiki/Speaker_of_the_United_States_House_of_Representatives" TargetMode="External"/><Relationship Id="rId7" Type="http://schemas.openxmlformats.org/officeDocument/2006/relationships/hyperlink" Target="https://simple.wikipedia.org/wiki/John_Kerry" TargetMode="External"/><Relationship Id="rId12" Type="http://schemas.openxmlformats.org/officeDocument/2006/relationships/hyperlink" Target="https://simple.wikipedia.org/wiki/United_States_Attorney_General" TargetMode="External"/><Relationship Id="rId2" Type="http://schemas.openxmlformats.org/officeDocument/2006/relationships/hyperlink" Target="https://simple.wikipedia.org/wiki/Joe_Biden" TargetMode="External"/><Relationship Id="rId16" Type="http://schemas.openxmlformats.org/officeDocument/2006/relationships/hyperlink" Target="https://simple.wikipedia.org/wiki/Tom_Vilsack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simple.wikipedia.org/wiki/United_States_Secretary_of_State" TargetMode="External"/><Relationship Id="rId11" Type="http://schemas.openxmlformats.org/officeDocument/2006/relationships/hyperlink" Target="https://simple.wikipedia.org/w/index.php?title=Ash_Carter&amp;action=edit&amp;redlink=1" TargetMode="External"/><Relationship Id="rId5" Type="http://schemas.openxmlformats.org/officeDocument/2006/relationships/hyperlink" Target="https://simple.wikipedia.org/wiki/Orrin_Hatch" TargetMode="External"/><Relationship Id="rId15" Type="http://schemas.openxmlformats.org/officeDocument/2006/relationships/hyperlink" Target="https://simple.wikipedia.org/wiki/United_States_Secretary_of_Agriculture" TargetMode="External"/><Relationship Id="rId10" Type="http://schemas.openxmlformats.org/officeDocument/2006/relationships/hyperlink" Target="https://simple.wikipedia.org/wiki/United_States_Secretary_of_Defense" TargetMode="External"/><Relationship Id="rId4" Type="http://schemas.openxmlformats.org/officeDocument/2006/relationships/hyperlink" Target="https://simple.wikipedia.org/wiki/President_pro_tempore_of_the_United_States_Senate" TargetMode="External"/><Relationship Id="rId9" Type="http://schemas.openxmlformats.org/officeDocument/2006/relationships/hyperlink" Target="https://simple.wikipedia.org/wiki/Jack_Lew" TargetMode="External"/><Relationship Id="rId14" Type="http://schemas.openxmlformats.org/officeDocument/2006/relationships/hyperlink" Target="https://simple.wikipedia.org/wiki/United_States_Secretary_of_the_Interior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bf3CwYCxXw&amp;index=3&amp;list=PL8dPuuaLjXtOfse2ncvffeelTrqvhrz8H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401887"/>
            <a:ext cx="7239000" cy="2246313"/>
          </a:xfrm>
        </p:spPr>
        <p:txBody>
          <a:bodyPr/>
          <a:lstStyle/>
          <a:p>
            <a:r>
              <a:rPr lang="en-US" dirty="0" smtClean="0"/>
              <a:t>The American Constitution – The “How”</a:t>
            </a:r>
            <a:endParaRPr lang="en-US" dirty="0"/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1219200" y="4800600"/>
            <a:ext cx="6239968" cy="8614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marR="0" lvl="0" indent="0" algn="l" defTabSz="45720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2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Participation in Government</a:t>
            </a:r>
          </a:p>
          <a:p>
            <a:pPr marL="0" marR="0" lvl="0" indent="0" algn="l" defTabSz="45720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2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Johnstown High School </a:t>
            </a:r>
          </a:p>
          <a:p>
            <a:pPr marL="0" marR="0" lvl="0" indent="0" algn="l" defTabSz="45720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2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Mr. Cox</a:t>
            </a:r>
          </a:p>
          <a:p>
            <a:pPr marL="0" marR="0" lvl="0" indent="0" algn="l" defTabSz="45720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tabLst/>
              <a:defRPr/>
            </a:pPr>
            <a:endParaRPr kumimoji="0" lang="en-US" sz="2000" b="0" i="0" u="none" strike="noStrike" kern="1200" cap="all" spc="0" normalizeH="0" baseline="0" noProof="0" dirty="0" smtClean="0">
              <a:ln>
                <a:noFill/>
              </a:ln>
              <a:solidFill>
                <a:schemeClr val="bg2">
                  <a:lumMod val="40000"/>
                  <a:lumOff val="6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45720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tabLst/>
              <a:defRPr/>
            </a:pPr>
            <a:endParaRPr kumimoji="0" lang="en-US" sz="2000" b="0" i="0" u="none" strike="noStrike" kern="1200" cap="all" spc="0" normalizeH="0" baseline="0" noProof="0" dirty="0">
              <a:ln>
                <a:noFill/>
              </a:ln>
              <a:solidFill>
                <a:schemeClr val="bg2">
                  <a:lumMod val="40000"/>
                  <a:lumOff val="6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/>
            <a:r>
              <a:rPr lang="en-US" dirty="0" smtClean="0"/>
              <a:t>A proposed amendment passes through both houses with 2/3 vote</a:t>
            </a:r>
          </a:p>
          <a:p>
            <a:pPr marL="914406" lvl="1" indent="-514350"/>
            <a:r>
              <a:rPr lang="en-US" dirty="0" smtClean="0"/>
              <a:t>Now has 27 Amendments</a:t>
            </a:r>
          </a:p>
          <a:p>
            <a:pPr marL="514350" indent="-514350"/>
            <a:r>
              <a:rPr lang="en-US" dirty="0" smtClean="0"/>
              <a:t>The Amendment must be ratified by ¾ of the state legislatures. </a:t>
            </a:r>
          </a:p>
          <a:p>
            <a:pPr marL="514350" indent="-514350"/>
            <a:r>
              <a:rPr lang="en-US" dirty="0" smtClean="0"/>
              <a:t>Should it change thought…?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has the Constitution changed?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01752" y="1371600"/>
            <a:ext cx="4040188" cy="885374"/>
          </a:xfrm>
        </p:spPr>
        <p:txBody>
          <a:bodyPr/>
          <a:lstStyle/>
          <a:p>
            <a:pPr algn="ctr"/>
            <a:r>
              <a:rPr lang="en-US" sz="3200" u="sng" dirty="0" smtClean="0"/>
              <a:t>Ori</a:t>
            </a:r>
            <a:r>
              <a:rPr lang="en-US" sz="3200" dirty="0" smtClean="0"/>
              <a:t>g</a:t>
            </a:r>
            <a:r>
              <a:rPr lang="en-US" sz="3200" u="sng" dirty="0" smtClean="0"/>
              <a:t>inalism</a:t>
            </a:r>
            <a:endParaRPr lang="en-US" sz="3200" u="sng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4791330" y="1371600"/>
            <a:ext cx="4041775" cy="883920"/>
          </a:xfrm>
        </p:spPr>
        <p:txBody>
          <a:bodyPr/>
          <a:lstStyle/>
          <a:p>
            <a:pPr algn="ctr"/>
            <a:r>
              <a:rPr lang="en-US" sz="3200" u="sng" dirty="0" smtClean="0"/>
              <a:t>Livin</a:t>
            </a:r>
            <a:r>
              <a:rPr lang="en-US" sz="3200" dirty="0" smtClean="0"/>
              <a:t>g</a:t>
            </a:r>
            <a:r>
              <a:rPr lang="en-US" sz="3200" u="sng" dirty="0" smtClean="0"/>
              <a:t> Constitution</a:t>
            </a:r>
            <a:endParaRPr lang="en-US" sz="3200" u="sng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152400" y="2286000"/>
            <a:ext cx="4191000" cy="4419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" i="1" dirty="0" smtClean="0"/>
              <a:t>Generally a Conservative Position</a:t>
            </a:r>
          </a:p>
          <a:p>
            <a:endParaRPr lang="en-US" sz="1200" dirty="0" smtClean="0"/>
          </a:p>
          <a:p>
            <a:r>
              <a:rPr lang="en-US" sz="2000" dirty="0" smtClean="0"/>
              <a:t>The philosophy that the judiciary’s role is to uphold the rule and intent of the original constitution. </a:t>
            </a:r>
          </a:p>
          <a:p>
            <a:r>
              <a:rPr lang="en-US" sz="1800" dirty="0" smtClean="0"/>
              <a:t>(all other duties should be relegated to Congress)</a:t>
            </a:r>
          </a:p>
          <a:p>
            <a:r>
              <a:rPr lang="en-US" dirty="0" smtClean="0"/>
              <a:t>“Take the document as it is”</a:t>
            </a:r>
          </a:p>
          <a:p>
            <a:pPr lvl="1"/>
            <a:r>
              <a:rPr lang="en-US" sz="1600" dirty="0" smtClean="0"/>
              <a:t>If it </a:t>
            </a:r>
            <a:r>
              <a:rPr lang="en-US" sz="1600" dirty="0" err="1" smtClean="0"/>
              <a:t>ain’t</a:t>
            </a:r>
            <a:r>
              <a:rPr lang="en-US" sz="1600" dirty="0" smtClean="0"/>
              <a:t> broke, don’t fix it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800600" y="2286000"/>
            <a:ext cx="4191000" cy="4419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" i="1" dirty="0" smtClean="0"/>
              <a:t>Generally a Liberal Position</a:t>
            </a:r>
          </a:p>
          <a:p>
            <a:endParaRPr lang="en-US" sz="1200" dirty="0" smtClean="0"/>
          </a:p>
          <a:p>
            <a:r>
              <a:rPr lang="en-US" sz="2000" dirty="0" smtClean="0"/>
              <a:t>The philosophy that we cannot know the intent of the framers, and thus we must interpret the text of the Constitution and its meaning into our time.  </a:t>
            </a:r>
          </a:p>
          <a:p>
            <a:r>
              <a:rPr lang="en-US" sz="2000" dirty="0" smtClean="0"/>
              <a:t>“Document as it should be”</a:t>
            </a:r>
          </a:p>
          <a:p>
            <a:pPr lvl="1"/>
            <a:r>
              <a:rPr lang="en-US" dirty="0" smtClean="0"/>
              <a:t>Improvements are necessary as times change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0784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Interpretation of the Constitution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 Views)</a:t>
            </a:r>
            <a:endParaRPr lang="en-US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/>
            <a:r>
              <a:rPr lang="en-US" dirty="0" smtClean="0"/>
              <a:t>Are there some values (laws) that don’t change/shouldn’t change?</a:t>
            </a:r>
          </a:p>
          <a:p>
            <a:pPr marL="514350" indent="-514350"/>
            <a:endParaRPr lang="en-US" dirty="0" smtClean="0"/>
          </a:p>
          <a:p>
            <a:pPr marL="514350" indent="-514350"/>
            <a:r>
              <a:rPr lang="en-US" dirty="0" smtClean="0"/>
              <a:t>Why should the constitution change (if you think it should)?</a:t>
            </a:r>
          </a:p>
          <a:p>
            <a:pPr marL="514350" indent="-514350"/>
            <a:endParaRPr lang="en-US" dirty="0" smtClean="0"/>
          </a:p>
          <a:p>
            <a:pPr marL="514350" indent="-514350"/>
            <a:r>
              <a:rPr lang="en-US" dirty="0" smtClean="0"/>
              <a:t>Who should have which powers?</a:t>
            </a:r>
          </a:p>
          <a:p>
            <a:pPr marL="914406" lvl="1" indent="-514350"/>
            <a:r>
              <a:rPr lang="en-US" dirty="0" smtClean="0"/>
              <a:t>Enumerated Powers – powers set forth to congress by the Constitution</a:t>
            </a:r>
          </a:p>
          <a:p>
            <a:pPr marL="914406" lvl="1" indent="-514350"/>
            <a:r>
              <a:rPr lang="en-US" dirty="0" smtClean="0"/>
              <a:t>Others go to states</a:t>
            </a:r>
          </a:p>
          <a:p>
            <a:pPr marL="514350" indent="-514350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States Legislature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143000"/>
            <a:ext cx="9144000" cy="5715000"/>
          </a:xfrm>
        </p:spPr>
        <p:txBody>
          <a:bodyPr>
            <a:normAutofit lnSpcReduction="10000"/>
          </a:bodyPr>
          <a:lstStyle/>
          <a:p>
            <a:r>
              <a:rPr lang="en-US" b="1" u="sng" dirty="0" smtClean="0"/>
              <a:t>Bicameral Le</a:t>
            </a:r>
            <a:r>
              <a:rPr lang="en-US" b="1" dirty="0" smtClean="0"/>
              <a:t>g</a:t>
            </a:r>
            <a:r>
              <a:rPr lang="en-US" b="1" u="sng" dirty="0" smtClean="0"/>
              <a:t>islation</a:t>
            </a:r>
            <a:r>
              <a:rPr lang="en-US" dirty="0" smtClean="0"/>
              <a:t> – Two Co-Equal Houses</a:t>
            </a:r>
          </a:p>
          <a:p>
            <a:pPr lvl="1"/>
            <a:r>
              <a:rPr lang="en-US" u="sng" dirty="0" smtClean="0"/>
              <a:t>House of Re</a:t>
            </a:r>
            <a:r>
              <a:rPr lang="en-US" dirty="0" smtClean="0"/>
              <a:t>p</a:t>
            </a:r>
            <a:r>
              <a:rPr lang="en-US" u="sng" dirty="0" smtClean="0"/>
              <a:t>resentatives</a:t>
            </a:r>
          </a:p>
          <a:p>
            <a:pPr lvl="3"/>
            <a:r>
              <a:rPr lang="en-US" dirty="0" smtClean="0"/>
              <a:t># of Representatives depends on State’s population</a:t>
            </a:r>
          </a:p>
          <a:p>
            <a:pPr lvl="3"/>
            <a:r>
              <a:rPr lang="en-US" dirty="0" smtClean="0"/>
              <a:t>Must be 25 years old</a:t>
            </a:r>
          </a:p>
          <a:p>
            <a:pPr lvl="3"/>
            <a:r>
              <a:rPr lang="en-US" dirty="0" smtClean="0"/>
              <a:t>435 Legislators</a:t>
            </a:r>
          </a:p>
          <a:p>
            <a:pPr lvl="3"/>
            <a:r>
              <a:rPr lang="en-US" dirty="0" smtClean="0"/>
              <a:t>Elected every 2 years</a:t>
            </a:r>
          </a:p>
          <a:p>
            <a:pPr lvl="3"/>
            <a:r>
              <a:rPr lang="en-US" dirty="0" smtClean="0"/>
              <a:t>Has the Power to Impeach the President</a:t>
            </a:r>
          </a:p>
          <a:p>
            <a:pPr lvl="3"/>
            <a:r>
              <a:rPr lang="en-US" b="1" u="sng" dirty="0" smtClean="0"/>
              <a:t>Census</a:t>
            </a:r>
          </a:p>
          <a:p>
            <a:pPr lvl="4"/>
            <a:r>
              <a:rPr lang="en-US" dirty="0" smtClean="0"/>
              <a:t>Taken every ten years </a:t>
            </a:r>
          </a:p>
          <a:p>
            <a:pPr lvl="4"/>
            <a:r>
              <a:rPr lang="en-US" dirty="0" smtClean="0"/>
              <a:t>For </a:t>
            </a:r>
            <a:r>
              <a:rPr lang="en-US" i="1" dirty="0" smtClean="0"/>
              <a:t>reapportionment</a:t>
            </a:r>
            <a:r>
              <a:rPr lang="en-US" dirty="0" smtClean="0"/>
              <a:t> of House seats</a:t>
            </a:r>
          </a:p>
          <a:p>
            <a:pPr lvl="5"/>
            <a:r>
              <a:rPr lang="en-US" dirty="0" smtClean="0"/>
              <a:t>Danger of Gerrymandering</a:t>
            </a:r>
          </a:p>
          <a:p>
            <a:pPr lvl="1"/>
            <a:r>
              <a:rPr lang="en-US" u="sng" dirty="0" smtClean="0"/>
              <a:t>Senate</a:t>
            </a:r>
          </a:p>
          <a:p>
            <a:pPr lvl="3"/>
            <a:r>
              <a:rPr lang="en-US" dirty="0" smtClean="0"/>
              <a:t>2 members from each state</a:t>
            </a:r>
          </a:p>
          <a:p>
            <a:pPr lvl="3"/>
            <a:r>
              <a:rPr lang="en-US" dirty="0" smtClean="0"/>
              <a:t>Must be 30 years old</a:t>
            </a:r>
          </a:p>
          <a:p>
            <a:pPr lvl="3"/>
            <a:r>
              <a:rPr lang="en-US" dirty="0" smtClean="0"/>
              <a:t>100 Senators </a:t>
            </a:r>
          </a:p>
          <a:p>
            <a:pPr lvl="3"/>
            <a:r>
              <a:rPr lang="en-US" dirty="0" smtClean="0"/>
              <a:t>Elected every 6 years</a:t>
            </a:r>
          </a:p>
          <a:p>
            <a:pPr lvl="3"/>
            <a:r>
              <a:rPr lang="en-US" dirty="0" smtClean="0"/>
              <a:t>Has the authority to remove an impeached President, if 2/3 vote for removal.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Bills, Bills and More Bills….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Everything was designed to move slowly, in a very labored fashion.  </a:t>
            </a:r>
          </a:p>
          <a:p>
            <a:r>
              <a:rPr lang="en-US" dirty="0" smtClean="0"/>
              <a:t>Ours is a government that was designed for prudence</a:t>
            </a:r>
          </a:p>
          <a:p>
            <a:pPr lvl="1"/>
            <a:r>
              <a:rPr lang="en-US" dirty="0" smtClean="0"/>
              <a:t>All </a:t>
            </a:r>
            <a:r>
              <a:rPr lang="en-US" dirty="0" smtClean="0"/>
              <a:t>Budget Bills </a:t>
            </a:r>
            <a:r>
              <a:rPr lang="en-US" dirty="0" smtClean="0"/>
              <a:t>begin in the House of Representatives</a:t>
            </a:r>
          </a:p>
          <a:p>
            <a:pPr lvl="2"/>
            <a:r>
              <a:rPr lang="en-US" dirty="0" smtClean="0"/>
              <a:t>The most Democratic Legislature</a:t>
            </a:r>
          </a:p>
          <a:p>
            <a:pPr lvl="1"/>
            <a:r>
              <a:rPr lang="en-US" dirty="0" smtClean="0"/>
              <a:t>Then Moves to the Senate, upon approval moves to the President.</a:t>
            </a:r>
          </a:p>
          <a:p>
            <a:pPr lvl="1"/>
            <a:r>
              <a:rPr lang="en-US" dirty="0" smtClean="0"/>
              <a:t>President can sign or veto.</a:t>
            </a:r>
          </a:p>
          <a:p>
            <a:pPr lvl="2"/>
            <a:r>
              <a:rPr lang="en-US" dirty="0" smtClean="0"/>
              <a:t>Upon veto, House of Representatives and the Senate must pass the bill by a 2/3 majority to override the veto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Branch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27700" y="1524001"/>
            <a:ext cx="7173300" cy="4724406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Four-Year Term</a:t>
            </a:r>
          </a:p>
          <a:p>
            <a:r>
              <a:rPr lang="en-US" b="1" u="sng" dirty="0" smtClean="0"/>
              <a:t>Eligibilities</a:t>
            </a:r>
          </a:p>
          <a:p>
            <a:r>
              <a:rPr lang="en-US" b="1" u="sng" dirty="0" smtClean="0"/>
              <a:t>Must be a Natural Born Citizen</a:t>
            </a:r>
          </a:p>
          <a:p>
            <a:r>
              <a:rPr lang="en-US" b="1" u="sng" dirty="0" smtClean="0"/>
              <a:t>Electoral College</a:t>
            </a:r>
            <a:r>
              <a:rPr lang="en-US" dirty="0" smtClean="0"/>
              <a:t> – determines presidency </a:t>
            </a:r>
            <a:r>
              <a:rPr lang="en-US" i="1" dirty="0" smtClean="0"/>
              <a:t>not</a:t>
            </a:r>
            <a:r>
              <a:rPr lang="en-US" dirty="0" smtClean="0"/>
              <a:t> popular election</a:t>
            </a:r>
          </a:p>
          <a:p>
            <a:pPr lvl="1"/>
            <a:r>
              <a:rPr lang="en-US" dirty="0" smtClean="0"/>
              <a:t>Number of electors in a given state is:</a:t>
            </a:r>
          </a:p>
          <a:p>
            <a:pPr lvl="2"/>
            <a:r>
              <a:rPr lang="en-US" dirty="0" smtClean="0"/>
              <a:t>States # of House of Representatives plus the 2 Senators</a:t>
            </a:r>
          </a:p>
          <a:p>
            <a:pPr lvl="1"/>
            <a:r>
              <a:rPr lang="en-US" dirty="0" smtClean="0"/>
              <a:t>Each state popular vote determines a winner take all regarding the electoral college.</a:t>
            </a:r>
          </a:p>
          <a:p>
            <a:pPr lvl="1"/>
            <a:r>
              <a:rPr lang="en-US" dirty="0" smtClean="0">
                <a:hlinkClick r:id="rId2"/>
              </a:rPr>
              <a:t>http://www.270towin.com/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055380" cy="1400530"/>
          </a:xfrm>
        </p:spPr>
        <p:txBody>
          <a:bodyPr/>
          <a:lstStyle/>
          <a:p>
            <a:r>
              <a:rPr lang="en-US" sz="3600" dirty="0" smtClean="0"/>
              <a:t>Line of Succession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55355325"/>
              </p:ext>
            </p:extLst>
          </p:nvPr>
        </p:nvGraphicFramePr>
        <p:xfrm>
          <a:off x="0" y="1066800"/>
          <a:ext cx="9144000" cy="3319524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1828800"/>
                <a:gridCol w="4267200"/>
                <a:gridCol w="3048000"/>
              </a:tblGrid>
              <a:tr h="25915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#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Office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Current Officer</a:t>
                      </a: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259154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</a:t>
                      </a: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u="sng" dirty="0"/>
                        <a:t>Vice President</a:t>
                      </a:r>
                      <a:endParaRPr lang="en-US" sz="1400" u="sng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u="none" strike="noStrike">
                          <a:hlinkClick r:id="rId2" tooltip="Joe Biden"/>
                        </a:rPr>
                        <a:t>Joe Biden</a:t>
                      </a: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440562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2</a:t>
                      </a: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u="none" strike="noStrike" dirty="0">
                          <a:hlinkClick r:id="rId3" tooltip="Speaker of the United States House of Representatives"/>
                        </a:rPr>
                        <a:t>Speaker of the House of Representatives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u="none" strike="noStrike" dirty="0" smtClean="0"/>
                        <a:t>Paul Ryan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44056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u="none" strike="noStrike" dirty="0">
                          <a:hlinkClick r:id="rId4" tooltip="President pro tempore of the United States Senate"/>
                        </a:rPr>
                        <a:t>President pro tempore of the Senate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u="none" strike="noStrike">
                          <a:hlinkClick r:id="rId5" tooltip="Orrin Hatch"/>
                        </a:rPr>
                        <a:t>Orrin Hatch</a:t>
                      </a: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259154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4</a:t>
                      </a: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u="none" strike="noStrike" dirty="0">
                          <a:hlinkClick r:id="rId6" tooltip="United States Secretary of State"/>
                        </a:rPr>
                        <a:t>Secretary of State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u="none" strike="noStrike">
                          <a:hlinkClick r:id="rId7" tooltip="John Kerry"/>
                        </a:rPr>
                        <a:t>John Kerry</a:t>
                      </a: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28613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5</a:t>
                      </a: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u="none" strike="noStrike" dirty="0">
                          <a:hlinkClick r:id="rId8" tooltip="United States Secretary of the Treasury"/>
                        </a:rPr>
                        <a:t>Secretary of the Treasury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u="none" strike="noStrike">
                          <a:hlinkClick r:id="rId9" tooltip="Jack Lew"/>
                        </a:rPr>
                        <a:t>Jack Lew</a:t>
                      </a: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259154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6</a:t>
                      </a: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u="none" strike="noStrike" dirty="0">
                          <a:hlinkClick r:id="rId10" tooltip="United States Secretary of Defense"/>
                        </a:rPr>
                        <a:t>Secretary of Defense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u="none" strike="noStrike">
                          <a:hlinkClick r:id="rId11" tooltip="Ash Carter (not yet started)"/>
                        </a:rPr>
                        <a:t>Ash Carter</a:t>
                      </a: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259154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7</a:t>
                      </a: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u="none" strike="noStrike">
                          <a:hlinkClick r:id="rId12" tooltip="United States Attorney General"/>
                        </a:rPr>
                        <a:t>Attorney General</a:t>
                      </a: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u="none" strike="noStrike">
                          <a:hlinkClick r:id="rId13" tooltip="Loretta Lynch (not yet started)"/>
                        </a:rPr>
                        <a:t>Loretta Lynch</a:t>
                      </a: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28613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8</a:t>
                      </a: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u="none" strike="noStrike">
                          <a:hlinkClick r:id="rId14" tooltip="United States Secretary of the Interior"/>
                        </a:rPr>
                        <a:t>Secretary of the Interior</a:t>
                      </a: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u="none" strike="noStrike" dirty="0" smtClean="0"/>
                        <a:t>Sally Jewell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28613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9</a:t>
                      </a: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u="none" strike="noStrike" dirty="0">
                          <a:hlinkClick r:id="rId15" tooltip="United States Secretary of Agriculture"/>
                        </a:rPr>
                        <a:t>Secretary of Agriculture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u="none" strike="noStrike" dirty="0">
                          <a:hlinkClick r:id="rId16" tooltip="Tom Vilsack"/>
                        </a:rPr>
                        <a:t>Tom </a:t>
                      </a:r>
                      <a:r>
                        <a:rPr lang="en-US" sz="1400" u="none" strike="noStrike" dirty="0" err="1">
                          <a:hlinkClick r:id="rId16" tooltip="Tom Vilsack"/>
                        </a:rPr>
                        <a:t>Vilsack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edia.vanityfair.com/photos/5695c4096c83cf9f57d33b51/master/pass/paul-ryan-resting-smug-face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907600"/>
            <a:ext cx="8572500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76400" y="1524000"/>
            <a:ext cx="6329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2		  1		       3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598" y="228600"/>
          <a:ext cx="8382001" cy="6264792"/>
        </p:xfrm>
        <a:graphic>
          <a:graphicData uri="http://schemas.openxmlformats.org/drawingml/2006/table">
            <a:tbl>
              <a:tblPr/>
              <a:tblGrid>
                <a:gridCol w="662727"/>
                <a:gridCol w="1596572"/>
                <a:gridCol w="1054338"/>
                <a:gridCol w="982796"/>
                <a:gridCol w="1310394"/>
                <a:gridCol w="1295332"/>
                <a:gridCol w="497046"/>
                <a:gridCol w="982796"/>
              </a:tblGrid>
              <a:tr h="457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sng" strike="noStrike" dirty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# in office</a:t>
                      </a:r>
                    </a:p>
                  </a:txBody>
                  <a:tcPr marL="4749" marR="4749" marT="4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sng" strike="noStrike" dirty="0">
                          <a:solidFill>
                            <a:schemeClr val="tx1"/>
                          </a:solidFill>
                          <a:latin typeface="Tw Cen MT"/>
                        </a:rPr>
                        <a:t>President</a:t>
                      </a:r>
                    </a:p>
                  </a:txBody>
                  <a:tcPr marL="4749" marR="4749" marT="4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sng" strike="noStrike" dirty="0">
                          <a:solidFill>
                            <a:schemeClr val="tx1"/>
                          </a:solidFill>
                          <a:latin typeface="Tw Cen MT"/>
                        </a:rPr>
                        <a:t>Year(s) elected </a:t>
                      </a:r>
                    </a:p>
                  </a:txBody>
                  <a:tcPr marL="4749" marR="4749" marT="4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sng" strike="noStrike" dirty="0">
                          <a:solidFill>
                            <a:schemeClr val="tx1"/>
                          </a:solidFill>
                          <a:latin typeface="Tw Cen MT"/>
                        </a:rPr>
                        <a:t>Length of term (days)</a:t>
                      </a:r>
                    </a:p>
                  </a:txBody>
                  <a:tcPr marL="4749" marR="4749" marT="4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sng" strike="noStrike" dirty="0">
                          <a:solidFill>
                            <a:schemeClr val="tx1"/>
                          </a:solidFill>
                          <a:latin typeface="Tw Cen MT"/>
                        </a:rPr>
                        <a:t>Date of death</a:t>
                      </a:r>
                    </a:p>
                  </a:txBody>
                  <a:tcPr marL="4749" marR="4749" marT="4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sng" strike="noStrike" dirty="0">
                          <a:solidFill>
                            <a:schemeClr val="tx1"/>
                          </a:solidFill>
                          <a:latin typeface="Tw Cen MT"/>
                        </a:rPr>
                        <a:t>Cause of death</a:t>
                      </a:r>
                    </a:p>
                  </a:txBody>
                  <a:tcPr marL="4749" marR="4749" marT="4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sng" strike="noStrike" dirty="0">
                          <a:solidFill>
                            <a:schemeClr val="tx1"/>
                          </a:solidFill>
                          <a:latin typeface="Tw Cen MT"/>
                        </a:rPr>
                        <a:t>Age</a:t>
                      </a:r>
                    </a:p>
                  </a:txBody>
                  <a:tcPr marL="4749" marR="4749" marT="4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sng" strike="noStrike" dirty="0">
                          <a:solidFill>
                            <a:schemeClr val="tx1"/>
                          </a:solidFill>
                          <a:latin typeface="Tw Cen MT"/>
                        </a:rPr>
                        <a:t>Successor</a:t>
                      </a:r>
                    </a:p>
                  </a:txBody>
                  <a:tcPr marL="4749" marR="4749" marT="4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43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9</a:t>
                      </a:r>
                    </a:p>
                  </a:txBody>
                  <a:tcPr marL="4749" marR="4749" marT="4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Tw Cen MT"/>
                        </a:rPr>
                        <a:t>Harrison, William H. </a:t>
                      </a:r>
                    </a:p>
                  </a:txBody>
                  <a:tcPr marL="4749" marR="4749" marT="4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1840</a:t>
                      </a:r>
                    </a:p>
                  </a:txBody>
                  <a:tcPr marL="4749" marR="4749" marT="4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Tw Cen MT"/>
                        </a:rPr>
                        <a:t>31</a:t>
                      </a:r>
                    </a:p>
                  </a:txBody>
                  <a:tcPr marL="4749" marR="4749" marT="4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Tw Cen MT"/>
                        </a:rPr>
                        <a:t>April 4, 1841</a:t>
                      </a:r>
                    </a:p>
                  </a:txBody>
                  <a:tcPr marL="4749" marR="4749" marT="4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1" u="none" strike="noStrike">
                          <a:solidFill>
                            <a:schemeClr val="tx1"/>
                          </a:solidFill>
                          <a:latin typeface="Tw Cen MT"/>
                        </a:rPr>
                        <a:t>Pneumonia and pleurisy </a:t>
                      </a:r>
                    </a:p>
                  </a:txBody>
                  <a:tcPr marL="4749" marR="4749" marT="4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Tw Cen MT"/>
                        </a:rPr>
                        <a:t>68</a:t>
                      </a:r>
                    </a:p>
                  </a:txBody>
                  <a:tcPr marL="4749" marR="4749" marT="4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Tw Cen MT"/>
                        </a:rPr>
                        <a:t>Tyler, John </a:t>
                      </a:r>
                    </a:p>
                  </a:txBody>
                  <a:tcPr marL="4749" marR="4749" marT="4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6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12</a:t>
                      </a:r>
                    </a:p>
                  </a:txBody>
                  <a:tcPr marL="4749" marR="4749" marT="4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Tw Cen MT"/>
                        </a:rPr>
                        <a:t>Taylor, Zachary </a:t>
                      </a:r>
                    </a:p>
                  </a:txBody>
                  <a:tcPr marL="4749" marR="4749" marT="4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1848</a:t>
                      </a:r>
                    </a:p>
                  </a:txBody>
                  <a:tcPr marL="4749" marR="4749" marT="4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Tw Cen MT"/>
                        </a:rPr>
                        <a:t>491</a:t>
                      </a:r>
                    </a:p>
                  </a:txBody>
                  <a:tcPr marL="4749" marR="4749" marT="4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Tw Cen MT"/>
                        </a:rPr>
                        <a:t>July 9, 1850</a:t>
                      </a:r>
                    </a:p>
                  </a:txBody>
                  <a:tcPr marL="4749" marR="4749" marT="4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1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Acute gastroenteritis </a:t>
                      </a:r>
                    </a:p>
                  </a:txBody>
                  <a:tcPr marL="4749" marR="4749" marT="4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Tw Cen MT"/>
                        </a:rPr>
                        <a:t>65</a:t>
                      </a:r>
                    </a:p>
                  </a:txBody>
                  <a:tcPr marL="4749" marR="4749" marT="4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Tw Cen MT"/>
                        </a:rPr>
                        <a:t>Fillmore, Millard </a:t>
                      </a:r>
                    </a:p>
                  </a:txBody>
                  <a:tcPr marL="4749" marR="4749" marT="4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75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16</a:t>
                      </a:r>
                    </a:p>
                  </a:txBody>
                  <a:tcPr marL="4749" marR="4749" marT="4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Tw Cen MT"/>
                        </a:rPr>
                        <a:t>Lincoln, Abraham </a:t>
                      </a:r>
                    </a:p>
                  </a:txBody>
                  <a:tcPr marL="4749" marR="4749" marT="4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w Cen MT"/>
                        </a:rPr>
                        <a:t>1860, 1864 </a:t>
                      </a:r>
                    </a:p>
                  </a:txBody>
                  <a:tcPr marL="4749" marR="4749" marT="4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w Cen MT"/>
                        </a:rPr>
                        <a:t>1,503</a:t>
                      </a:r>
                    </a:p>
                  </a:txBody>
                  <a:tcPr marL="4749" marR="4749" marT="4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w Cen MT"/>
                        </a:rPr>
                        <a:t>April 15, 1865</a:t>
                      </a:r>
                    </a:p>
                  </a:txBody>
                  <a:tcPr marL="4749" marR="4749" marT="4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1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Assassinated by John Wilkes Booth </a:t>
                      </a:r>
                    </a:p>
                  </a:txBody>
                  <a:tcPr marL="4749" marR="4749" marT="4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Tw Cen MT"/>
                        </a:rPr>
                        <a:t>56</a:t>
                      </a:r>
                    </a:p>
                  </a:txBody>
                  <a:tcPr marL="4749" marR="4749" marT="4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Tw Cen MT"/>
                        </a:rPr>
                        <a:t>Johnson, Andrew </a:t>
                      </a:r>
                    </a:p>
                  </a:txBody>
                  <a:tcPr marL="4749" marR="4749" marT="4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3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20</a:t>
                      </a:r>
                    </a:p>
                  </a:txBody>
                  <a:tcPr marL="4749" marR="4749" marT="4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Tw Cen MT"/>
                        </a:rPr>
                        <a:t>Garfield, James A. </a:t>
                      </a:r>
                    </a:p>
                  </a:txBody>
                  <a:tcPr marL="4749" marR="4749" marT="4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1880</a:t>
                      </a:r>
                    </a:p>
                  </a:txBody>
                  <a:tcPr marL="4749" marR="4749" marT="4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w Cen MT"/>
                        </a:rPr>
                        <a:t>199</a:t>
                      </a:r>
                    </a:p>
                  </a:txBody>
                  <a:tcPr marL="4749" marR="4749" marT="4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w Cen MT"/>
                        </a:rPr>
                        <a:t>September 19, 1881</a:t>
                      </a:r>
                    </a:p>
                  </a:txBody>
                  <a:tcPr marL="4749" marR="4749" marT="4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1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Assassinated by Charles Julius </a:t>
                      </a:r>
                      <a:r>
                        <a:rPr lang="en-US" sz="1400" b="0" i="1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Guiteau</a:t>
                      </a:r>
                      <a:r>
                        <a:rPr lang="en-US" sz="1400" b="0" i="1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749" marR="4749" marT="4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Tw Cen MT"/>
                        </a:rPr>
                        <a:t>49</a:t>
                      </a:r>
                    </a:p>
                  </a:txBody>
                  <a:tcPr marL="4749" marR="4749" marT="4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Tw Cen MT"/>
                        </a:rPr>
                        <a:t>Arthur, Chester A. </a:t>
                      </a:r>
                    </a:p>
                  </a:txBody>
                  <a:tcPr marL="4749" marR="4749" marT="4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75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25</a:t>
                      </a:r>
                    </a:p>
                  </a:txBody>
                  <a:tcPr marL="4749" marR="4749" marT="4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Tw Cen MT"/>
                        </a:rPr>
                        <a:t>McKinley, William </a:t>
                      </a:r>
                    </a:p>
                  </a:txBody>
                  <a:tcPr marL="4749" marR="4749" marT="4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Tw Cen MT"/>
                        </a:rPr>
                        <a:t>1896, 1900 </a:t>
                      </a:r>
                    </a:p>
                  </a:txBody>
                  <a:tcPr marL="4749" marR="4749" marT="4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Tw Cen MT"/>
                        </a:rPr>
                        <a:t>1,654</a:t>
                      </a:r>
                    </a:p>
                  </a:txBody>
                  <a:tcPr marL="4749" marR="4749" marT="4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w Cen MT"/>
                        </a:rPr>
                        <a:t>14-Sep-01</a:t>
                      </a:r>
                    </a:p>
                  </a:txBody>
                  <a:tcPr marL="4749" marR="4749" marT="4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1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Assassinated by Leon Frank </a:t>
                      </a:r>
                      <a:r>
                        <a:rPr lang="en-US" sz="1400" b="0" i="1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Czolgosz</a:t>
                      </a:r>
                      <a:r>
                        <a:rPr lang="en-US" sz="1400" b="0" i="1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749" marR="4749" marT="4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w Cen MT"/>
                        </a:rPr>
                        <a:t>58</a:t>
                      </a:r>
                    </a:p>
                  </a:txBody>
                  <a:tcPr marL="4749" marR="4749" marT="4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Tw Cen MT"/>
                        </a:rPr>
                        <a:t>Roosevelt, Theodore </a:t>
                      </a:r>
                    </a:p>
                  </a:txBody>
                  <a:tcPr marL="4749" marR="4749" marT="4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64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29</a:t>
                      </a:r>
                    </a:p>
                  </a:txBody>
                  <a:tcPr marL="4749" marR="4749" marT="4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Tw Cen MT"/>
                        </a:rPr>
                        <a:t>Harding, Warren G. </a:t>
                      </a:r>
                    </a:p>
                  </a:txBody>
                  <a:tcPr marL="4749" marR="4749" marT="4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1920</a:t>
                      </a:r>
                    </a:p>
                  </a:txBody>
                  <a:tcPr marL="4749" marR="4749" marT="4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Tw Cen MT"/>
                        </a:rPr>
                        <a:t>881</a:t>
                      </a:r>
                    </a:p>
                  </a:txBody>
                  <a:tcPr marL="4749" marR="4749" marT="4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Tw Cen MT"/>
                        </a:rPr>
                        <a:t>2-Aug-23</a:t>
                      </a:r>
                    </a:p>
                  </a:txBody>
                  <a:tcPr marL="4749" marR="4749" marT="4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1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Heart</a:t>
                      </a:r>
                      <a:r>
                        <a:rPr lang="en-US" sz="1400" b="0" i="1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Attack</a:t>
                      </a:r>
                      <a:endParaRPr lang="en-US" sz="1400" b="0" i="1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749" marR="4749" marT="4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w Cen MT"/>
                        </a:rPr>
                        <a:t>57</a:t>
                      </a:r>
                    </a:p>
                  </a:txBody>
                  <a:tcPr marL="4749" marR="4749" marT="4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w Cen MT"/>
                        </a:rPr>
                        <a:t>Coolidge, Calvin </a:t>
                      </a:r>
                    </a:p>
                  </a:txBody>
                  <a:tcPr marL="4749" marR="4749" marT="4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32</a:t>
                      </a:r>
                    </a:p>
                  </a:txBody>
                  <a:tcPr marL="4749" marR="4749" marT="4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Tw Cen MT"/>
                        </a:rPr>
                        <a:t>Roosevelt, Franklin </a:t>
                      </a:r>
                    </a:p>
                  </a:txBody>
                  <a:tcPr marL="4749" marR="4749" marT="4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w Cen MT"/>
                        </a:rPr>
                        <a:t>1932, 1936, 1940, 1944 </a:t>
                      </a:r>
                    </a:p>
                  </a:txBody>
                  <a:tcPr marL="4749" marR="4749" marT="4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w Cen MT"/>
                        </a:rPr>
                        <a:t>4,422</a:t>
                      </a:r>
                    </a:p>
                  </a:txBody>
                  <a:tcPr marL="4749" marR="4749" marT="4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w Cen MT"/>
                        </a:rPr>
                        <a:t>12-Apr-45</a:t>
                      </a:r>
                    </a:p>
                  </a:txBody>
                  <a:tcPr marL="4749" marR="4749" marT="4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1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Cerebral hemorrhage </a:t>
                      </a:r>
                    </a:p>
                  </a:txBody>
                  <a:tcPr marL="4749" marR="4749" marT="4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w Cen MT"/>
                        </a:rPr>
                        <a:t>63</a:t>
                      </a:r>
                    </a:p>
                  </a:txBody>
                  <a:tcPr marL="4749" marR="4749" marT="4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w Cen MT"/>
                        </a:rPr>
                        <a:t>Truman, Harry S. </a:t>
                      </a:r>
                    </a:p>
                  </a:txBody>
                  <a:tcPr marL="4749" marR="4749" marT="4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75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Berlin Sans FB Demi" pitchFamily="34" charset="0"/>
                        </a:rPr>
                        <a:t>35</a:t>
                      </a:r>
                    </a:p>
                  </a:txBody>
                  <a:tcPr marL="4749" marR="4749" marT="4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latin typeface="Tw Cen MT"/>
                        </a:rPr>
                        <a:t>John F. Kennedy</a:t>
                      </a:r>
                    </a:p>
                  </a:txBody>
                  <a:tcPr marL="4749" marR="4749" marT="4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1960</a:t>
                      </a:r>
                    </a:p>
                  </a:txBody>
                  <a:tcPr marL="4749" marR="4749" marT="4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Tw Cen MT"/>
                        </a:rPr>
                        <a:t>1,036</a:t>
                      </a:r>
                    </a:p>
                  </a:txBody>
                  <a:tcPr marL="4749" marR="4749" marT="4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Tw Cen MT"/>
                        </a:rPr>
                        <a:t>22-Nov-63</a:t>
                      </a:r>
                    </a:p>
                  </a:txBody>
                  <a:tcPr marL="4749" marR="4749" marT="4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1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Assassinated by Lee Harvey Oswald </a:t>
                      </a:r>
                    </a:p>
                  </a:txBody>
                  <a:tcPr marL="4749" marR="4749" marT="4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Tw Cen MT"/>
                        </a:rPr>
                        <a:t>46</a:t>
                      </a:r>
                    </a:p>
                  </a:txBody>
                  <a:tcPr marL="4749" marR="4749" marT="4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w Cen MT"/>
                        </a:rPr>
                        <a:t>Johnson, Lyndon B. </a:t>
                      </a:r>
                    </a:p>
                  </a:txBody>
                  <a:tcPr marL="4749" marR="4749" marT="4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Branch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27700" y="1447801"/>
            <a:ext cx="7782900" cy="480059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u="sng" dirty="0" smtClean="0"/>
              <a:t>Responsibilities as well as </a:t>
            </a:r>
            <a:r>
              <a:rPr lang="en-US" b="1" i="1" u="sng" dirty="0" smtClean="0"/>
              <a:t>Checks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/>
              <a:t>Commander in Chief</a:t>
            </a:r>
            <a:r>
              <a:rPr lang="en-US" b="1" dirty="0" smtClean="0"/>
              <a:t> </a:t>
            </a:r>
          </a:p>
          <a:p>
            <a:pPr marL="834390" lvl="1" indent="-514350"/>
            <a:r>
              <a:rPr lang="en-US" b="1" dirty="0" smtClean="0"/>
              <a:t>Leading official </a:t>
            </a:r>
            <a:r>
              <a:rPr lang="en-US" dirty="0" smtClean="0"/>
              <a:t>regarding oversight of military operations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/>
              <a:t>Broker Treaties w/ Foreign Nations</a:t>
            </a:r>
          </a:p>
          <a:p>
            <a:pPr marL="834390" lvl="1" indent="-514350"/>
            <a:r>
              <a:rPr lang="en-US" dirty="0" smtClean="0"/>
              <a:t>All must be ratified by 2/3 of Senate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/>
              <a:t>Commission Federal Judges</a:t>
            </a:r>
          </a:p>
          <a:p>
            <a:pPr marL="834390" lvl="1" indent="-514350"/>
            <a:r>
              <a:rPr lang="en-US" dirty="0" smtClean="0"/>
              <a:t>Must be approved by Senate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/>
              <a:t>State of the Union Address</a:t>
            </a:r>
          </a:p>
          <a:p>
            <a:pPr marL="834390" lvl="1" indent="-514350"/>
            <a:r>
              <a:rPr lang="en-US" dirty="0" smtClean="0"/>
              <a:t>Must be delivered yearly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/>
              <a:t>Removal From Office</a:t>
            </a:r>
            <a:endParaRPr lang="en-US" dirty="0" smtClean="0"/>
          </a:p>
          <a:p>
            <a:pPr marL="834390" lvl="1" indent="-514350"/>
            <a:r>
              <a:rPr lang="en-US" dirty="0" smtClean="0"/>
              <a:t>Only on the basis of:</a:t>
            </a:r>
          </a:p>
          <a:p>
            <a:pPr marL="1108710" lvl="2" indent="-514350"/>
            <a:r>
              <a:rPr lang="en-US" dirty="0" smtClean="0"/>
              <a:t>Treason, Bribery, Other </a:t>
            </a:r>
            <a:r>
              <a:rPr lang="en-US" i="1" dirty="0" smtClean="0"/>
              <a:t>High Crimes or Misdemeanors.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Bellringer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/>
          <a:lstStyle/>
          <a:p>
            <a:r>
              <a:rPr lang="en-US" dirty="0" smtClean="0"/>
              <a:t>Define: </a:t>
            </a:r>
            <a:r>
              <a:rPr lang="en-US" u="sng" dirty="0" smtClean="0"/>
              <a:t>constitution</a:t>
            </a:r>
          </a:p>
          <a:p>
            <a:endParaRPr lang="en-US" u="sng" dirty="0" smtClean="0"/>
          </a:p>
          <a:p>
            <a:endParaRPr lang="en-US" u="sng" dirty="0" smtClean="0"/>
          </a:p>
          <a:p>
            <a:endParaRPr lang="en-US" u="sng" dirty="0" smtClean="0"/>
          </a:p>
          <a:p>
            <a:endParaRPr lang="en-US" u="sng" dirty="0" smtClean="0"/>
          </a:p>
          <a:p>
            <a:endParaRPr lang="en-US" u="sng" dirty="0" smtClean="0"/>
          </a:p>
          <a:p>
            <a:endParaRPr lang="en-US" u="sng" dirty="0" smtClean="0"/>
          </a:p>
          <a:p>
            <a:r>
              <a:rPr lang="en-US" dirty="0" smtClean="0"/>
              <a:t>How does the composition of the American Constitution reflect enlightenment thought as well as  progressive (forward thinking) ideology?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2034" y="3429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Essential Question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Judicial Branch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295400"/>
            <a:ext cx="8153400" cy="4724400"/>
          </a:xfrm>
        </p:spPr>
        <p:txBody>
          <a:bodyPr/>
          <a:lstStyle/>
          <a:p>
            <a:r>
              <a:rPr lang="en-US" dirty="0" smtClean="0"/>
              <a:t>Lifetime Appointments for Justices</a:t>
            </a:r>
          </a:p>
          <a:p>
            <a:r>
              <a:rPr lang="en-US" dirty="0" smtClean="0"/>
              <a:t>9 Justices, nonpartisan, appointed by Presidents</a:t>
            </a:r>
          </a:p>
          <a:p>
            <a:pPr lvl="1"/>
            <a:r>
              <a:rPr lang="en-US" dirty="0" smtClean="0"/>
              <a:t>Approved by Congress</a:t>
            </a:r>
          </a:p>
          <a:p>
            <a:r>
              <a:rPr lang="en-US" dirty="0" smtClean="0"/>
              <a:t>Supremacy Clause – decisions by Supreme Court trumps state/local courts</a:t>
            </a:r>
          </a:p>
          <a:p>
            <a:endParaRPr lang="en-US" dirty="0"/>
          </a:p>
        </p:txBody>
      </p:sp>
      <p:pic>
        <p:nvPicPr>
          <p:cNvPr id="6146" name="Picture 2" descr="http://upload.wikimedia.org/wikipedia/commons/4/43/Supreme_Court_US_2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429000"/>
            <a:ext cx="5029200" cy="3352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V – Amending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u="sng" dirty="0" smtClean="0"/>
              <a:t>Amendment Process </a:t>
            </a:r>
            <a:r>
              <a:rPr lang="en-US" dirty="0" smtClean="0"/>
              <a:t>- very, very, very, very, very, difficult to do.  Only have ever passed 27….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First, 2/3 of the House of Reps must pass the proposed amendment 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Then, 2/3 of the States must ratify and pass an amendment to change to the Constitution.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9906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097024"/>
            <a:ext cx="8229600" cy="1027176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How does the composition of the American Constitution reflect enlightenment thought as well as  progressive (forward thinking) ideology?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92034" y="3429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92034" y="4535424"/>
            <a:ext cx="8229600" cy="10271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33400" y="4495800"/>
            <a:ext cx="8229600" cy="10271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91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 smtClean="0"/>
              <a:t>The Constitution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974336"/>
          </a:xfrm>
        </p:spPr>
        <p:txBody>
          <a:bodyPr>
            <a:normAutofit/>
          </a:bodyPr>
          <a:lstStyle/>
          <a:p>
            <a:r>
              <a:rPr lang="en-US" dirty="0" smtClean="0"/>
              <a:t>Created by a special convention of delegates from the original 13 states</a:t>
            </a:r>
          </a:p>
          <a:p>
            <a:pPr lvl="1"/>
            <a:r>
              <a:rPr lang="en-US" dirty="0" smtClean="0"/>
              <a:t>Over the course of 2 ½ years, the Constitution was drafted and ratified by the states</a:t>
            </a:r>
          </a:p>
          <a:p>
            <a:r>
              <a:rPr lang="en-US" dirty="0" smtClean="0"/>
              <a:t>Contains seven separate articles and a series of amendments, with the first called the </a:t>
            </a:r>
            <a:r>
              <a:rPr lang="en-US" u="sng" dirty="0" smtClean="0"/>
              <a:t>Bill of Rights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http://3.bp.blogspot.com/-ca1W7t4Bwqc/UgRISLB4gzI/AAAAAAAAG14/5AcjfIQYJcw/s1600/statehood+order+17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6237"/>
            <a:ext cx="8382000" cy="6741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600201"/>
            <a:ext cx="8316300" cy="4648199"/>
          </a:xfrm>
        </p:spPr>
        <p:txBody>
          <a:bodyPr>
            <a:normAutofit/>
          </a:bodyPr>
          <a:lstStyle/>
          <a:p>
            <a:r>
              <a:rPr lang="en-US" dirty="0" smtClean="0"/>
              <a:t>Role of Government – Locke</a:t>
            </a:r>
          </a:p>
          <a:p>
            <a:pPr lvl="1"/>
            <a:r>
              <a:rPr lang="en-US" dirty="0" smtClean="0"/>
              <a:t>Consent of the Governed, Social Contract, etc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Separation of Powers/Checks and Balances – Montesquieu</a:t>
            </a:r>
          </a:p>
          <a:p>
            <a:pPr lvl="1"/>
            <a:r>
              <a:rPr lang="en-US" dirty="0" smtClean="0"/>
              <a:t>Three Branches of Government</a:t>
            </a:r>
          </a:p>
          <a:p>
            <a:pPr lvl="2"/>
            <a:r>
              <a:rPr lang="en-US" dirty="0" smtClean="0"/>
              <a:t>Ex. – Veto and Veto Override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Natural Rights - Rousseau</a:t>
            </a:r>
          </a:p>
          <a:p>
            <a:pPr lvl="1"/>
            <a:r>
              <a:rPr lang="en-US" dirty="0" smtClean="0"/>
              <a:t>Bill of Rights – Cannot be impeded up by government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Six Key Constitutional Principles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052925"/>
            <a:ext cx="7696200" cy="419548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Popular Sovereignty – People decide for themselves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Limited Government – Laissez Faire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Separation of Powers – 3 Branches</a:t>
            </a:r>
          </a:p>
          <a:p>
            <a:pPr marL="914406" lvl="1" indent="-514350"/>
            <a:r>
              <a:rPr lang="en-US" b="1" dirty="0" smtClean="0"/>
              <a:t>Legislative, Executive, Judicial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Checks and Balances – Power is distributed and ‘supervised’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Judicial Review – Constitutionality of laws by Sup. Court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Federalism – Fed Gov is superior over state/local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https://www.youtube.com/watch?v=0bf3CwYCxXw&amp;index=3&amp;list=PL8dPuuaLjXtOfse2ncvffeelTrqvhrz8H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Articles of the Constitution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608576"/>
          </a:xfrm>
        </p:spPr>
        <p:txBody>
          <a:bodyPr>
            <a:normAutofit/>
          </a:bodyPr>
          <a:lstStyle/>
          <a:p>
            <a:pPr marL="681228" indent="-571500">
              <a:buFont typeface="+mj-lt"/>
              <a:buAutoNum type="romanUcPeriod"/>
            </a:pPr>
            <a:r>
              <a:rPr lang="en-US" dirty="0" smtClean="0"/>
              <a:t>Legislature – Creates a </a:t>
            </a:r>
            <a:r>
              <a:rPr lang="en-US" b="1" dirty="0" smtClean="0"/>
              <a:t>bi-cameral</a:t>
            </a:r>
            <a:r>
              <a:rPr lang="en-US" dirty="0" smtClean="0"/>
              <a:t> legislature invested with the primary law making powers. Contains the House of Reps. and the Senate</a:t>
            </a:r>
          </a:p>
          <a:p>
            <a:pPr marL="681228" indent="-571500">
              <a:buFont typeface="+mj-lt"/>
              <a:buAutoNum type="romanUcPeriod"/>
            </a:pPr>
            <a:r>
              <a:rPr lang="en-US" dirty="0" smtClean="0"/>
              <a:t>Executive – creates the executive branch invested with the administration of the union. Contains the president and later the cabinet and executive offices</a:t>
            </a:r>
          </a:p>
          <a:p>
            <a:pPr marL="681228" indent="-571500">
              <a:buFont typeface="+mj-lt"/>
              <a:buAutoNum type="romanUcPeriod"/>
            </a:pPr>
            <a:r>
              <a:rPr lang="en-US" dirty="0" smtClean="0"/>
              <a:t>Judicial – Creates the federal court system to interpret laws. Contains the Supreme Court and lower courts</a:t>
            </a:r>
          </a:p>
          <a:p>
            <a:pPr marL="681228" indent="-571500">
              <a:buFont typeface="+mj-lt"/>
              <a:buAutoNum type="romanUcPeriod"/>
            </a:pPr>
            <a:endParaRPr lang="en-US" dirty="0" smtClean="0"/>
          </a:p>
          <a:p>
            <a:pPr marL="973836" lvl="1" indent="-571500">
              <a:buFont typeface="+mj-lt"/>
              <a:buAutoNum type="romanU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Articles Cont’d.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21936"/>
          </a:xfrm>
        </p:spPr>
        <p:txBody>
          <a:bodyPr>
            <a:normAutofit/>
          </a:bodyPr>
          <a:lstStyle/>
          <a:p>
            <a:pPr marL="681228" indent="-571500">
              <a:buFont typeface="+mj-lt"/>
              <a:buAutoNum type="romanUcPeriod" startAt="4"/>
            </a:pPr>
            <a:r>
              <a:rPr lang="en-US" dirty="0" smtClean="0"/>
              <a:t>States Rights – defines the responsibilities and duties of states. Also explains the relationship between states and the Federal Government</a:t>
            </a:r>
          </a:p>
          <a:p>
            <a:pPr marL="681228" indent="-571500">
              <a:buFont typeface="+mj-lt"/>
              <a:buAutoNum type="romanUcPeriod" startAt="4"/>
            </a:pPr>
            <a:r>
              <a:rPr lang="en-US" dirty="0" smtClean="0"/>
              <a:t>Amendments – defines the amendment process to change the Constitution</a:t>
            </a:r>
          </a:p>
          <a:p>
            <a:pPr marL="681228" indent="-571500">
              <a:buFont typeface="+mj-lt"/>
              <a:buAutoNum type="romanUcPeriod" startAt="4"/>
            </a:pPr>
            <a:r>
              <a:rPr lang="en-US" dirty="0" smtClean="0"/>
              <a:t>Constitutional Authority – Constitution is the highest law of the union and must be upheld. Also carried over previous national debt</a:t>
            </a:r>
          </a:p>
          <a:p>
            <a:pPr marL="681228" indent="-571500">
              <a:buFont typeface="+mj-lt"/>
              <a:buAutoNum type="romanUcPeriod" startAt="4"/>
            </a:pPr>
            <a:r>
              <a:rPr lang="en-US" dirty="0" smtClean="0"/>
              <a:t>Ratification – 9/13 states must ratify the Constitution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688</TotalTime>
  <Words>1155</Words>
  <Application>Microsoft Office PowerPoint</Application>
  <PresentationFormat>On-screen Show (4:3)</PresentationFormat>
  <Paragraphs>236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Berlin Sans FB Demi</vt:lpstr>
      <vt:lpstr>Calibri</vt:lpstr>
      <vt:lpstr>Century Gothic</vt:lpstr>
      <vt:lpstr>Georgia</vt:lpstr>
      <vt:lpstr>Tw Cen MT</vt:lpstr>
      <vt:lpstr>Wingdings 3</vt:lpstr>
      <vt:lpstr>Ion</vt:lpstr>
      <vt:lpstr>The American Constitution – The “How”</vt:lpstr>
      <vt:lpstr>Bellringer</vt:lpstr>
      <vt:lpstr>The Constitution</vt:lpstr>
      <vt:lpstr>PowerPoint Presentation</vt:lpstr>
      <vt:lpstr>Influences</vt:lpstr>
      <vt:lpstr>Six Key Constitutional Principles:</vt:lpstr>
      <vt:lpstr>PowerPoint Presentation</vt:lpstr>
      <vt:lpstr>Articles of the Constitution</vt:lpstr>
      <vt:lpstr>Articles Cont’d.</vt:lpstr>
      <vt:lpstr>How has the Constitution changed?</vt:lpstr>
      <vt:lpstr>Interpretation of the Constitution  (2 Views)</vt:lpstr>
      <vt:lpstr>PowerPoint Presentation</vt:lpstr>
      <vt:lpstr>United States Legislature</vt:lpstr>
      <vt:lpstr>Bills, Bills and More Bills….</vt:lpstr>
      <vt:lpstr>Executive Branch</vt:lpstr>
      <vt:lpstr>Line of Succession</vt:lpstr>
      <vt:lpstr>PowerPoint Presentation</vt:lpstr>
      <vt:lpstr>PowerPoint Presentation</vt:lpstr>
      <vt:lpstr>Executive Branch</vt:lpstr>
      <vt:lpstr>Judicial Branch</vt:lpstr>
      <vt:lpstr>Article V – Amending Power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American Law</dc:title>
  <dc:creator>Ccsteacher</dc:creator>
  <cp:lastModifiedBy>Adam Cox</cp:lastModifiedBy>
  <cp:revision>62</cp:revision>
  <dcterms:created xsi:type="dcterms:W3CDTF">2014-08-22T15:09:52Z</dcterms:created>
  <dcterms:modified xsi:type="dcterms:W3CDTF">2016-01-19T19:50:51Z</dcterms:modified>
</cp:coreProperties>
</file>