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12"/>
  </p:notesMasterIdLst>
  <p:sldIdLst>
    <p:sldId id="256" r:id="rId2"/>
    <p:sldId id="257" r:id="rId3"/>
    <p:sldId id="258" r:id="rId4"/>
    <p:sldId id="259" r:id="rId5"/>
    <p:sldId id="262" r:id="rId6"/>
    <p:sldId id="260" r:id="rId7"/>
    <p:sldId id="261"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20" y="11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084701-6D07-4A46-ACAD-F30DFFC2D7F2}" type="datetimeFigureOut">
              <a:rPr lang="en-US" smtClean="0"/>
              <a:t>9/18/2015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9DFC0-F2BC-45CD-A7BD-EE040974FD9B}" type="slidenum">
              <a:rPr lang="en-US" smtClean="0"/>
              <a:t>‹#›</a:t>
            </a:fld>
            <a:endParaRPr lang="en-US" dirty="0"/>
          </a:p>
        </p:txBody>
      </p:sp>
    </p:spTree>
    <p:extLst>
      <p:ext uri="{BB962C8B-B14F-4D97-AF65-F5344CB8AC3E}">
        <p14:creationId xmlns:p14="http://schemas.microsoft.com/office/powerpoint/2010/main" val="2306753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238364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188241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428710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4524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40494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110920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1447948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40745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21881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426816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316048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316152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11216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410701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321647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22466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9/18/2015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130607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862B4D-A3B4-4F61-8C18-1DC8A30DB13B}" type="datetimeFigureOut">
              <a:rPr lang="en-US" smtClean="0"/>
              <a:pPr/>
              <a:t>9/18/2015</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6F45F7B-EF2B-4EC3-8E4B-086BDEF0BAD1}" type="slidenum">
              <a:rPr lang="en-US" smtClean="0"/>
              <a:pPr/>
              <a:t>‹#›</a:t>
            </a:fld>
            <a:endParaRPr lang="en-US" dirty="0"/>
          </a:p>
        </p:txBody>
      </p:sp>
    </p:spTree>
    <p:extLst>
      <p:ext uri="{BB962C8B-B14F-4D97-AF65-F5344CB8AC3E}">
        <p14:creationId xmlns:p14="http://schemas.microsoft.com/office/powerpoint/2010/main" val="34566033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tormfront.org/forum/t58386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7667958" cy="3329581"/>
          </a:xfrm>
        </p:spPr>
        <p:txBody>
          <a:bodyPr/>
          <a:lstStyle/>
          <a:p>
            <a:r>
              <a:rPr lang="en-US" dirty="0" smtClean="0"/>
              <a:t>Civil Liberties</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Participation in Government</a:t>
            </a:r>
          </a:p>
          <a:p>
            <a:r>
              <a:rPr lang="en-US" dirty="0" smtClean="0"/>
              <a:t>Johnstown High School </a:t>
            </a:r>
          </a:p>
          <a:p>
            <a:r>
              <a:rPr lang="en-US" dirty="0" smtClean="0"/>
              <a:t>Mr. Cox</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4657725" cy="1371600"/>
          </a:xfrm>
        </p:spPr>
        <p:txBody>
          <a:bodyPr/>
          <a:lstStyle/>
          <a:p>
            <a:r>
              <a:rPr lang="en-US" dirty="0" smtClean="0"/>
              <a:t>You Have the Right to Be a Jerk</a:t>
            </a:r>
            <a:endParaRPr lang="en-US" dirty="0"/>
          </a:p>
        </p:txBody>
      </p:sp>
      <p:sp>
        <p:nvSpPr>
          <p:cNvPr id="3" name="Content Placeholder 2"/>
          <p:cNvSpPr>
            <a:spLocks noGrp="1"/>
          </p:cNvSpPr>
          <p:nvPr>
            <p:ph idx="1"/>
          </p:nvPr>
        </p:nvSpPr>
        <p:spPr>
          <a:xfrm>
            <a:off x="0" y="1853249"/>
            <a:ext cx="9144000" cy="5004752"/>
          </a:xfrm>
        </p:spPr>
        <p:txBody>
          <a:bodyPr>
            <a:normAutofit fontScale="92500" lnSpcReduction="20000"/>
          </a:bodyPr>
          <a:lstStyle/>
          <a:p>
            <a:pPr marL="342900" lvl="0" indent="-342900">
              <a:spcBef>
                <a:spcPts val="0"/>
              </a:spcBef>
              <a:buFont typeface="+mj-lt"/>
              <a:buAutoNum type="arabicPeriod"/>
              <a:tabLst>
                <a:tab pos="228600" algn="l"/>
              </a:tabLst>
            </a:pPr>
            <a:r>
              <a:rPr lang="en-US" dirty="0">
                <a:latin typeface="Amerigo Md BT"/>
                <a:ea typeface="Calibri" panose="020F0502020204030204" pitchFamily="34" charset="0"/>
                <a:cs typeface="Times New Roman" panose="02020603050405020304" pitchFamily="18" charset="0"/>
              </a:rPr>
              <a:t>Begin your presentation with your group’s initial analysis of the question: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857256" lvl="1">
              <a:spcBef>
                <a:spcPts val="0"/>
              </a:spcBef>
              <a:tabLst>
                <a:tab pos="228600" algn="l"/>
              </a:tabLst>
            </a:pPr>
            <a:r>
              <a:rPr lang="en-US" i="1" dirty="0">
                <a:latin typeface="Amerigo Md BT"/>
                <a:ea typeface="Calibri" panose="020F0502020204030204" pitchFamily="34" charset="0"/>
                <a:cs typeface="Times New Roman" panose="02020603050405020304" pitchFamily="18" charset="0"/>
              </a:rPr>
              <a:t>“Do you have the Constitutional right to be a jerk…”  Define the term “jerk.”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28600">
              <a:spcBef>
                <a:spcPts val="0"/>
              </a:spcBef>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spcBef>
                <a:spcPts val="0"/>
              </a:spcBef>
              <a:buFont typeface="+mj-lt"/>
              <a:buAutoNum type="arabicPeriod" startAt="2"/>
            </a:pPr>
            <a:r>
              <a:rPr lang="en-US" dirty="0">
                <a:latin typeface="Amerigo Md BT"/>
                <a:ea typeface="Calibri" panose="020F0502020204030204" pitchFamily="34" charset="0"/>
                <a:cs typeface="Times New Roman" panose="02020603050405020304" pitchFamily="18" charset="0"/>
              </a:rPr>
              <a:t>Research one case from the following freedom of expression issues: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a:latin typeface="Amerigo Md BT"/>
                <a:ea typeface="Calibri" panose="020F0502020204030204" pitchFamily="34" charset="0"/>
                <a:cs typeface="Times New Roman" panose="02020603050405020304" pitchFamily="18" charset="0"/>
              </a:rPr>
              <a:t>the absolute guarantee of Free Speech</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a:latin typeface="Amerigo Md BT"/>
                <a:ea typeface="Calibri" panose="020F0502020204030204" pitchFamily="34" charset="0"/>
                <a:cs typeface="Times New Roman" panose="02020603050405020304" pitchFamily="18" charset="0"/>
              </a:rPr>
              <a:t>Free speech, assembly, and right to petition for redress of grievance cases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spcBef>
                <a:spcPts val="0"/>
              </a:spcBef>
              <a:buFont typeface="+mj-lt"/>
              <a:buAutoNum type="alphaLcPeriod"/>
            </a:pPr>
            <a:r>
              <a:rPr lang="en-US" dirty="0">
                <a:latin typeface="Amerigo Md BT"/>
                <a:ea typeface="Calibri" panose="020F0502020204030204" pitchFamily="34" charset="0"/>
                <a:cs typeface="Times New Roman" panose="02020603050405020304" pitchFamily="18" charset="0"/>
              </a:rPr>
              <a:t>Symbolic speech cases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spcBef>
                <a:spcPts val="0"/>
              </a:spcBef>
              <a:buFont typeface="+mj-lt"/>
              <a:buAutoNum type="arabicPeriod" startAt="3"/>
            </a:pPr>
            <a:r>
              <a:rPr lang="en-US" dirty="0">
                <a:latin typeface="Amerigo Md BT"/>
                <a:ea typeface="Calibri" panose="020F0502020204030204" pitchFamily="34" charset="0"/>
                <a:cs typeface="Times New Roman" panose="02020603050405020304" pitchFamily="18" charset="0"/>
              </a:rPr>
              <a:t>Then research another case involving the following limits of free speech: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mj-lt"/>
              <a:buAutoNum type="alphaLcPeriod"/>
            </a:pPr>
            <a:r>
              <a:rPr lang="en-US" dirty="0">
                <a:latin typeface="Amerigo Md BT"/>
                <a:ea typeface="Calibri" panose="020F0502020204030204" pitchFamily="34" charset="0"/>
                <a:cs typeface="Times New Roman" panose="02020603050405020304" pitchFamily="18" charset="0"/>
              </a:rPr>
              <a:t>National Security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mj-lt"/>
              <a:buAutoNum type="alphaLcPeriod"/>
            </a:pPr>
            <a:r>
              <a:rPr lang="en-US" dirty="0">
                <a:latin typeface="Amerigo Md BT"/>
                <a:ea typeface="Calibri" panose="020F0502020204030204" pitchFamily="34" charset="0"/>
                <a:cs typeface="Times New Roman" panose="02020603050405020304" pitchFamily="18" charset="0"/>
              </a:rPr>
              <a:t>Fighting Words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mj-lt"/>
              <a:buAutoNum type="alphaLcPeriod"/>
            </a:pPr>
            <a:r>
              <a:rPr lang="en-US" dirty="0">
                <a:latin typeface="Amerigo Md BT"/>
                <a:ea typeface="Calibri" panose="020F0502020204030204" pitchFamily="34" charset="0"/>
                <a:cs typeface="Times New Roman" panose="02020603050405020304" pitchFamily="18" charset="0"/>
              </a:rPr>
              <a:t>Obscenity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a:spcBef>
                <a:spcPts val="0"/>
              </a:spcBef>
              <a:tabLst>
                <a:tab pos="228600" algn="l"/>
              </a:tabLs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spcBef>
                <a:spcPts val="0"/>
              </a:spcBef>
              <a:buFont typeface="+mj-lt"/>
              <a:buAutoNum type="arabicPeriod" startAt="4"/>
              <a:tabLst>
                <a:tab pos="228600" algn="l"/>
              </a:tabLst>
            </a:pPr>
            <a:r>
              <a:rPr lang="en-US" dirty="0">
                <a:latin typeface="Amerigo Md BT"/>
                <a:ea typeface="Calibri" panose="020F0502020204030204" pitchFamily="34" charset="0"/>
                <a:cs typeface="Times New Roman" panose="02020603050405020304" pitchFamily="18" charset="0"/>
              </a:rPr>
              <a:t>Finish with your presentation in PowerPoint: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Wingdings" panose="05000000000000000000" pitchFamily="2" charset="2"/>
              <a:buChar char=""/>
              <a:tabLst>
                <a:tab pos="228600" algn="l"/>
              </a:tabLst>
            </a:pPr>
            <a:r>
              <a:rPr lang="en-US" dirty="0">
                <a:latin typeface="Amerigo Md BT"/>
                <a:ea typeface="Calibri" panose="020F0502020204030204" pitchFamily="34" charset="0"/>
                <a:cs typeface="Times New Roman" panose="02020603050405020304" pitchFamily="18" charset="0"/>
              </a:rPr>
              <a:t>Clearly define the details of the case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Wingdings" panose="05000000000000000000" pitchFamily="2" charset="2"/>
              <a:buChar char=""/>
              <a:tabLst>
                <a:tab pos="228600" algn="l"/>
              </a:tabLst>
            </a:pPr>
            <a:r>
              <a:rPr lang="en-US" dirty="0">
                <a:latin typeface="Amerigo Md BT"/>
                <a:ea typeface="Calibri" panose="020F0502020204030204" pitchFamily="34" charset="0"/>
                <a:cs typeface="Times New Roman" panose="02020603050405020304" pitchFamily="18" charset="0"/>
              </a:rPr>
              <a:t>Addressing some of the challenges of Mr. Cox’s “the right to be a jerk” doctrine…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114294" indent="0">
              <a:spcBef>
                <a:spcPts val="0"/>
              </a:spcBef>
              <a:buNone/>
              <a:tabLst>
                <a:tab pos="228600" algn="l"/>
              </a:tabLst>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spcBef>
                <a:spcPts val="0"/>
              </a:spcBef>
              <a:buFont typeface="+mj-lt"/>
              <a:buAutoNum type="arabicPeriod" startAt="5"/>
              <a:tabLst>
                <a:tab pos="228600" algn="l"/>
              </a:tabLst>
            </a:pPr>
            <a:r>
              <a:rPr lang="en-US" dirty="0">
                <a:latin typeface="Amerigo Md BT"/>
                <a:ea typeface="Calibri" panose="020F0502020204030204" pitchFamily="34" charset="0"/>
                <a:cs typeface="Times New Roman" panose="02020603050405020304" pitchFamily="18" charset="0"/>
              </a:rPr>
              <a:t>Due Dates: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Wingdings" panose="05000000000000000000" pitchFamily="2" charset="2"/>
              <a:buChar char=""/>
              <a:tabLst>
                <a:tab pos="228600" algn="l"/>
              </a:tabLst>
            </a:pPr>
            <a:r>
              <a:rPr lang="en-US" dirty="0">
                <a:latin typeface="Amerigo Md BT"/>
                <a:ea typeface="Calibri" panose="020F0502020204030204" pitchFamily="34" charset="0"/>
                <a:cs typeface="Times New Roman" panose="02020603050405020304" pitchFamily="18" charset="0"/>
              </a:rPr>
              <a:t>Find the cases you will focus upon (due Wed.)</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Wingdings" panose="05000000000000000000" pitchFamily="2" charset="2"/>
              <a:buChar char=""/>
              <a:tabLst>
                <a:tab pos="228600" algn="l"/>
              </a:tabLst>
            </a:pPr>
            <a:r>
              <a:rPr lang="en-US" dirty="0">
                <a:latin typeface="Amerigo Md BT"/>
                <a:ea typeface="Calibri" panose="020F0502020204030204" pitchFamily="34" charset="0"/>
                <a:cs typeface="Times New Roman" panose="02020603050405020304" pitchFamily="18" charset="0"/>
              </a:rPr>
              <a:t>Place your cases in a PowerPoint (Work on Weds and Thurs.)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742956" lvl="1" indent="-342900">
              <a:spcBef>
                <a:spcPts val="0"/>
              </a:spcBef>
              <a:buFont typeface="Wingdings" panose="05000000000000000000" pitchFamily="2" charset="2"/>
              <a:buChar char=""/>
              <a:tabLst>
                <a:tab pos="228600" algn="l"/>
              </a:tabLst>
            </a:pPr>
            <a:r>
              <a:rPr lang="en-US" dirty="0">
                <a:latin typeface="Amerigo Md BT"/>
                <a:ea typeface="Calibri" panose="020F0502020204030204" pitchFamily="34" charset="0"/>
                <a:cs typeface="Times New Roman" panose="02020603050405020304" pitchFamily="18" charset="0"/>
              </a:rPr>
              <a:t>Present before class (starting Monday)</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16031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8" end="1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1752600"/>
            <a:ext cx="8305800" cy="4800600"/>
          </a:xfrm>
        </p:spPr>
        <p:txBody>
          <a:bodyPr>
            <a:normAutofit/>
          </a:bodyPr>
          <a:lstStyle/>
          <a:p>
            <a:pPr>
              <a:lnSpc>
                <a:spcPct val="90000"/>
              </a:lnSpc>
            </a:pPr>
            <a:r>
              <a:rPr lang="en-US" altLang="en-US" sz="2400" u="sng" dirty="0"/>
              <a:t>Civil liberties</a:t>
            </a:r>
            <a:r>
              <a:rPr lang="en-US" altLang="en-US" sz="2400" dirty="0"/>
              <a:t> are the personal rights and freedoms that the federal government cannot abridge, either by law, constitution, or judicial interpretation. </a:t>
            </a:r>
            <a:endParaRPr lang="en-US" altLang="en-US" sz="2400" dirty="0" smtClean="0"/>
          </a:p>
          <a:p>
            <a:pPr lvl="1">
              <a:lnSpc>
                <a:spcPct val="90000"/>
              </a:lnSpc>
            </a:pPr>
            <a:r>
              <a:rPr lang="en-US" altLang="en-US" sz="2200" dirty="0" smtClean="0"/>
              <a:t>Explicitly granted by the Constitution/Amendments</a:t>
            </a:r>
            <a:endParaRPr lang="en-US" altLang="en-US" sz="2200" dirty="0"/>
          </a:p>
          <a:p>
            <a:pPr>
              <a:lnSpc>
                <a:spcPct val="90000"/>
              </a:lnSpc>
            </a:pPr>
            <a:r>
              <a:rPr lang="en-US" altLang="en-US" sz="2400" dirty="0"/>
              <a:t>These are </a:t>
            </a:r>
            <a:r>
              <a:rPr lang="en-US" altLang="en-US" sz="2400" u="sng" dirty="0"/>
              <a:t>limitations on the power of government</a:t>
            </a:r>
            <a:r>
              <a:rPr lang="en-US" altLang="en-US" sz="2400" dirty="0"/>
              <a:t> to restrain or dictate how individuals act.</a:t>
            </a:r>
          </a:p>
        </p:txBody>
      </p:sp>
      <p:sp>
        <p:nvSpPr>
          <p:cNvPr id="11268" name="Rectangle 4"/>
          <p:cNvSpPr>
            <a:spLocks noGrp="1" noChangeArrowheads="1"/>
          </p:cNvSpPr>
          <p:nvPr>
            <p:ph type="title"/>
          </p:nvPr>
        </p:nvSpPr>
        <p:spPr>
          <a:noFill/>
          <a:ln/>
        </p:spPr>
        <p:txBody>
          <a:bodyPr/>
          <a:lstStyle/>
          <a:p>
            <a:r>
              <a:rPr lang="en-US" altLang="en-US" sz="4000" dirty="0" smtClean="0"/>
              <a:t>Civil Liberties</a:t>
            </a:r>
            <a:endParaRPr lang="en-US" altLang="en-US" sz="4000" dirty="0"/>
          </a:p>
        </p:txBody>
      </p:sp>
    </p:spTree>
    <p:extLst>
      <p:ext uri="{BB962C8B-B14F-4D97-AF65-F5344CB8AC3E}">
        <p14:creationId xmlns:p14="http://schemas.microsoft.com/office/powerpoint/2010/main" val="752458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7772400" cy="1143000"/>
          </a:xfrm>
        </p:spPr>
        <p:txBody>
          <a:bodyPr/>
          <a:lstStyle/>
          <a:p>
            <a:r>
              <a:rPr lang="en-US" altLang="en-US" sz="4000" dirty="0"/>
              <a:t>The Incorporation Doctrine</a:t>
            </a:r>
          </a:p>
        </p:txBody>
      </p:sp>
      <p:sp>
        <p:nvSpPr>
          <p:cNvPr id="12291" name="Rectangle 3"/>
          <p:cNvSpPr>
            <a:spLocks noGrp="1" noChangeArrowheads="1"/>
          </p:cNvSpPr>
          <p:nvPr>
            <p:ph type="body" idx="1"/>
          </p:nvPr>
        </p:nvSpPr>
        <p:spPr>
          <a:xfrm>
            <a:off x="304800" y="1371600"/>
            <a:ext cx="8534400" cy="5105400"/>
          </a:xfrm>
        </p:spPr>
        <p:txBody>
          <a:bodyPr>
            <a:normAutofit fontScale="92500" lnSpcReduction="20000"/>
          </a:bodyPr>
          <a:lstStyle/>
          <a:p>
            <a:r>
              <a:rPr lang="en-US" altLang="en-US" sz="2800" dirty="0"/>
              <a:t>The Bill of Rights was designed to limit the powers of the </a:t>
            </a:r>
            <a:r>
              <a:rPr lang="en-US" altLang="en-US" sz="2800" i="1" u="sng" dirty="0"/>
              <a:t>national</a:t>
            </a:r>
            <a:r>
              <a:rPr lang="en-US" altLang="en-US" sz="2800" dirty="0"/>
              <a:t> government.</a:t>
            </a:r>
          </a:p>
          <a:p>
            <a:r>
              <a:rPr lang="en-US" altLang="en-US" sz="2800" dirty="0"/>
              <a:t>In 1868, the Fourteenth Amendment was added to the Constitution and its language suggested that the protections of the Bill of Rights might also be extended to prevent state infringement of those rights. </a:t>
            </a:r>
          </a:p>
          <a:p>
            <a:r>
              <a:rPr lang="en-US" altLang="en-US" sz="2800" dirty="0"/>
              <a:t>The amendment begins: "No state shall....deprive any person, of life, liberty, or property without due process of law." </a:t>
            </a:r>
          </a:p>
          <a:p>
            <a:r>
              <a:rPr lang="en-US" altLang="en-US" sz="2800" dirty="0"/>
              <a:t>The Supreme Court did not interpret the 14th Amendment that way until 1925 in </a:t>
            </a:r>
            <a:r>
              <a:rPr lang="en-US" altLang="en-US" sz="2800" i="1" dirty="0" err="1"/>
              <a:t>Gitlow</a:t>
            </a:r>
            <a:r>
              <a:rPr lang="en-US" altLang="en-US" sz="2800" i="1" dirty="0"/>
              <a:t> v. New York</a:t>
            </a:r>
            <a:r>
              <a:rPr lang="en-US" altLang="en-US" sz="2800" dirty="0"/>
              <a:t>.</a:t>
            </a:r>
          </a:p>
        </p:txBody>
      </p:sp>
    </p:spTree>
    <p:extLst>
      <p:ext uri="{BB962C8B-B14F-4D97-AF65-F5344CB8AC3E}">
        <p14:creationId xmlns:p14="http://schemas.microsoft.com/office/powerpoint/2010/main" val="2059099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228600"/>
            <a:ext cx="7772400" cy="1143000"/>
          </a:xfrm>
        </p:spPr>
        <p:txBody>
          <a:bodyPr/>
          <a:lstStyle/>
          <a:p>
            <a:r>
              <a:rPr lang="en-US" altLang="en-US" dirty="0" smtClean="0"/>
              <a:t>Freedom of Religion</a:t>
            </a:r>
            <a:endParaRPr lang="en-US" altLang="en-US" dirty="0"/>
          </a:p>
        </p:txBody>
      </p:sp>
      <p:sp>
        <p:nvSpPr>
          <p:cNvPr id="26627" name="Rectangle 3"/>
          <p:cNvSpPr>
            <a:spLocks noGrp="1" noChangeArrowheads="1"/>
          </p:cNvSpPr>
          <p:nvPr>
            <p:ph type="body" idx="1"/>
          </p:nvPr>
        </p:nvSpPr>
        <p:spPr>
          <a:xfrm>
            <a:off x="304800" y="1447800"/>
            <a:ext cx="8610600" cy="4876800"/>
          </a:xfrm>
        </p:spPr>
        <p:txBody>
          <a:bodyPr>
            <a:normAutofit lnSpcReduction="10000"/>
          </a:bodyPr>
          <a:lstStyle/>
          <a:p>
            <a:pPr>
              <a:lnSpc>
                <a:spcPct val="90000"/>
              </a:lnSpc>
            </a:pPr>
            <a:r>
              <a:rPr lang="en-US" altLang="en-US" sz="2800"/>
              <a:t>"Congress shall make no law.....prohibiting the free exercise thereof (religion)" is designed to prevent the government from interfering with the practice of religion. </a:t>
            </a:r>
          </a:p>
          <a:p>
            <a:pPr>
              <a:lnSpc>
                <a:spcPct val="90000"/>
              </a:lnSpc>
            </a:pPr>
            <a:r>
              <a:rPr lang="en-US" altLang="en-US" sz="2800"/>
              <a:t>This freedom is not absolute. </a:t>
            </a:r>
          </a:p>
          <a:p>
            <a:pPr>
              <a:lnSpc>
                <a:spcPct val="90000"/>
              </a:lnSpc>
            </a:pPr>
            <a:r>
              <a:rPr lang="en-US" altLang="en-US" sz="2800"/>
              <a:t>Several religious practices have been ruled unconstitutional including:</a:t>
            </a:r>
          </a:p>
          <a:p>
            <a:pPr lvl="1">
              <a:lnSpc>
                <a:spcPct val="90000"/>
              </a:lnSpc>
            </a:pPr>
            <a:r>
              <a:rPr lang="en-US" altLang="en-US" sz="2400"/>
              <a:t>snake handling</a:t>
            </a:r>
          </a:p>
          <a:p>
            <a:pPr lvl="1">
              <a:lnSpc>
                <a:spcPct val="90000"/>
              </a:lnSpc>
            </a:pPr>
            <a:r>
              <a:rPr lang="en-US" altLang="en-US" sz="2400"/>
              <a:t>use of illegal drugs</a:t>
            </a:r>
          </a:p>
          <a:p>
            <a:pPr lvl="1">
              <a:lnSpc>
                <a:spcPct val="90000"/>
              </a:lnSpc>
            </a:pPr>
            <a:r>
              <a:rPr lang="en-US" altLang="en-US" sz="2400"/>
              <a:t>Polygamy</a:t>
            </a:r>
          </a:p>
          <a:p>
            <a:pPr>
              <a:lnSpc>
                <a:spcPct val="90000"/>
              </a:lnSpc>
            </a:pPr>
            <a:r>
              <a:rPr lang="en-US" altLang="en-US" sz="2400"/>
              <a:t>Nonetheless, the Court has made it clear that the government must remain NEUTRAL toward religion. </a:t>
            </a:r>
          </a:p>
        </p:txBody>
      </p:sp>
    </p:spTree>
    <p:extLst>
      <p:ext uri="{BB962C8B-B14F-4D97-AF65-F5344CB8AC3E}">
        <p14:creationId xmlns:p14="http://schemas.microsoft.com/office/powerpoint/2010/main" val="1709084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28600"/>
            <a:ext cx="8610600" cy="1371600"/>
          </a:xfrm>
        </p:spPr>
        <p:txBody>
          <a:bodyPr/>
          <a:lstStyle/>
          <a:p>
            <a:r>
              <a:rPr lang="en-US" altLang="en-US" sz="4000" dirty="0"/>
              <a:t>The Right to Keep </a:t>
            </a:r>
            <a:r>
              <a:rPr lang="en-US" altLang="en-US" sz="4000" dirty="0" smtClean="0"/>
              <a:t>and </a:t>
            </a:r>
            <a:br>
              <a:rPr lang="en-US" altLang="en-US" sz="4000" dirty="0" smtClean="0"/>
            </a:br>
            <a:r>
              <a:rPr lang="en-US" altLang="en-US" sz="4000" dirty="0" smtClean="0"/>
              <a:t>Bear </a:t>
            </a:r>
            <a:r>
              <a:rPr lang="en-US" altLang="en-US" sz="4000" dirty="0"/>
              <a:t>Arms</a:t>
            </a:r>
          </a:p>
        </p:txBody>
      </p:sp>
      <p:sp>
        <p:nvSpPr>
          <p:cNvPr id="8195" name="Rectangle 3"/>
          <p:cNvSpPr>
            <a:spLocks noGrp="1" noChangeArrowheads="1"/>
          </p:cNvSpPr>
          <p:nvPr>
            <p:ph type="body" idx="1"/>
          </p:nvPr>
        </p:nvSpPr>
        <p:spPr>
          <a:xfrm>
            <a:off x="304800" y="1752600"/>
            <a:ext cx="8610600" cy="4800600"/>
          </a:xfrm>
        </p:spPr>
        <p:txBody>
          <a:bodyPr/>
          <a:lstStyle/>
          <a:p>
            <a:r>
              <a:rPr lang="en-US" altLang="en-US"/>
              <a:t>The 2nd Amendment states that </a:t>
            </a:r>
          </a:p>
          <a:p>
            <a:r>
              <a:rPr lang="en-US" altLang="en-US"/>
              <a:t>"</a:t>
            </a:r>
            <a:r>
              <a:rPr lang="en-US" altLang="en-US" b="1" i="1"/>
              <a:t>A well regulated militia, being necessary to the security of a free state, the right of the people to keep and bear arms, shall not be infringed</a:t>
            </a:r>
            <a:r>
              <a:rPr lang="en-US" altLang="en-US"/>
              <a:t>." </a:t>
            </a:r>
          </a:p>
          <a:p>
            <a:r>
              <a:rPr lang="en-US" altLang="en-US"/>
              <a:t>This amendment has been hotly contested in recent years particularly since the 1999 shootings at Columbine High School. </a:t>
            </a:r>
          </a:p>
          <a:p>
            <a:r>
              <a:rPr lang="en-US" altLang="en-US"/>
              <a:t>The Court has not incorporated this right, nor have they heard many cases about it.</a:t>
            </a:r>
          </a:p>
        </p:txBody>
      </p:sp>
    </p:spTree>
    <p:extLst>
      <p:ext uri="{BB962C8B-B14F-4D97-AF65-F5344CB8AC3E}">
        <p14:creationId xmlns:p14="http://schemas.microsoft.com/office/powerpoint/2010/main" val="1097872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7391400" cy="685800"/>
          </a:xfrm>
        </p:spPr>
        <p:txBody>
          <a:bodyPr/>
          <a:lstStyle/>
          <a:p>
            <a:r>
              <a:rPr lang="en-US" altLang="en-US" sz="4000" dirty="0" smtClean="0"/>
              <a:t>Freedom of Speech</a:t>
            </a:r>
            <a:endParaRPr lang="en-US" altLang="en-US" sz="4000" dirty="0"/>
          </a:p>
        </p:txBody>
      </p:sp>
      <p:sp>
        <p:nvSpPr>
          <p:cNvPr id="30723" name="Rectangle 3"/>
          <p:cNvSpPr>
            <a:spLocks noGrp="1" noChangeArrowheads="1"/>
          </p:cNvSpPr>
          <p:nvPr>
            <p:ph type="body" idx="1"/>
          </p:nvPr>
        </p:nvSpPr>
        <p:spPr>
          <a:xfrm>
            <a:off x="381000" y="1524000"/>
            <a:ext cx="8458200" cy="4724400"/>
          </a:xfrm>
        </p:spPr>
        <p:txBody>
          <a:bodyPr>
            <a:noAutofit/>
          </a:bodyPr>
          <a:lstStyle/>
          <a:p>
            <a:pPr>
              <a:lnSpc>
                <a:spcPct val="90000"/>
              </a:lnSpc>
            </a:pPr>
            <a:r>
              <a:rPr lang="en-US" altLang="en-US" sz="2400" dirty="0"/>
              <a:t>In their attempt to draw the line separating </a:t>
            </a:r>
            <a:r>
              <a:rPr lang="en-US" altLang="en-US" sz="2400" i="1" u="sng" dirty="0"/>
              <a:t>permissible</a:t>
            </a:r>
            <a:r>
              <a:rPr lang="en-US" altLang="en-US" sz="2400" i="1" dirty="0"/>
              <a:t> </a:t>
            </a:r>
            <a:r>
              <a:rPr lang="en-US" altLang="en-US" sz="2400" dirty="0"/>
              <a:t>from </a:t>
            </a:r>
            <a:r>
              <a:rPr lang="en-US" altLang="en-US" sz="2400" i="1" u="sng" dirty="0"/>
              <a:t>impermissible</a:t>
            </a:r>
            <a:r>
              <a:rPr lang="en-US" altLang="en-US" sz="2400" i="1" dirty="0"/>
              <a:t> </a:t>
            </a:r>
            <a:r>
              <a:rPr lang="en-US" altLang="en-US" sz="2400" dirty="0"/>
              <a:t>speech, judges have had to </a:t>
            </a:r>
            <a:r>
              <a:rPr lang="en-US" altLang="en-US" sz="2400" b="1" i="1" u="sng" dirty="0"/>
              <a:t>balance</a:t>
            </a:r>
            <a:r>
              <a:rPr lang="en-US" altLang="en-US" sz="2400" dirty="0"/>
              <a:t> freedom of expression against competing values like</a:t>
            </a:r>
          </a:p>
          <a:p>
            <a:pPr lvl="1">
              <a:lnSpc>
                <a:spcPct val="90000"/>
              </a:lnSpc>
            </a:pPr>
            <a:r>
              <a:rPr lang="en-US" altLang="en-US" sz="2000" dirty="0"/>
              <a:t>Public order</a:t>
            </a:r>
          </a:p>
          <a:p>
            <a:pPr lvl="1">
              <a:lnSpc>
                <a:spcPct val="90000"/>
              </a:lnSpc>
            </a:pPr>
            <a:r>
              <a:rPr lang="en-US" altLang="en-US" sz="2000" dirty="0"/>
              <a:t>National security</a:t>
            </a:r>
          </a:p>
          <a:p>
            <a:pPr lvl="1">
              <a:lnSpc>
                <a:spcPct val="90000"/>
              </a:lnSpc>
            </a:pPr>
            <a:r>
              <a:rPr lang="en-US" altLang="en-US" sz="2000" dirty="0"/>
              <a:t> and the right to a fair trial</a:t>
            </a:r>
            <a:endParaRPr lang="en-US" altLang="en-US" sz="2000" b="1" i="1" u="sng" dirty="0"/>
          </a:p>
        </p:txBody>
      </p:sp>
      <p:sp>
        <p:nvSpPr>
          <p:cNvPr id="4" name="Rectangle 3"/>
          <p:cNvSpPr/>
          <p:nvPr/>
        </p:nvSpPr>
        <p:spPr>
          <a:xfrm>
            <a:off x="2667000" y="4724400"/>
            <a:ext cx="4419600" cy="923330"/>
          </a:xfrm>
          <a:prstGeom prst="rect">
            <a:avLst/>
          </a:prstGeom>
        </p:spPr>
        <p:txBody>
          <a:bodyPr wrap="square">
            <a:spAutoFit/>
          </a:bodyPr>
          <a:lstStyle/>
          <a:p>
            <a:r>
              <a:rPr lang="en-US" b="1" dirty="0" smtClean="0">
                <a:latin typeface="Helvetica Neue"/>
              </a:rPr>
              <a:t>“I </a:t>
            </a:r>
            <a:r>
              <a:rPr lang="en-US" b="1" dirty="0">
                <a:latin typeface="Helvetica Neue"/>
              </a:rPr>
              <a:t>do not agree with what you have to say, but I'll defend to the death your right to say it</a:t>
            </a:r>
            <a:r>
              <a:rPr lang="en-US" b="1" dirty="0" smtClean="0">
                <a:latin typeface="Helvetica Neue"/>
              </a:rPr>
              <a:t>.”- Voltaire</a:t>
            </a:r>
            <a:endParaRPr lang="en-US" b="1" dirty="0"/>
          </a:p>
        </p:txBody>
      </p:sp>
    </p:spTree>
    <p:extLst>
      <p:ext uri="{BB962C8B-B14F-4D97-AF65-F5344CB8AC3E}">
        <p14:creationId xmlns:p14="http://schemas.microsoft.com/office/powerpoint/2010/main" val="951977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up)">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up)">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up)">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up)">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228600"/>
            <a:ext cx="8610600" cy="1219200"/>
          </a:xfrm>
        </p:spPr>
        <p:txBody>
          <a:bodyPr/>
          <a:lstStyle/>
          <a:p>
            <a:r>
              <a:rPr lang="en-US" altLang="en-US" dirty="0" smtClean="0"/>
              <a:t>Freedom of Speech Cont’d</a:t>
            </a:r>
            <a:endParaRPr lang="en-US" altLang="en-US" dirty="0"/>
          </a:p>
        </p:txBody>
      </p:sp>
      <p:sp>
        <p:nvSpPr>
          <p:cNvPr id="62467" name="Rectangle 3"/>
          <p:cNvSpPr>
            <a:spLocks noGrp="1" noChangeArrowheads="1"/>
          </p:cNvSpPr>
          <p:nvPr>
            <p:ph type="body" idx="1"/>
          </p:nvPr>
        </p:nvSpPr>
        <p:spPr>
          <a:xfrm>
            <a:off x="228600" y="1752600"/>
            <a:ext cx="8686800" cy="4876800"/>
          </a:xfrm>
        </p:spPr>
        <p:txBody>
          <a:bodyPr/>
          <a:lstStyle/>
          <a:p>
            <a:pPr>
              <a:buFontTx/>
              <a:buNone/>
            </a:pPr>
            <a:r>
              <a:rPr lang="en-US" altLang="en-US" b="1" u="sng" dirty="0"/>
              <a:t>Symbolic speech</a:t>
            </a:r>
            <a:r>
              <a:rPr lang="en-US" altLang="en-US" dirty="0"/>
              <a:t>--symbols, signs, and other methods of expression. The Supreme Court has upheld as constitutional a number of actions including:</a:t>
            </a:r>
          </a:p>
          <a:p>
            <a:pPr lvl="1"/>
            <a:r>
              <a:rPr lang="en-US" altLang="en-US" dirty="0"/>
              <a:t>An example of protected symbolic speech would be the right of high school students to wear armbands to protest the Vietnam War (Tinker v. De Moines Independent Community School District, 1969).</a:t>
            </a:r>
          </a:p>
          <a:p>
            <a:pPr lvl="1"/>
            <a:r>
              <a:rPr lang="en-US" altLang="en-US" dirty="0"/>
              <a:t>flying a communist red flag</a:t>
            </a:r>
          </a:p>
          <a:p>
            <a:pPr lvl="1"/>
            <a:r>
              <a:rPr lang="en-US" altLang="en-US" dirty="0"/>
              <a:t>burning the American </a:t>
            </a:r>
            <a:r>
              <a:rPr lang="en-US" altLang="en-US" dirty="0" smtClean="0"/>
              <a:t>flag</a:t>
            </a:r>
          </a:p>
          <a:p>
            <a:pPr lvl="1"/>
            <a:r>
              <a:rPr lang="en-US" altLang="en-US" dirty="0" smtClean="0"/>
              <a:t>Also known as freedom of expression…</a:t>
            </a:r>
            <a:endParaRPr lang="en-US" altLang="en-US" dirty="0"/>
          </a:p>
        </p:txBody>
      </p:sp>
    </p:spTree>
    <p:extLst>
      <p:ext uri="{BB962C8B-B14F-4D97-AF65-F5344CB8AC3E}">
        <p14:creationId xmlns:p14="http://schemas.microsoft.com/office/powerpoint/2010/main" val="1402091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 calcmode="lin" valueType="num">
                                      <p:cBhvr additive="base">
                                        <p:cTn id="31" dur="500" fill="hold"/>
                                        <p:tgtEl>
                                          <p:spTgt spid="624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24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304800"/>
            <a:ext cx="7745626" cy="1400530"/>
          </a:xfrm>
        </p:spPr>
        <p:txBody>
          <a:bodyPr/>
          <a:lstStyle/>
          <a:p>
            <a:pPr>
              <a:defRPr/>
            </a:pPr>
            <a:r>
              <a:rPr lang="en-US" altLang="en-US" dirty="0"/>
              <a:t>Freedom of Speech Cont’d</a:t>
            </a:r>
            <a:endParaRPr lang="en-US" dirty="0" smtClean="0"/>
          </a:p>
        </p:txBody>
      </p:sp>
      <p:sp>
        <p:nvSpPr>
          <p:cNvPr id="48131" name="Rectangle 3"/>
          <p:cNvSpPr>
            <a:spLocks noGrp="1" noChangeArrowheads="1"/>
          </p:cNvSpPr>
          <p:nvPr>
            <p:ph type="body" idx="1"/>
          </p:nvPr>
        </p:nvSpPr>
        <p:spPr>
          <a:xfrm>
            <a:off x="827700" y="1447801"/>
            <a:ext cx="6711654" cy="4800606"/>
          </a:xfrm>
        </p:spPr>
        <p:txBody>
          <a:bodyPr/>
          <a:lstStyle/>
          <a:p>
            <a:pPr eaLnBrk="1" hangingPunct="1">
              <a:buFont typeface="Wingdings" panose="05000000000000000000" pitchFamily="2" charset="2"/>
              <a:buNone/>
              <a:defRPr/>
            </a:pPr>
            <a:r>
              <a:rPr lang="en-US" dirty="0" smtClean="0"/>
              <a:t>When Can Free Speech Be Restricted?</a:t>
            </a:r>
          </a:p>
          <a:p>
            <a:pPr marL="457200" indent="-457200" eaLnBrk="1" hangingPunct="1">
              <a:buFont typeface="+mj-lt"/>
              <a:buAutoNum type="arabicPeriod"/>
              <a:defRPr/>
            </a:pPr>
            <a:r>
              <a:rPr lang="en-US" dirty="0" smtClean="0"/>
              <a:t>Clear and Present Danger</a:t>
            </a:r>
          </a:p>
          <a:p>
            <a:pPr lvl="1" eaLnBrk="1" hangingPunct="1">
              <a:defRPr/>
            </a:pPr>
            <a:r>
              <a:rPr lang="en-US" dirty="0" smtClean="0"/>
              <a:t>Does the expression create an immediate and obvious physical danger?</a:t>
            </a:r>
          </a:p>
          <a:p>
            <a:pPr lvl="1" eaLnBrk="1" hangingPunct="1">
              <a:defRPr/>
            </a:pPr>
            <a:r>
              <a:rPr lang="en-US" dirty="0" smtClean="0"/>
              <a:t>If so, it may be restricted regulated</a:t>
            </a:r>
          </a:p>
          <a:p>
            <a:pPr marL="457207" lvl="1" indent="0" eaLnBrk="1" hangingPunct="1">
              <a:buNone/>
              <a:defRPr/>
            </a:pPr>
            <a:endParaRPr lang="en-US" dirty="0" smtClean="0"/>
          </a:p>
          <a:p>
            <a:pPr marL="457200" indent="-457200">
              <a:buFont typeface="+mj-lt"/>
              <a:buAutoNum type="arabicPeriod"/>
              <a:defRPr/>
            </a:pPr>
            <a:r>
              <a:rPr lang="en-US" dirty="0"/>
              <a:t>Content / Viewpoint Neutrality</a:t>
            </a:r>
          </a:p>
          <a:p>
            <a:pPr lvl="1">
              <a:defRPr/>
            </a:pPr>
            <a:r>
              <a:rPr lang="en-US" dirty="0"/>
              <a:t>Does the rule restricting speech favor one perspective or assault another?</a:t>
            </a:r>
          </a:p>
          <a:p>
            <a:pPr lvl="1">
              <a:defRPr/>
            </a:pPr>
            <a:r>
              <a:rPr lang="en-US" dirty="0"/>
              <a:t>If it shows favoritism or attacks one perspective, then it is unconstitutional</a:t>
            </a:r>
          </a:p>
          <a:p>
            <a:pPr marL="457200" indent="-457200">
              <a:buFont typeface="+mj-lt"/>
              <a:buAutoNum type="arabicPeriod"/>
              <a:defRPr/>
            </a:pPr>
            <a:endParaRPr lang="en-US" dirty="0" smtClean="0"/>
          </a:p>
        </p:txBody>
      </p:sp>
    </p:spTree>
    <p:extLst>
      <p:ext uri="{BB962C8B-B14F-4D97-AF65-F5344CB8AC3E}">
        <p14:creationId xmlns:p14="http://schemas.microsoft.com/office/powerpoint/2010/main" val="3434295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Effect transition="in" filter="diamond(in)">
                                      <p:cBhvr>
                                        <p:cTn id="7" dur="500"/>
                                        <p:tgtEl>
                                          <p:spTgt spid="4813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Effect transition="in" filter="diamond(in)">
                                      <p:cBhvr>
                                        <p:cTn id="12" dur="500"/>
                                        <p:tgtEl>
                                          <p:spTgt spid="4813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8131">
                                            <p:txEl>
                                              <p:pRg st="3" end="3"/>
                                            </p:txEl>
                                          </p:spTgt>
                                        </p:tgtEl>
                                        <p:attrNameLst>
                                          <p:attrName>style.visibility</p:attrName>
                                        </p:attrNameLst>
                                      </p:cBhvr>
                                      <p:to>
                                        <p:strVal val="visible"/>
                                      </p:to>
                                    </p:set>
                                    <p:animEffect transition="in" filter="diamond(in)">
                                      <p:cBhvr>
                                        <p:cTn id="17" dur="500"/>
                                        <p:tgtEl>
                                          <p:spTgt spid="4813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8131">
                                            <p:txEl>
                                              <p:pRg st="5" end="5"/>
                                            </p:txEl>
                                          </p:spTgt>
                                        </p:tgtEl>
                                        <p:attrNameLst>
                                          <p:attrName>style.visibility</p:attrName>
                                        </p:attrNameLst>
                                      </p:cBhvr>
                                      <p:to>
                                        <p:strVal val="visible"/>
                                      </p:to>
                                    </p:set>
                                    <p:animEffect transition="in" filter="diamond(in)">
                                      <p:cBhvr>
                                        <p:cTn id="22" dur="500"/>
                                        <p:tgtEl>
                                          <p:spTgt spid="4813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8131">
                                            <p:txEl>
                                              <p:pRg st="6" end="6"/>
                                            </p:txEl>
                                          </p:spTgt>
                                        </p:tgtEl>
                                        <p:attrNameLst>
                                          <p:attrName>style.visibility</p:attrName>
                                        </p:attrNameLst>
                                      </p:cBhvr>
                                      <p:to>
                                        <p:strVal val="visible"/>
                                      </p:to>
                                    </p:set>
                                    <p:animEffect transition="in" filter="diamond(in)">
                                      <p:cBhvr>
                                        <p:cTn id="27" dur="500"/>
                                        <p:tgtEl>
                                          <p:spTgt spid="4813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8131">
                                            <p:txEl>
                                              <p:pRg st="7" end="7"/>
                                            </p:txEl>
                                          </p:spTgt>
                                        </p:tgtEl>
                                        <p:attrNameLst>
                                          <p:attrName>style.visibility</p:attrName>
                                        </p:attrNameLst>
                                      </p:cBhvr>
                                      <p:to>
                                        <p:strVal val="visible"/>
                                      </p:to>
                                    </p:set>
                                    <p:animEffect transition="in" filter="diamond(in)">
                                      <p:cBhvr>
                                        <p:cTn id="32" dur="500"/>
                                        <p:tgtEl>
                                          <p:spTgt spid="481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7772400" cy="1400530"/>
          </a:xfrm>
        </p:spPr>
        <p:txBody>
          <a:bodyPr/>
          <a:lstStyle/>
          <a:p>
            <a:r>
              <a:rPr lang="en-US" dirty="0" smtClean="0"/>
              <a:t>Are any of these actions/statements illegal…?</a:t>
            </a:r>
            <a:endParaRPr lang="en-US" dirty="0"/>
          </a:p>
        </p:txBody>
      </p:sp>
      <p:sp>
        <p:nvSpPr>
          <p:cNvPr id="3" name="Content Placeholder 2"/>
          <p:cNvSpPr>
            <a:spLocks noGrp="1"/>
          </p:cNvSpPr>
          <p:nvPr>
            <p:ph idx="1"/>
          </p:nvPr>
        </p:nvSpPr>
        <p:spPr/>
        <p:txBody>
          <a:bodyPr>
            <a:normAutofit lnSpcReduction="10000"/>
          </a:bodyPr>
          <a:lstStyle/>
          <a:p>
            <a:r>
              <a:rPr lang="en-US" dirty="0" smtClean="0"/>
              <a:t>Denouncing another persons’ religion, gender, ethnicity, race, etc. </a:t>
            </a:r>
          </a:p>
          <a:p>
            <a:r>
              <a:rPr lang="en-US" dirty="0" smtClean="0"/>
              <a:t>Publicly protesting an abortion clinic (Planned Parenthood)</a:t>
            </a:r>
          </a:p>
          <a:p>
            <a:r>
              <a:rPr lang="en-US" dirty="0" smtClean="0"/>
              <a:t>Wearing offensive/revealing clothing</a:t>
            </a:r>
          </a:p>
          <a:p>
            <a:r>
              <a:rPr lang="en-US" dirty="0" smtClean="0"/>
              <a:t>Listening to loud/obnoxious music that might annoy another person</a:t>
            </a:r>
          </a:p>
          <a:p>
            <a:r>
              <a:rPr lang="en-US" dirty="0" smtClean="0"/>
              <a:t>Writing a very opinionated blog post that strongly offends a women’s rights group?</a:t>
            </a:r>
          </a:p>
          <a:p>
            <a:r>
              <a:rPr lang="en-US" dirty="0" smtClean="0">
                <a:hlinkClick r:id="rId2"/>
              </a:rPr>
              <a:t>Racist/Supremacist Groups</a:t>
            </a:r>
            <a:endParaRPr lang="en-US" dirty="0" smtClean="0"/>
          </a:p>
          <a:p>
            <a:r>
              <a:rPr lang="en-US" dirty="0" smtClean="0"/>
              <a:t>Follow somebody home and post their address and car license plate number online? </a:t>
            </a:r>
          </a:p>
          <a:p>
            <a:endParaRPr lang="en-US" dirty="0" smtClean="0"/>
          </a:p>
        </p:txBody>
      </p:sp>
    </p:spTree>
    <p:extLst>
      <p:ext uri="{BB962C8B-B14F-4D97-AF65-F5344CB8AC3E}">
        <p14:creationId xmlns:p14="http://schemas.microsoft.com/office/powerpoint/2010/main" val="143452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778</TotalTime>
  <Words>744</Words>
  <Application>Microsoft Office PowerPoint</Application>
  <PresentationFormat>On-screen Show (4:3)</PresentationFormat>
  <Paragraphs>77</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Amerigo Md BT</vt:lpstr>
      <vt:lpstr>Arial</vt:lpstr>
      <vt:lpstr>Calibri</vt:lpstr>
      <vt:lpstr>Century Gothic</vt:lpstr>
      <vt:lpstr>Helvetica Neue</vt:lpstr>
      <vt:lpstr>Times New Roman</vt:lpstr>
      <vt:lpstr>Wingdings</vt:lpstr>
      <vt:lpstr>Wingdings 3</vt:lpstr>
      <vt:lpstr>Ion</vt:lpstr>
      <vt:lpstr>Civil Liberties</vt:lpstr>
      <vt:lpstr>Civil Liberties</vt:lpstr>
      <vt:lpstr>The Incorporation Doctrine</vt:lpstr>
      <vt:lpstr>Freedom of Religion</vt:lpstr>
      <vt:lpstr>The Right to Keep and  Bear Arms</vt:lpstr>
      <vt:lpstr>Freedom of Speech</vt:lpstr>
      <vt:lpstr>Freedom of Speech Cont’d</vt:lpstr>
      <vt:lpstr>Freedom of Speech Cont’d</vt:lpstr>
      <vt:lpstr>Are any of these actions/statements illegal…?</vt:lpstr>
      <vt:lpstr>You Have the Right to Be a Jerk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American Law</dc:title>
  <dc:creator>Ccsteacher</dc:creator>
  <cp:lastModifiedBy>Adam Cox</cp:lastModifiedBy>
  <cp:revision>74</cp:revision>
  <dcterms:created xsi:type="dcterms:W3CDTF">2014-08-22T15:09:52Z</dcterms:created>
  <dcterms:modified xsi:type="dcterms:W3CDTF">2015-09-18T12:20:37Z</dcterms:modified>
</cp:coreProperties>
</file>