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316" r:id="rId2"/>
    <p:sldId id="317" r:id="rId3"/>
    <p:sldId id="346" r:id="rId4"/>
    <p:sldId id="342" r:id="rId5"/>
    <p:sldId id="343" r:id="rId6"/>
    <p:sldId id="344" r:id="rId7"/>
    <p:sldId id="345" r:id="rId8"/>
    <p:sldId id="347" r:id="rId9"/>
    <p:sldId id="348" r:id="rId10"/>
    <p:sldId id="349" r:id="rId11"/>
    <p:sldId id="350" r:id="rId12"/>
    <p:sldId id="351" r:id="rId13"/>
    <p:sldId id="322" r:id="rId14"/>
    <p:sldId id="352" r:id="rId15"/>
    <p:sldId id="35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51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862B4D-A3B4-4F61-8C18-1DC8A30DB13B}"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2383646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62B4D-A3B4-4F61-8C18-1DC8A30DB13B}" type="datetimeFigureOut">
              <a:rPr lang="en-US" smtClean="0"/>
              <a:pPr/>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1882412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62B4D-A3B4-4F61-8C18-1DC8A30DB13B}"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4287101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62B4D-A3B4-4F61-8C18-1DC8A30DB13B}"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545246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62B4D-A3B4-4F61-8C18-1DC8A30DB13B}"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4049418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A862B4D-A3B4-4F61-8C18-1DC8A30DB13B}" type="datetimeFigureOut">
              <a:rPr lang="en-US" smtClean="0"/>
              <a:pPr/>
              <a:t>1/19/2016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1109203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A862B4D-A3B4-4F61-8C18-1DC8A30DB13B}" type="datetimeFigureOut">
              <a:rPr lang="en-US" smtClean="0"/>
              <a:pPr/>
              <a:t>1/19/2016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14479482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862B4D-A3B4-4F61-8C18-1DC8A30DB13B}"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4074531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862B4D-A3B4-4F61-8C18-1DC8A30DB13B}"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2188108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9A862B4D-A3B4-4F61-8C18-1DC8A30DB13B}"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4268161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62B4D-A3B4-4F61-8C18-1DC8A30DB13B}" type="datetimeFigureOut">
              <a:rPr lang="en-US" smtClean="0"/>
              <a:pPr/>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3160485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862B4D-A3B4-4F61-8C18-1DC8A30DB13B}" type="datetimeFigureOut">
              <a:rPr lang="en-US" smtClean="0"/>
              <a:pPr/>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3161526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A862B4D-A3B4-4F61-8C18-1DC8A30DB13B}" type="datetimeFigureOut">
              <a:rPr lang="en-US" smtClean="0"/>
              <a:pPr/>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112169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9A862B4D-A3B4-4F61-8C18-1DC8A30DB13B}" type="datetimeFigureOut">
              <a:rPr lang="en-US" smtClean="0"/>
              <a:pPr/>
              <a:t>1/19/2016</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4107011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A862B4D-A3B4-4F61-8C18-1DC8A30DB13B}" type="datetimeFigureOut">
              <a:rPr lang="en-US" smtClean="0"/>
              <a:pPr/>
              <a:t>1/19/2016</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3216476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9A862B4D-A3B4-4F61-8C18-1DC8A30DB13B}" type="datetimeFigureOut">
              <a:rPr lang="en-US" smtClean="0"/>
              <a:pPr/>
              <a:t>1/19/2016</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2246650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62B4D-A3B4-4F61-8C18-1DC8A30DB13B}" type="datetimeFigureOut">
              <a:rPr lang="en-US" smtClean="0"/>
              <a:pPr/>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1306078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A862B4D-A3B4-4F61-8C18-1DC8A30DB13B}" type="datetimeFigureOut">
              <a:rPr lang="en-US" smtClean="0"/>
              <a:pPr/>
              <a:t>1/19/2016</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6F45F7B-EF2B-4EC3-8E4B-086BDEF0BAD1}" type="slidenum">
              <a:rPr lang="en-US" smtClean="0"/>
              <a:pPr/>
              <a:t>‹#›</a:t>
            </a:fld>
            <a:endParaRPr lang="en-US"/>
          </a:p>
        </p:txBody>
      </p:sp>
    </p:spTree>
    <p:extLst>
      <p:ext uri="{BB962C8B-B14F-4D97-AF65-F5344CB8AC3E}">
        <p14:creationId xmlns:p14="http://schemas.microsoft.com/office/powerpoint/2010/main" val="345660334"/>
      </p:ext>
    </p:extLst>
  </p:cSld>
  <p:clrMap bg1="dk1" tx1="lt1" bg2="dk2" tx2="lt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 id="2147483818" r:id="rId15"/>
    <p:sldLayoutId id="2147483819" r:id="rId16"/>
    <p:sldLayoutId id="2147483820"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401887"/>
            <a:ext cx="7239000" cy="2246313"/>
          </a:xfrm>
        </p:spPr>
        <p:txBody>
          <a:bodyPr/>
          <a:lstStyle/>
          <a:p>
            <a:r>
              <a:rPr lang="en-US" dirty="0" smtClean="0"/>
              <a:t>Role of the American Government</a:t>
            </a:r>
            <a:endParaRPr lang="en-US" dirty="0"/>
          </a:p>
        </p:txBody>
      </p:sp>
      <p:sp>
        <p:nvSpPr>
          <p:cNvPr id="5" name="Subtitle 4"/>
          <p:cNvSpPr txBox="1">
            <a:spLocks/>
          </p:cNvSpPr>
          <p:nvPr/>
        </p:nvSpPr>
        <p:spPr>
          <a:xfrm>
            <a:off x="1219200" y="4800600"/>
            <a:ext cx="6239968" cy="861420"/>
          </a:xfrm>
          <a:prstGeom prst="rect">
            <a:avLst/>
          </a:prstGeom>
        </p:spPr>
        <p:txBody>
          <a:bodyPr vert="horz" lIns="91440" tIns="45720" rIns="91440" bIns="45720" rtlCol="0" anchor="t">
            <a:normAutofit fontScale="70000" lnSpcReduction="20000"/>
          </a:bodyPr>
          <a:lstStyle/>
          <a:p>
            <a:pPr marL="0" marR="0" lvl="0" indent="0" algn="l" defTabSz="457207"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r>
              <a:rPr kumimoji="0" lang="en-US" sz="2000" b="0" i="0" u="none" strike="noStrike" kern="1200" cap="all" spc="0" normalizeH="0" baseline="0" noProof="0" dirty="0" smtClean="0">
                <a:ln>
                  <a:noFill/>
                </a:ln>
                <a:solidFill>
                  <a:schemeClr val="bg2">
                    <a:lumMod val="40000"/>
                    <a:lumOff val="60000"/>
                  </a:schemeClr>
                </a:solidFill>
                <a:effectLst/>
                <a:uLnTx/>
                <a:uFillTx/>
                <a:latin typeface="+mj-lt"/>
                <a:ea typeface="+mj-ea"/>
                <a:cs typeface="+mj-cs"/>
              </a:rPr>
              <a:t>Participation in Government</a:t>
            </a:r>
          </a:p>
          <a:p>
            <a:pPr marL="0" marR="0" lvl="0" indent="0" algn="l" defTabSz="457207"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r>
              <a:rPr kumimoji="0" lang="en-US" sz="2000" b="0" i="0" u="none" strike="noStrike" kern="1200" cap="all" spc="0" normalizeH="0" baseline="0" noProof="0" dirty="0" smtClean="0">
                <a:ln>
                  <a:noFill/>
                </a:ln>
                <a:solidFill>
                  <a:schemeClr val="bg2">
                    <a:lumMod val="40000"/>
                    <a:lumOff val="60000"/>
                  </a:schemeClr>
                </a:solidFill>
                <a:effectLst/>
                <a:uLnTx/>
                <a:uFillTx/>
                <a:latin typeface="+mj-lt"/>
                <a:ea typeface="+mj-ea"/>
                <a:cs typeface="+mj-cs"/>
              </a:rPr>
              <a:t>Johnstown High School </a:t>
            </a:r>
          </a:p>
          <a:p>
            <a:pPr marL="0" marR="0" lvl="0" indent="0" algn="l" defTabSz="457207"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r>
              <a:rPr kumimoji="0" lang="en-US" sz="2000" b="0" i="0" u="none" strike="noStrike" kern="1200" cap="all" spc="0" normalizeH="0" baseline="0" noProof="0" dirty="0" smtClean="0">
                <a:ln>
                  <a:noFill/>
                </a:ln>
                <a:solidFill>
                  <a:schemeClr val="bg2">
                    <a:lumMod val="40000"/>
                    <a:lumOff val="60000"/>
                  </a:schemeClr>
                </a:solidFill>
                <a:effectLst/>
                <a:uLnTx/>
                <a:uFillTx/>
                <a:latin typeface="+mj-lt"/>
                <a:ea typeface="+mj-ea"/>
                <a:cs typeface="+mj-cs"/>
              </a:rPr>
              <a:t>Mr. Cox</a:t>
            </a:r>
          </a:p>
          <a:p>
            <a:pPr marL="0" marR="0" lvl="0" indent="0" algn="l" defTabSz="457207"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en-US" sz="2000" b="0" i="0" u="none" strike="noStrike" kern="1200" cap="all" spc="0" normalizeH="0" baseline="0" noProof="0" dirty="0" smtClean="0">
              <a:ln>
                <a:noFill/>
              </a:ln>
              <a:solidFill>
                <a:schemeClr val="bg2">
                  <a:lumMod val="40000"/>
                  <a:lumOff val="60000"/>
                </a:schemeClr>
              </a:solidFill>
              <a:effectLst/>
              <a:uLnTx/>
              <a:uFillTx/>
              <a:latin typeface="+mj-lt"/>
              <a:ea typeface="+mj-ea"/>
              <a:cs typeface="+mj-cs"/>
            </a:endParaRPr>
          </a:p>
          <a:p>
            <a:pPr marL="0" marR="0" lvl="0" indent="0" algn="l" defTabSz="457207" rtl="0" eaLnBrk="1" fontAlgn="auto" latinLnBrk="0" hangingPunct="1">
              <a:lnSpc>
                <a:spcPct val="100000"/>
              </a:lnSpc>
              <a:spcBef>
                <a:spcPts val="1000"/>
              </a:spcBef>
              <a:spcAft>
                <a:spcPts val="0"/>
              </a:spcAft>
              <a:buClr>
                <a:schemeClr val="bg2">
                  <a:lumMod val="40000"/>
                  <a:lumOff val="60000"/>
                </a:schemeClr>
              </a:buClr>
              <a:buSzPct val="80000"/>
              <a:buFont typeface="Wingdings 3" charset="2"/>
              <a:buNone/>
              <a:tabLst/>
              <a:defRPr/>
            </a:pPr>
            <a:endParaRPr kumimoji="0" lang="en-US" sz="2000" b="0" i="0" u="none" strike="noStrike" kern="1200" cap="all" spc="0" normalizeH="0" baseline="0" noProof="0" dirty="0">
              <a:ln>
                <a:noFill/>
              </a:ln>
              <a:solidFill>
                <a:schemeClr val="bg2">
                  <a:lumMod val="40000"/>
                  <a:lumOff val="60000"/>
                </a:schemeClr>
              </a:solidFill>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Elastic Clause</a:t>
            </a:r>
            <a:endParaRPr lang="en-US" dirty="0"/>
          </a:p>
        </p:txBody>
      </p:sp>
      <p:sp>
        <p:nvSpPr>
          <p:cNvPr id="3" name="Content Placeholder 2"/>
          <p:cNvSpPr>
            <a:spLocks noGrp="1"/>
          </p:cNvSpPr>
          <p:nvPr>
            <p:ph idx="1"/>
          </p:nvPr>
        </p:nvSpPr>
        <p:spPr>
          <a:xfrm>
            <a:off x="827700" y="1524001"/>
            <a:ext cx="7478100" cy="4724406"/>
          </a:xfrm>
        </p:spPr>
        <p:txBody>
          <a:bodyPr>
            <a:normAutofit/>
          </a:bodyPr>
          <a:lstStyle/>
          <a:p>
            <a:r>
              <a:rPr lang="en-US" dirty="0" smtClean="0"/>
              <a:t>Grants a semi-limitless amount of power to congress</a:t>
            </a:r>
          </a:p>
          <a:p>
            <a:pPr lvl="1"/>
            <a:r>
              <a:rPr lang="en-US" dirty="0" smtClean="0"/>
              <a:t>Article 1, Section 8 of the Constitution</a:t>
            </a:r>
          </a:p>
          <a:p>
            <a:pPr lvl="1"/>
            <a:r>
              <a:rPr lang="en-US" dirty="0" smtClean="0"/>
              <a:t>“The Congress shall have power to lay and collect taxes, duties, imposts and excises, to pay the debts and provide for the common defense and general welfare of the United States; but all duties, imposts and excises shall be uniform throughout the United States;…..”</a:t>
            </a:r>
          </a:p>
          <a:p>
            <a:pPr lvl="1"/>
            <a:r>
              <a:rPr lang="en-US" dirty="0" smtClean="0"/>
              <a:t>“…….To make all laws which shall be </a:t>
            </a:r>
            <a:r>
              <a:rPr lang="en-US" b="1" dirty="0" smtClean="0"/>
              <a:t>necessary and proper </a:t>
            </a:r>
            <a:r>
              <a:rPr lang="en-US" dirty="0" smtClean="0"/>
              <a:t>for carrying into execution the foregoing powers, and all other powers vested by this Constitution in the government of the United States, or in any department or officer thereof.”</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Necessary and Proper…?	</a:t>
            </a:r>
            <a:endParaRPr lang="en-US" dirty="0"/>
          </a:p>
        </p:txBody>
      </p:sp>
      <p:sp>
        <p:nvSpPr>
          <p:cNvPr id="3" name="Content Placeholder 2"/>
          <p:cNvSpPr>
            <a:spLocks noGrp="1"/>
          </p:cNvSpPr>
          <p:nvPr>
            <p:ph idx="1"/>
          </p:nvPr>
        </p:nvSpPr>
        <p:spPr/>
        <p:txBody>
          <a:bodyPr/>
          <a:lstStyle/>
          <a:p>
            <a:r>
              <a:rPr lang="en-US" dirty="0" smtClean="0"/>
              <a:t>Vague definitions</a:t>
            </a:r>
          </a:p>
          <a:p>
            <a:r>
              <a:rPr lang="en-US" dirty="0" smtClean="0"/>
              <a:t>NSA spying?</a:t>
            </a:r>
          </a:p>
          <a:p>
            <a:r>
              <a:rPr lang="en-US" dirty="0" err="1" smtClean="0"/>
              <a:t>Wikileaks</a:t>
            </a:r>
            <a:r>
              <a:rPr lang="en-US" dirty="0" smtClean="0"/>
              <a:t>, is Snowden a criminal or a hero?</a:t>
            </a:r>
          </a:p>
          <a:p>
            <a:r>
              <a:rPr lang="en-US" dirty="0" smtClean="0"/>
              <a:t>Patriot Act?</a:t>
            </a:r>
          </a:p>
          <a:p>
            <a:r>
              <a:rPr lang="en-US" dirty="0" smtClean="0"/>
              <a:t>SAFE Act?</a:t>
            </a:r>
          </a:p>
          <a:p>
            <a:r>
              <a:rPr lang="en-US" dirty="0" smtClean="0"/>
              <a:t>Japanese interment?</a:t>
            </a:r>
          </a:p>
          <a:p>
            <a:r>
              <a:rPr lang="en-US" dirty="0" smtClean="0"/>
              <a:t>Necessary and proper, open to interpretation…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Supreme Court</a:t>
            </a:r>
            <a:endParaRPr lang="en-US" dirty="0"/>
          </a:p>
        </p:txBody>
      </p:sp>
      <p:sp>
        <p:nvSpPr>
          <p:cNvPr id="3" name="Content Placeholder 2"/>
          <p:cNvSpPr>
            <a:spLocks noGrp="1"/>
          </p:cNvSpPr>
          <p:nvPr>
            <p:ph idx="1"/>
          </p:nvPr>
        </p:nvSpPr>
        <p:spPr/>
        <p:txBody>
          <a:bodyPr/>
          <a:lstStyle/>
          <a:p>
            <a:r>
              <a:rPr lang="en-US" dirty="0" smtClean="0"/>
              <a:t>Role is simply to regulate executive and congressional acts for constitutionality</a:t>
            </a:r>
          </a:p>
          <a:p>
            <a:pPr lvl="1"/>
            <a:r>
              <a:rPr lang="en-US" dirty="0" smtClean="0"/>
              <a:t>Role defined by Marbuy v. Madison </a:t>
            </a:r>
          </a:p>
          <a:p>
            <a:pPr lvl="2"/>
            <a:r>
              <a:rPr lang="en-US" dirty="0" smtClean="0"/>
              <a:t>(Judicial Review)</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990600"/>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dirty="0" smtClean="0"/>
              <a:t>Essential Question</a:t>
            </a:r>
            <a:endParaRPr lang="en-US" dirty="0"/>
          </a:p>
        </p:txBody>
      </p:sp>
      <p:sp>
        <p:nvSpPr>
          <p:cNvPr id="7" name="Content Placeholder 2"/>
          <p:cNvSpPr txBox="1">
            <a:spLocks/>
          </p:cNvSpPr>
          <p:nvPr/>
        </p:nvSpPr>
        <p:spPr>
          <a:xfrm>
            <a:off x="457200" y="2097024"/>
            <a:ext cx="8229600" cy="1027176"/>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dirty="0" smtClean="0"/>
              <a:t>How has the role of government changed since the drafting of the constitution?</a:t>
            </a:r>
          </a:p>
          <a:p>
            <a:endParaRPr lang="en-US" dirty="0"/>
          </a:p>
        </p:txBody>
      </p:sp>
      <p:sp>
        <p:nvSpPr>
          <p:cNvPr id="8" name="Title 1"/>
          <p:cNvSpPr txBox="1">
            <a:spLocks/>
          </p:cNvSpPr>
          <p:nvPr/>
        </p:nvSpPr>
        <p:spPr>
          <a:xfrm>
            <a:off x="492034" y="3429000"/>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dirty="0" smtClean="0"/>
              <a:t>Homework</a:t>
            </a:r>
            <a:endParaRPr lang="en-US" dirty="0"/>
          </a:p>
        </p:txBody>
      </p:sp>
      <p:sp>
        <p:nvSpPr>
          <p:cNvPr id="9" name="Content Placeholder 2"/>
          <p:cNvSpPr txBox="1">
            <a:spLocks/>
          </p:cNvSpPr>
          <p:nvPr/>
        </p:nvSpPr>
        <p:spPr>
          <a:xfrm>
            <a:off x="492034" y="4535424"/>
            <a:ext cx="8229600" cy="1027176"/>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a:p>
        </p:txBody>
      </p:sp>
      <p:sp>
        <p:nvSpPr>
          <p:cNvPr id="11" name="Content Placeholder 2"/>
          <p:cNvSpPr txBox="1">
            <a:spLocks/>
          </p:cNvSpPr>
          <p:nvPr/>
        </p:nvSpPr>
        <p:spPr>
          <a:xfrm>
            <a:off x="533400" y="4495800"/>
            <a:ext cx="8229600" cy="1027176"/>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US" dirty="0"/>
          </a:p>
        </p:txBody>
      </p:sp>
    </p:spTree>
    <p:extLst>
      <p:ext uri="{BB962C8B-B14F-4D97-AF65-F5344CB8AC3E}">
        <p14:creationId xmlns:p14="http://schemas.microsoft.com/office/powerpoint/2010/main" val="29309128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 Government Overreach</a:t>
            </a:r>
            <a:endParaRPr lang="en-US" dirty="0"/>
          </a:p>
        </p:txBody>
      </p:sp>
      <p:sp>
        <p:nvSpPr>
          <p:cNvPr id="3" name="Content Placeholder 2"/>
          <p:cNvSpPr>
            <a:spLocks noGrp="1"/>
          </p:cNvSpPr>
          <p:nvPr>
            <p:ph idx="1"/>
          </p:nvPr>
        </p:nvSpPr>
        <p:spPr/>
        <p:txBody>
          <a:bodyPr/>
          <a:lstStyle/>
          <a:p>
            <a:r>
              <a:rPr lang="en-US" dirty="0" smtClean="0"/>
              <a:t>Using this information as your baseline, select and research an instance when the federal government of the United States has exceed its role as dictated by the Constitution. </a:t>
            </a:r>
          </a:p>
          <a:p>
            <a:pPr lvl="1"/>
            <a:r>
              <a:rPr lang="en-US" dirty="0" smtClean="0"/>
              <a:t>Can be a historical or modern example</a:t>
            </a:r>
          </a:p>
          <a:p>
            <a:pPr lvl="1"/>
            <a:r>
              <a:rPr lang="en-US" dirty="0" smtClean="0"/>
              <a:t>Can be from any of the branches of government at any level (federal, state, local)</a:t>
            </a:r>
          </a:p>
          <a:p>
            <a:pPr lvl="2"/>
            <a:r>
              <a:rPr lang="en-US" dirty="0" smtClean="0"/>
              <a:t>Examples: Government Bailout (executive decision), Firearm restrictions (legislative decision), Gay Marriage decision (Judicial Decision)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 Government Overreach</a:t>
            </a:r>
            <a:endParaRPr lang="en-US" dirty="0"/>
          </a:p>
        </p:txBody>
      </p:sp>
      <p:sp>
        <p:nvSpPr>
          <p:cNvPr id="3" name="Content Placeholder 2"/>
          <p:cNvSpPr>
            <a:spLocks noGrp="1"/>
          </p:cNvSpPr>
          <p:nvPr>
            <p:ph idx="1"/>
          </p:nvPr>
        </p:nvSpPr>
        <p:spPr>
          <a:xfrm>
            <a:off x="827700" y="2052925"/>
            <a:ext cx="7401900" cy="4195475"/>
          </a:xfrm>
        </p:spPr>
        <p:txBody>
          <a:bodyPr>
            <a:normAutofit lnSpcReduction="10000"/>
          </a:bodyPr>
          <a:lstStyle/>
          <a:p>
            <a:r>
              <a:rPr lang="en-US" dirty="0" smtClean="0"/>
              <a:t>Your project will take the form of a research and argument paper. (75 points)</a:t>
            </a:r>
          </a:p>
          <a:p>
            <a:r>
              <a:rPr lang="en-US" dirty="0" smtClean="0"/>
              <a:t>Format</a:t>
            </a:r>
          </a:p>
          <a:p>
            <a:pPr lvl="1"/>
            <a:r>
              <a:rPr lang="en-US" dirty="0" smtClean="0"/>
              <a:t>Introduction to topic (2 pts)</a:t>
            </a:r>
          </a:p>
          <a:p>
            <a:pPr lvl="1"/>
            <a:r>
              <a:rPr lang="en-US" dirty="0" smtClean="0"/>
              <a:t>Summary of topic/event (15 pts)</a:t>
            </a:r>
          </a:p>
          <a:p>
            <a:pPr lvl="1"/>
            <a:r>
              <a:rPr lang="en-US" dirty="0" smtClean="0"/>
              <a:t>How did the government overreach? (20 pts.)</a:t>
            </a:r>
          </a:p>
          <a:p>
            <a:pPr lvl="1"/>
            <a:r>
              <a:rPr lang="en-US" dirty="0" smtClean="0"/>
              <a:t>Opinion of whether this action was constitutionally valid (20 pts)</a:t>
            </a:r>
          </a:p>
          <a:p>
            <a:pPr lvl="1"/>
            <a:r>
              <a:rPr lang="en-US" dirty="0" smtClean="0"/>
              <a:t>Summary/Conclusion (3 pts.)</a:t>
            </a:r>
          </a:p>
          <a:p>
            <a:pPr lvl="1"/>
            <a:r>
              <a:rPr lang="en-US" dirty="0" smtClean="0"/>
              <a:t>Bibliography (10 pts.)</a:t>
            </a:r>
          </a:p>
          <a:p>
            <a:pPr lvl="1"/>
            <a:r>
              <a:rPr lang="en-US" dirty="0" smtClean="0"/>
              <a:t>Proper formatting (spelling, grammar, etc) 5 pts.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Bellringer</a:t>
            </a:r>
            <a:endParaRPr lang="en-US" dirty="0"/>
          </a:p>
        </p:txBody>
      </p:sp>
      <p:sp>
        <p:nvSpPr>
          <p:cNvPr id="3" name="Content Placeholder 2"/>
          <p:cNvSpPr>
            <a:spLocks noGrp="1"/>
          </p:cNvSpPr>
          <p:nvPr>
            <p:ph idx="1"/>
          </p:nvPr>
        </p:nvSpPr>
        <p:spPr>
          <a:xfrm>
            <a:off x="457200" y="1676400"/>
            <a:ext cx="8229600" cy="4724400"/>
          </a:xfrm>
        </p:spPr>
        <p:txBody>
          <a:bodyPr>
            <a:normAutofit/>
          </a:bodyPr>
          <a:lstStyle/>
          <a:p>
            <a:r>
              <a:rPr lang="en-US" dirty="0" smtClean="0"/>
              <a:t>Discuss the difference between the two terms</a:t>
            </a:r>
          </a:p>
          <a:p>
            <a:pPr lvl="1"/>
            <a:r>
              <a:rPr lang="en-US" dirty="0" smtClean="0"/>
              <a:t>Big Government</a:t>
            </a:r>
          </a:p>
          <a:p>
            <a:pPr lvl="1"/>
            <a:r>
              <a:rPr lang="en-US" dirty="0" smtClean="0"/>
              <a:t>Small Government</a:t>
            </a:r>
          </a:p>
          <a:p>
            <a:pPr lvl="1"/>
            <a:endParaRPr lang="en-US" dirty="0" smtClean="0"/>
          </a:p>
          <a:p>
            <a:pPr lvl="1"/>
            <a:endParaRPr lang="en-US" dirty="0" smtClean="0"/>
          </a:p>
          <a:p>
            <a:pPr lvl="1"/>
            <a:endParaRPr lang="en-US" dirty="0" smtClean="0"/>
          </a:p>
          <a:p>
            <a:pPr lvl="1"/>
            <a:endParaRPr lang="en-US" dirty="0" smtClean="0"/>
          </a:p>
          <a:p>
            <a:r>
              <a:rPr lang="en-US" dirty="0" smtClean="0"/>
              <a:t>How has the role of government changed since the drafting of the constitution?</a:t>
            </a:r>
            <a:endParaRPr lang="en-US" dirty="0"/>
          </a:p>
        </p:txBody>
      </p:sp>
      <p:sp>
        <p:nvSpPr>
          <p:cNvPr id="4" name="Title 1"/>
          <p:cNvSpPr txBox="1">
            <a:spLocks/>
          </p:cNvSpPr>
          <p:nvPr/>
        </p:nvSpPr>
        <p:spPr>
          <a:xfrm>
            <a:off x="492034" y="3429000"/>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dirty="0" smtClean="0"/>
              <a:t>Essential Question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What?	</a:t>
            </a:r>
            <a:endParaRPr lang="en-US" dirty="0"/>
          </a:p>
        </p:txBody>
      </p:sp>
      <p:sp>
        <p:nvSpPr>
          <p:cNvPr id="3" name="Content Placeholder 2"/>
          <p:cNvSpPr>
            <a:spLocks noGrp="1"/>
          </p:cNvSpPr>
          <p:nvPr>
            <p:ph idx="1"/>
          </p:nvPr>
        </p:nvSpPr>
        <p:spPr/>
        <p:txBody>
          <a:bodyPr>
            <a:normAutofit/>
          </a:bodyPr>
          <a:lstStyle/>
          <a:p>
            <a:r>
              <a:rPr lang="en-US" sz="2400" dirty="0" smtClean="0"/>
              <a:t>So we have this complex federal government, but what role does it or should it play?</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Constitution</a:t>
            </a:r>
            <a:endParaRPr lang="en-US" dirty="0"/>
          </a:p>
        </p:txBody>
      </p:sp>
      <p:sp>
        <p:nvSpPr>
          <p:cNvPr id="3" name="Content Placeholder 2"/>
          <p:cNvSpPr>
            <a:spLocks noGrp="1"/>
          </p:cNvSpPr>
          <p:nvPr>
            <p:ph idx="1"/>
          </p:nvPr>
        </p:nvSpPr>
        <p:spPr/>
        <p:txBody>
          <a:bodyPr/>
          <a:lstStyle/>
          <a:p>
            <a:pPr marL="434334" indent="-514350"/>
            <a:r>
              <a:rPr lang="en-US" dirty="0" smtClean="0"/>
              <a:t>Establishes </a:t>
            </a:r>
            <a:r>
              <a:rPr lang="en-US" b="1" dirty="0" smtClean="0"/>
              <a:t>Five</a:t>
            </a:r>
            <a:r>
              <a:rPr lang="en-US" dirty="0" smtClean="0"/>
              <a:t> Roles of the Federal Government</a:t>
            </a:r>
          </a:p>
          <a:p>
            <a:pPr marL="1108710" lvl="2" indent="-514350">
              <a:buFont typeface="+mj-lt"/>
              <a:buAutoNum type="arabicPeriod"/>
            </a:pPr>
            <a:r>
              <a:rPr lang="en-US" i="1" dirty="0" smtClean="0"/>
              <a:t>Establish Justice</a:t>
            </a:r>
          </a:p>
          <a:p>
            <a:pPr marL="1108710" lvl="2" indent="-514350">
              <a:buFont typeface="+mj-lt"/>
              <a:buAutoNum type="arabicPeriod"/>
            </a:pPr>
            <a:r>
              <a:rPr lang="en-US" i="1" dirty="0" smtClean="0"/>
              <a:t>Insure Domestic Tranquility</a:t>
            </a:r>
          </a:p>
          <a:p>
            <a:pPr marL="1108710" lvl="2" indent="-514350">
              <a:buFont typeface="+mj-lt"/>
              <a:buAutoNum type="arabicPeriod"/>
            </a:pPr>
            <a:r>
              <a:rPr lang="en-US" i="1" dirty="0" smtClean="0"/>
              <a:t>Provide for the Common Defense</a:t>
            </a:r>
          </a:p>
          <a:p>
            <a:pPr marL="1108710" lvl="2" indent="-514350">
              <a:buFont typeface="+mj-lt"/>
              <a:buAutoNum type="arabicPeriod"/>
            </a:pPr>
            <a:r>
              <a:rPr lang="en-US" i="1" dirty="0" smtClean="0"/>
              <a:t>Promote the General Welfare</a:t>
            </a:r>
          </a:p>
          <a:p>
            <a:pPr marL="1108710" lvl="2" indent="-514350">
              <a:buFont typeface="+mj-lt"/>
              <a:buAutoNum type="arabicPeriod"/>
            </a:pPr>
            <a:r>
              <a:rPr lang="en-US" i="1" dirty="0" smtClean="0"/>
              <a:t>Secure the Blessings of Liberty</a:t>
            </a:r>
          </a:p>
          <a:p>
            <a:pPr marL="1108710" lvl="2" indent="-514350">
              <a:buFont typeface="+mj-lt"/>
              <a:buAutoNum type="arabicPeriod"/>
            </a:pPr>
            <a:endParaRPr lang="en-US" i="1" dirty="0" smtClean="0"/>
          </a:p>
          <a:p>
            <a:pPr marL="708652" lvl="1" indent="-514350"/>
            <a:r>
              <a:rPr lang="en-US" sz="2000" b="1" i="1" dirty="0" smtClean="0"/>
              <a:t>With a partner:</a:t>
            </a:r>
            <a:r>
              <a:rPr lang="en-US" sz="2000" dirty="0" smtClean="0"/>
              <a:t> Give your definitions of these roles of the Federal Government</a:t>
            </a:r>
          </a:p>
          <a:p>
            <a:pPr marL="1108710" lvl="2" indent="-514350">
              <a:buFont typeface="+mj-lt"/>
              <a:buAutoNum type="arabicPeriod"/>
            </a:pPr>
            <a:endParaRPr lang="en-US" i="1"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 Role of the President</a:t>
            </a:r>
            <a:endParaRPr lang="en-US" dirty="0"/>
          </a:p>
        </p:txBody>
      </p:sp>
      <p:sp>
        <p:nvSpPr>
          <p:cNvPr id="3" name="Content Placeholder 2"/>
          <p:cNvSpPr>
            <a:spLocks noGrp="1"/>
          </p:cNvSpPr>
          <p:nvPr>
            <p:ph idx="1"/>
          </p:nvPr>
        </p:nvSpPr>
        <p:spPr/>
        <p:txBody>
          <a:bodyPr/>
          <a:lstStyle/>
          <a:p>
            <a:r>
              <a:rPr lang="en-US" dirty="0" smtClean="0"/>
              <a:t>Article II of the Constitution</a:t>
            </a:r>
          </a:p>
          <a:p>
            <a:pPr lvl="1"/>
            <a:r>
              <a:rPr lang="en-US" dirty="0" smtClean="0"/>
              <a:t>Commander in Chief of Military</a:t>
            </a:r>
          </a:p>
          <a:p>
            <a:pPr lvl="1"/>
            <a:r>
              <a:rPr lang="en-US" dirty="0" smtClean="0"/>
              <a:t>Foreign Relations</a:t>
            </a:r>
          </a:p>
          <a:p>
            <a:pPr lvl="1"/>
            <a:r>
              <a:rPr lang="en-US" dirty="0" smtClean="0"/>
              <a:t>Must give State of the Union Address</a:t>
            </a:r>
          </a:p>
          <a:p>
            <a:pPr lvl="1"/>
            <a:r>
              <a:rPr lang="en-US" dirty="0" smtClean="0"/>
              <a:t>Policies for Impeachment and Election</a:t>
            </a:r>
          </a:p>
          <a:p>
            <a:r>
              <a:rPr lang="en-US" dirty="0" smtClean="0"/>
              <a:t>Based off precedents set by GW</a:t>
            </a:r>
          </a:p>
          <a:p>
            <a:pPr lvl="1"/>
            <a:r>
              <a:rPr lang="en-US" dirty="0" smtClean="0"/>
              <a:t>Use of military to enforce laws</a:t>
            </a:r>
          </a:p>
          <a:p>
            <a:pPr lvl="1"/>
            <a:r>
              <a:rPr lang="en-US" dirty="0" smtClean="0"/>
              <a:t>Establish a cabinet of advisors</a:t>
            </a:r>
          </a:p>
          <a:p>
            <a:pPr lvl="1"/>
            <a:r>
              <a:rPr lang="en-US" dirty="0" smtClean="0"/>
              <a:t>Stay away from foreign nations and their affairs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Seven Classic Roles</a:t>
            </a:r>
            <a:endParaRPr lang="en-US" dirty="0"/>
          </a:p>
        </p:txBody>
      </p:sp>
      <p:sp>
        <p:nvSpPr>
          <p:cNvPr id="3" name="Content Placeholder 2"/>
          <p:cNvSpPr>
            <a:spLocks noGrp="1"/>
          </p:cNvSpPr>
          <p:nvPr>
            <p:ph idx="1"/>
          </p:nvPr>
        </p:nvSpPr>
        <p:spPr/>
        <p:txBody>
          <a:bodyPr>
            <a:normAutofit/>
          </a:bodyPr>
          <a:lstStyle/>
          <a:p>
            <a:pPr marL="624078" indent="-514350">
              <a:buFont typeface="+mj-lt"/>
              <a:buAutoNum type="arabicPeriod"/>
            </a:pPr>
            <a:r>
              <a:rPr lang="en-US" dirty="0" smtClean="0"/>
              <a:t>Chief of State – Leader of the nation, symbolic </a:t>
            </a:r>
          </a:p>
          <a:p>
            <a:pPr marL="624078" indent="-514350">
              <a:buFont typeface="+mj-lt"/>
              <a:buAutoNum type="arabicPeriod"/>
            </a:pPr>
            <a:r>
              <a:rPr lang="en-US" dirty="0" smtClean="0"/>
              <a:t>Chief Executive – administration of the nation</a:t>
            </a:r>
          </a:p>
          <a:p>
            <a:pPr marL="624078" indent="-514350">
              <a:buFont typeface="+mj-lt"/>
              <a:buAutoNum type="arabicPeriod"/>
            </a:pPr>
            <a:r>
              <a:rPr lang="en-US" dirty="0" smtClean="0"/>
              <a:t>Commander in Chief – military</a:t>
            </a:r>
          </a:p>
          <a:p>
            <a:pPr marL="624078" indent="-514350">
              <a:buFont typeface="+mj-lt"/>
              <a:buAutoNum type="arabicPeriod"/>
            </a:pPr>
            <a:r>
              <a:rPr lang="en-US" dirty="0" smtClean="0"/>
              <a:t>Chief Diplomat – Foreign Policy/Ambassador</a:t>
            </a:r>
          </a:p>
          <a:p>
            <a:pPr marL="624078" indent="-514350">
              <a:buFont typeface="+mj-lt"/>
              <a:buAutoNum type="arabicPeriod"/>
            </a:pPr>
            <a:r>
              <a:rPr lang="en-US" dirty="0" smtClean="0"/>
              <a:t>Chief Legislator – heads lawmaking process, guides congress</a:t>
            </a:r>
          </a:p>
          <a:p>
            <a:pPr marL="624078" indent="-514350">
              <a:buFont typeface="+mj-lt"/>
              <a:buAutoNum type="arabicPeriod"/>
            </a:pPr>
            <a:r>
              <a:rPr lang="en-US" dirty="0" smtClean="0"/>
              <a:t>Leader of Political Party -  New role, emerged as partisanship rose</a:t>
            </a:r>
          </a:p>
          <a:p>
            <a:pPr marL="624078" indent="-514350">
              <a:buFont typeface="+mj-lt"/>
              <a:buAutoNum type="arabicPeriod"/>
            </a:pPr>
            <a:r>
              <a:rPr lang="en-US" dirty="0" smtClean="0"/>
              <a:t>Chief of the Economy – New role, sets polices for the nations economy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Changing Role of the President</a:t>
            </a:r>
            <a:endParaRPr lang="en-US" dirty="0"/>
          </a:p>
        </p:txBody>
      </p:sp>
      <p:sp>
        <p:nvSpPr>
          <p:cNvPr id="3" name="Content Placeholder 2"/>
          <p:cNvSpPr>
            <a:spLocks noGrp="1"/>
          </p:cNvSpPr>
          <p:nvPr>
            <p:ph idx="1"/>
          </p:nvPr>
        </p:nvSpPr>
        <p:spPr/>
        <p:txBody>
          <a:bodyPr/>
          <a:lstStyle/>
          <a:p>
            <a:r>
              <a:rPr lang="en-US" dirty="0" smtClean="0"/>
              <a:t>Many presidents exercised hands off policies towards governing through  much of the nineteenth century</a:t>
            </a:r>
          </a:p>
          <a:p>
            <a:pPr lvl="1"/>
            <a:r>
              <a:rPr lang="en-US" dirty="0" smtClean="0"/>
              <a:t>Economy, Foreign Relations, etc</a:t>
            </a:r>
          </a:p>
          <a:p>
            <a:r>
              <a:rPr lang="en-US" dirty="0" smtClean="0"/>
              <a:t>Began to change as corporate America rose</a:t>
            </a:r>
          </a:p>
          <a:p>
            <a:pPr lvl="1"/>
            <a:r>
              <a:rPr lang="en-US" dirty="0" smtClean="0"/>
              <a:t>Economic interests led to imperialism</a:t>
            </a:r>
          </a:p>
          <a:p>
            <a:pPr lvl="1"/>
            <a:r>
              <a:rPr lang="en-US" dirty="0" smtClean="0"/>
              <a:t>Trend has continued through to today</a:t>
            </a:r>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Congress</a:t>
            </a:r>
            <a:endParaRPr lang="en-US" dirty="0"/>
          </a:p>
        </p:txBody>
      </p:sp>
      <p:sp>
        <p:nvSpPr>
          <p:cNvPr id="3" name="Content Placeholder 2"/>
          <p:cNvSpPr>
            <a:spLocks noGrp="1"/>
          </p:cNvSpPr>
          <p:nvPr>
            <p:ph idx="1"/>
          </p:nvPr>
        </p:nvSpPr>
        <p:spPr>
          <a:xfrm>
            <a:off x="827700" y="2667000"/>
            <a:ext cx="6711654" cy="3581406"/>
          </a:xfrm>
        </p:spPr>
        <p:txBody>
          <a:bodyPr/>
          <a:lstStyle/>
          <a:p>
            <a:r>
              <a:rPr lang="en-US" dirty="0" smtClean="0"/>
              <a:t>Article  1 of the Constitution</a:t>
            </a:r>
          </a:p>
          <a:p>
            <a:r>
              <a:rPr lang="en-US" dirty="0" smtClean="0"/>
              <a:t>Bi-cameral: 2 houses</a:t>
            </a:r>
          </a:p>
          <a:p>
            <a:pPr lvl="1"/>
            <a:r>
              <a:rPr lang="en-US" dirty="0" smtClean="0"/>
              <a:t>House of Representatives - # of reps related to </a:t>
            </a:r>
            <a:r>
              <a:rPr lang="en-US" dirty="0" smtClean="0"/>
              <a:t>population, 2 year term</a:t>
            </a:r>
            <a:endParaRPr lang="en-US" dirty="0" smtClean="0"/>
          </a:p>
          <a:p>
            <a:pPr lvl="1"/>
            <a:r>
              <a:rPr lang="en-US" dirty="0" smtClean="0"/>
              <a:t>Senate – 2 senators from each </a:t>
            </a:r>
            <a:r>
              <a:rPr lang="en-US" dirty="0" smtClean="0"/>
              <a:t>state, 6 year term</a:t>
            </a:r>
            <a:endParaRPr lang="en-US" dirty="0" smtClean="0"/>
          </a:p>
          <a:p>
            <a:r>
              <a:rPr lang="en-US" dirty="0" smtClean="0"/>
              <a:t>Presided over by the Vice President, has tie breaker vote in Senate</a:t>
            </a:r>
          </a:p>
        </p:txBody>
      </p:sp>
      <p:sp>
        <p:nvSpPr>
          <p:cNvPr id="4" name="Rectangle 3"/>
          <p:cNvSpPr/>
          <p:nvPr/>
        </p:nvSpPr>
        <p:spPr>
          <a:xfrm>
            <a:off x="3810000" y="914400"/>
            <a:ext cx="4572000" cy="1200329"/>
          </a:xfrm>
          <a:prstGeom prst="rect">
            <a:avLst/>
          </a:prstGeom>
        </p:spPr>
        <p:txBody>
          <a:bodyPr>
            <a:spAutoFit/>
          </a:bodyPr>
          <a:lstStyle/>
          <a:p>
            <a:r>
              <a:rPr lang="en-US" dirty="0" smtClean="0"/>
              <a:t>“All legislative powers herein granted shall be vested in a Congress of the United States, which shall consist of a Senate and House of Representatives.” Art. 1 Sec. 1</a:t>
            </a:r>
            <a:endParaRPr lang="en-US" dirty="0"/>
          </a:p>
        </p:txBody>
      </p:sp>
      <p:pic>
        <p:nvPicPr>
          <p:cNvPr id="5" name="Picture 2" descr="http://yli-pub-docs.s3.amazonaws.com/compareHouseSenate.gif"/>
          <p:cNvPicPr>
            <a:picLocks noChangeAspect="1" noChangeArrowheads="1"/>
          </p:cNvPicPr>
          <p:nvPr/>
        </p:nvPicPr>
        <p:blipFill>
          <a:blip r:embed="rId2" cstate="print"/>
          <a:srcRect/>
          <a:stretch>
            <a:fillRect/>
          </a:stretch>
        </p:blipFill>
        <p:spPr bwMode="auto">
          <a:xfrm>
            <a:off x="4495800" y="5060730"/>
            <a:ext cx="4343400" cy="179727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Congressional Committees</a:t>
            </a:r>
            <a:endParaRPr lang="en-US" dirty="0"/>
          </a:p>
        </p:txBody>
      </p:sp>
      <p:sp>
        <p:nvSpPr>
          <p:cNvPr id="3" name="Content Placeholder 2"/>
          <p:cNvSpPr>
            <a:spLocks noGrp="1"/>
          </p:cNvSpPr>
          <p:nvPr>
            <p:ph idx="1"/>
          </p:nvPr>
        </p:nvSpPr>
        <p:spPr/>
        <p:txBody>
          <a:bodyPr/>
          <a:lstStyle/>
          <a:p>
            <a:r>
              <a:rPr lang="en-US" dirty="0" smtClean="0"/>
              <a:t>Draft or consider bills based on certain topics to be taken before congress</a:t>
            </a:r>
          </a:p>
          <a:p>
            <a:r>
              <a:rPr lang="en-US" dirty="0" smtClean="0"/>
              <a:t>Featured in both senate and the house</a:t>
            </a:r>
          </a:p>
          <a:p>
            <a:r>
              <a:rPr lang="en-US" dirty="0" smtClean="0"/>
              <a:t>Committees rise and fall as time progresses based on current needs</a:t>
            </a:r>
            <a:br>
              <a:rPr lang="en-US" dirty="0" smtClean="0"/>
            </a:b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672</TotalTime>
  <Words>731</Words>
  <Application>Microsoft Office PowerPoint</Application>
  <PresentationFormat>On-screen Show (4:3)</PresentationFormat>
  <Paragraphs>95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Century Gothic</vt:lpstr>
      <vt:lpstr>Georgia</vt:lpstr>
      <vt:lpstr>Wingdings 3</vt:lpstr>
      <vt:lpstr>Ion</vt:lpstr>
      <vt:lpstr>Role of the American Government</vt:lpstr>
      <vt:lpstr>Bellringer</vt:lpstr>
      <vt:lpstr>Now What? </vt:lpstr>
      <vt:lpstr>Constitution</vt:lpstr>
      <vt:lpstr>Historic Role of the President</vt:lpstr>
      <vt:lpstr>Seven Classic Roles</vt:lpstr>
      <vt:lpstr>Changing Role of the President</vt:lpstr>
      <vt:lpstr>Congress</vt:lpstr>
      <vt:lpstr>Congressional Committees</vt:lpstr>
      <vt:lpstr>Elastic Clause</vt:lpstr>
      <vt:lpstr>Necessary and Proper…? </vt:lpstr>
      <vt:lpstr>Supreme Court</vt:lpstr>
      <vt:lpstr>PowerPoint Presentation</vt:lpstr>
      <vt:lpstr>Project – Government Overreach</vt:lpstr>
      <vt:lpstr>Project – Government Overreach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American Law</dc:title>
  <dc:creator>Ccsteacher</dc:creator>
  <cp:lastModifiedBy>Adam Cox</cp:lastModifiedBy>
  <cp:revision>62</cp:revision>
  <dcterms:created xsi:type="dcterms:W3CDTF">2014-08-22T15:09:52Z</dcterms:created>
  <dcterms:modified xsi:type="dcterms:W3CDTF">2016-01-19T13:23:09Z</dcterms:modified>
</cp:coreProperties>
</file>