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39" r:id="rId4"/>
    <p:sldId id="382" r:id="rId5"/>
    <p:sldId id="341" r:id="rId6"/>
    <p:sldId id="377" r:id="rId7"/>
    <p:sldId id="342" r:id="rId8"/>
    <p:sldId id="378" r:id="rId9"/>
    <p:sldId id="383" r:id="rId10"/>
    <p:sldId id="343" r:id="rId11"/>
    <p:sldId id="381" r:id="rId12"/>
    <p:sldId id="380" r:id="rId13"/>
    <p:sldId id="3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5" autoAdjust="0"/>
    <p:restoredTop sz="94660"/>
  </p:normalViewPr>
  <p:slideViewPr>
    <p:cSldViewPr>
      <p:cViewPr varScale="1">
        <p:scale>
          <a:sx n="75" d="100"/>
          <a:sy n="75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pPr algn="r"/>
            <a:r>
              <a:rPr lang="en-US" dirty="0" smtClean="0"/>
              <a:t>Early Civilizations in the </a:t>
            </a:r>
            <a:br>
              <a:rPr lang="en-US" dirty="0" smtClean="0"/>
            </a:br>
            <a:r>
              <a:rPr lang="en-US" dirty="0" smtClean="0"/>
              <a:t>Nile River Valley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391400" cy="1752600"/>
          </a:xfrm>
        </p:spPr>
        <p:txBody>
          <a:bodyPr/>
          <a:lstStyle/>
          <a:p>
            <a:pPr algn="r"/>
            <a:r>
              <a:rPr lang="en-US" dirty="0" smtClean="0"/>
              <a:t>Global History and Geography I</a:t>
            </a:r>
          </a:p>
          <a:p>
            <a:pPr algn="r"/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46082" name="Picture 2" descr="http://visav.phys.uvic.ca/~babul/AstroCourses/P303/WebContent/Images/aaa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05200"/>
            <a:ext cx="66770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IV. Decline of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715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After Ramses died, the empire fell to the Persians within 150 years.</a:t>
            </a:r>
          </a:p>
          <a:p>
            <a:pPr marL="914400" lvl="1" indent="-514350"/>
            <a:r>
              <a:rPr lang="en-US" dirty="0" smtClean="0"/>
              <a:t>Too much land, too many enemies. </a:t>
            </a:r>
          </a:p>
          <a:p>
            <a:pPr marL="914400" lvl="1" indent="-51435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636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V. Kingdom of </a:t>
            </a:r>
            <a:r>
              <a:rPr lang="en-US" dirty="0" err="1" smtClean="0"/>
              <a:t>Nubia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South of Egypt</a:t>
            </a:r>
          </a:p>
          <a:p>
            <a:r>
              <a:rPr lang="en-US" dirty="0" smtClean="0"/>
              <a:t>Capital city at Meroe, located along important trade routes</a:t>
            </a:r>
          </a:p>
          <a:p>
            <a:r>
              <a:rPr lang="en-US" dirty="0" smtClean="0"/>
              <a:t>Constant contact with Egypt</a:t>
            </a:r>
          </a:p>
          <a:p>
            <a:pPr lvl="1"/>
            <a:r>
              <a:rPr lang="en-US" dirty="0" smtClean="0"/>
              <a:t>Egyptian conquest bred cultural diffusion</a:t>
            </a:r>
          </a:p>
          <a:p>
            <a:r>
              <a:rPr lang="en-US" dirty="0" smtClean="0"/>
              <a:t>Rich in iron ore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</a:t>
            </a:r>
            <a:r>
              <a:rPr lang="en-US" dirty="0"/>
              <a:t>Question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pPr lvl="0"/>
            <a:r>
              <a:rPr lang="en-US" dirty="0"/>
              <a:t>How did the civilizations along the Nile River develop?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360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Write a paragraph in which you explain why the Nile was important to the Egyptian people. Use at least </a:t>
            </a:r>
            <a:r>
              <a:rPr lang="en-US" b="1" i="1" u="sng" dirty="0" smtClean="0"/>
              <a:t>3</a:t>
            </a:r>
            <a:r>
              <a:rPr lang="en-US" dirty="0" smtClean="0"/>
              <a:t> specific examples from today’s notes in your answer!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1"/>
            <a:ext cx="5562600" cy="1752599"/>
          </a:xfrm>
        </p:spPr>
        <p:txBody>
          <a:bodyPr/>
          <a:lstStyle/>
          <a:p>
            <a:r>
              <a:rPr lang="en-US" dirty="0" smtClean="0"/>
              <a:t>What is a flood? What are some causes and effects of a flood?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0400" y="32766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4495800"/>
            <a:ext cx="57150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did the civilizations along the Nile River develop?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I. Geography of the Nile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5720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River in Northeast Africa</a:t>
            </a:r>
          </a:p>
          <a:p>
            <a:pPr marL="914400" lvl="1" indent="-514350"/>
            <a:r>
              <a:rPr lang="en-US" sz="2400" dirty="0" smtClean="0"/>
              <a:t>Flows from Lake Victoria north into the Mediterranean Sea. </a:t>
            </a:r>
          </a:p>
          <a:p>
            <a:pPr marL="914400" lvl="1" indent="-514350"/>
            <a:r>
              <a:rPr lang="en-US" sz="2400" dirty="0" smtClean="0"/>
              <a:t>Floods annually, depositing </a:t>
            </a:r>
            <a:r>
              <a:rPr lang="en-US" sz="2400" u="sng" dirty="0" smtClean="0"/>
              <a:t>silt,</a:t>
            </a:r>
            <a:r>
              <a:rPr lang="en-US" sz="2400" dirty="0" smtClean="0"/>
              <a:t> or nutrient rich soil. </a:t>
            </a:r>
          </a:p>
          <a:p>
            <a:pPr marL="914400" lvl="1" indent="-514350"/>
            <a:r>
              <a:rPr lang="en-US" sz="2400" dirty="0" smtClean="0"/>
              <a:t>Upper Egypt – southern part of the river</a:t>
            </a:r>
          </a:p>
          <a:p>
            <a:pPr marL="914400" lvl="1" indent="-514350"/>
            <a:r>
              <a:rPr lang="en-US" sz="2400" dirty="0" smtClean="0"/>
              <a:t>Lower Egypt – Nile delta area. </a:t>
            </a:r>
            <a:endParaRPr lang="en-US" sz="2000" dirty="0" smtClean="0"/>
          </a:p>
          <a:p>
            <a:pPr marL="914400" lvl="1" indent="-514350"/>
            <a:r>
              <a:rPr lang="en-US" sz="2000" u="sng" dirty="0" smtClean="0"/>
              <a:t>Delta</a:t>
            </a:r>
            <a:r>
              <a:rPr lang="en-US" sz="2000" dirty="0" smtClean="0"/>
              <a:t>: triangular area of marshland formed by river deposits. </a:t>
            </a:r>
            <a:endParaRPr lang="en-US" sz="2400" dirty="0" smtClean="0"/>
          </a:p>
        </p:txBody>
      </p:sp>
      <p:pic>
        <p:nvPicPr>
          <p:cNvPr id="44034" name="Picture 2" descr="http://powertripberkeley.com/wp-content/uploads/ancient-nile-river-mapnile-river-cruises-nile-cruise-nile-cruises-luxury-nile-ftrlnp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810000" cy="517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eb000.greece.k12.ny.us/SocialStudiesResources/Social_Studies_Resources/GHG_Documents/Egypt-01.05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225"/>
            <a:ext cx="7467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838200" y="5105400"/>
            <a:ext cx="457200" cy="5334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II. Egypt’s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943600" cy="52578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/>
              <a:t> Old, Middle, and New Kingdoms</a:t>
            </a:r>
          </a:p>
          <a:p>
            <a:pPr marL="0" indent="0"/>
            <a:r>
              <a:rPr lang="en-US" dirty="0" smtClean="0"/>
              <a:t> Old Kingdom: </a:t>
            </a:r>
          </a:p>
          <a:p>
            <a:pPr marL="400050" lvl="1" indent="0"/>
            <a:r>
              <a:rPr lang="en-US" dirty="0" smtClean="0"/>
              <a:t> </a:t>
            </a:r>
            <a:r>
              <a:rPr lang="en-US" u="sng" dirty="0" smtClean="0"/>
              <a:t>Dynastic Rule </a:t>
            </a:r>
            <a:r>
              <a:rPr lang="en-US" dirty="0" smtClean="0"/>
              <a:t>(Ruling family holds power over generations)</a:t>
            </a:r>
          </a:p>
          <a:p>
            <a:pPr marL="400050" lvl="1" indent="0"/>
            <a:r>
              <a:rPr lang="en-US" dirty="0" smtClean="0"/>
              <a:t> </a:t>
            </a:r>
            <a:r>
              <a:rPr lang="en-US" u="sng" dirty="0" smtClean="0"/>
              <a:t>Pharaohs</a:t>
            </a:r>
            <a:r>
              <a:rPr lang="en-US" dirty="0" smtClean="0"/>
              <a:t> ruled the empire using divine right, or a right from god. </a:t>
            </a:r>
          </a:p>
          <a:p>
            <a:pPr marL="400050" lvl="1" indent="0"/>
            <a:r>
              <a:rPr lang="en-US" dirty="0" smtClean="0"/>
              <a:t> The </a:t>
            </a:r>
            <a:r>
              <a:rPr lang="en-US" u="sng" dirty="0" smtClean="0"/>
              <a:t>Pyramids</a:t>
            </a:r>
            <a:r>
              <a:rPr lang="en-US" dirty="0" smtClean="0"/>
              <a:t> were built during this period at Giza. </a:t>
            </a:r>
          </a:p>
        </p:txBody>
      </p:sp>
    </p:spTree>
    <p:extLst>
      <p:ext uri="{BB962C8B-B14F-4D97-AF65-F5344CB8AC3E}">
        <p14:creationId xmlns="" xmlns:p14="http://schemas.microsoft.com/office/powerpoint/2010/main" val="2123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4" name="AutoShape 2" descr="data:image/jpeg;base64,/9j/4AAQSkZJRgABAQAAAQABAAD/2wCEAAkGBhQSERUUEhQWFBUUFBQXFRUUFxUWFRcXFxQVFxgVFxYXHCYeGBkjGRQVHy8gJCcpLCwsFR4xNTAqNSYrLCkBCQoKDgwOGg8PGiwkHyQsLCwsKSwpLCwsLCwsLCwsLCksLCwsLCksKSwsLCwpLCwsLCwsLCwsLCksLCwsLCwpLP/AABEIAMIBAwMBIgACEQEDEQH/xAAaAAACAwEBAAAAAAAAAAAAAAABAgADBAUG/8QAOBAAAQMBBgQEBAUEAwEBAAAAAQACESEDEjFBUWEEcYGRE6Gx8AUiMsEUUtHh8QYVQmJDcoKiI//EABoBAAMBAQEBAAAAAAAAAAAAAAABAgMEBQb/xAAlEQACAgIBBAMAAwEAAAAAAAAAAQIRAxIhBDFBURMiYRSBsUL/2gAMAwEAAhEDEQA/AOgEwCgCYBevZ5FECMKIhOwoICICgTBFiogCICgCZKwogCICgRCdhQQEYUCICLFRIRAUhGEWFEhEBRFFhRIUhB7wBJwVPC8c1+FOeah5YKWrfJosUnHZLg0QjCgRWlmdAhGEVEWFAUTQpCdhQFEYRhFhQFEYUhFgBRGFIRYUBRGFEWFAURhRFhRxQmBSohYWajhMlCITsKGATBKEwRYqGCKWVz7f4r85YyKASXYTX5YnQb56LDN1EMKuTNsWCWV1E6YTALPwvEh40OYPryWgLSM1NbR7GcoOLphCKCIVWRQwRSoosKCoTCizWjyTEwMtVy9T1UcEf3wjq6fpnml+eTJx9vPLIeqzsBHMQUvEGSYy3yVbbTnTFeFu5PaT5Pb0UVrHsdzhOKvUOI7HktS80LWs6LtcBxofIzbE7g5+S9jpOqc/pLv7PK6rplD7x7GtRSVJXo2efQVFJUlPYdBUUlSUWKiKKSoiwoiiiiNgoiiiiLCiSogijYKOKCmCQFGVhZrRYCiqwUwKdiodMCq5SW1sADXCZ7LDPnjhjszbDhlllSK/iHF3RAxMwuNZipME0yJAJpkKky33NWtLUvdPYRBEt+mnc81LOgqYMDCMMgOs4LwJ5JZJbS7nuQhHGtYl7rQtcHAkERrU1lsZiOS7PB8YHimIoRoVxG2dBjWC6eWHcdU1lbkG8OWooYPTI50W3TdS8LrwY9R06yq/J6IFGVj4TjA8Tgcx9+S0By96M1JWjxJQcXTLZRlV3lY0xjjkss2aOKO0i8WGWSVIS2ccFmt33QSOQJ3TXxKx8TbXnbDAevovnsk5ZZ7SPehBY4axK2hAtVjSN/coiEiirwgck1jZXXXgTMyNqERyqnYBr6p5G/v+E02uwmk+50eG4kOG/uoV8rjgwaGIw9FusOMDoGfvBe103V7rWXf/AE8jqel0+0e3+GqUZVd5QvhdrkkrZxqLbpFkoNdOC5vHcYYIGazWHFFuHUarhXXraq49nd/Cet3z6O5Kkqmx4kOEj+E95d6mmrRwuLTpjqJLyl5OxUPKkpLyl5FhQ0qJbyCLCjjhyIcqw5G8srNKLQUZVV5G/H2WeTLHHHaRpjxvJLVFlpaXQuP8Q4gmgqJr6icPZ2WniLSBuZjmsQA+n6jE1OJyP7rwMmWWWW0j28eNY46ogPzERJg0M67e4T3IxrB7w4GdhhRJZPpBgyByq0x0InqN0bv0jCsnOQD+pCgouIpAjn0NY7IWYESIEzFK5kxrT2UtnNDvJnQcsNUW2cmNBFc6VNNj66pDHsbSHBwoRI7zA0Mrr8NxYeJHXsD9wuOyxAMCIgGaaQKdFYwkPlpg5zQ0wB22O66un6l4X+ejnz4FlX6d0Ogb5LO99VTY8RfAOeitBWGXLLLLaRpixxxxpAtbWAYocAsjQfeafiHSYyH7oNGZP8ZDzUrgtiCd9Ov7JpJ20pogN8Zyyxj3uixxEDWu2Mn0TEAjc+eRRDkHUxMT3mqYD7d0wG/f36qH+OijPSa9VHRMT7pVIZr4bjJo7EZ6/uo+0LjssTmgxXcc61T2VsJIOI86A+wt8meeSKi2YwwwhJyQtu6TySyEpOJ1QUIssZaFplvvmulYcUHDQ5hckFQPgyKHVdWDO8brwc+bAsivydu8jeWOw4u9sdP0Vt9evGSkrR5UoOLpl15S8qb6l9UTRdfUVN9RA6OSHJg5Z/EzVlg69MVjGO65p5IwWzZtHG5OkaGNmqW0O6jn6FVPs5k1hok6kjKdJxXh587yyt/0ezhxLFGkYrR8ukTFYwAETJjWfQpQMHVxpNabjL2VXavvCIGEazWsyJkx5lCyltXGQ36cJjH6RTDA1KzRbNFz5uhrGMDD1j2UWWmGcgTl02SteZjI/VORHvH9k145YuMRvHkM+hTEFjiDXMumkYGQT0p0VzWb4zXpHagVAbLZoQMHGcgfm3Vvim5MACMtW0ptKTAsaM86e6clGtArgJBGFTOR1gJuFBeZ0NYzxiPJTjmAgMIgAg1isx8oBGv3U3zQyixtSC67iK4YzJGPMSKea3Di5ZLqGBI0Mb4iVzzZCkABziCTSkUpI/LlGcaI2TjWcRSdQBiBzyy81TEayKEHP9CoXEkicNByj0PdVWVoTNRINemYnX5U1mwkO2GNdBhr+yoQWtgkkzPorC2pnpzrNPeKXwaCCT8uPQR9uqstLMtE5mg1rifRAFJsZM6T781ZAFZzM8vfon8MjbHaJxndUssTJmcP0n1JQBb5TOSS5hJrFeUqCs7Qa4n3HolIg9RFabjyd2QBc40bhIwyqafdJbWRIiYmIrGHpp0TOYflrh3p+oRFlABO8age5QMptKZiJSEq51k0gg5/xTdYeKtbgMgnKdt1ceeCXwX3lHWkYlce1+LnKizP4guxJK6FifkxeRHYtPiLRhU7LbwHxcP+U0dloeW+y8xKLXldOJ/H2OfIlk7ntb6l9cb4Z8XvQ1/1ZHX910r671NNWjicGuGX31FTfUT2FRyPCiMQNyCK+Z6JbXjy2Q1zZwqKCgpArVeYtf6je6DQRgQK95lK74u7ExMzgIwiYwwjsF4rwyfc9VZIrse04e3Lx9JAyOTqZDIKni7UkFoiAfScPNSwtLrAWm+SBLpk0GJNdTTJZ3Ekye+e8rh8nWSogGKY1JrnGUIvkyJEGlKxU1iMY/hQ2lMBGs19yFYLQEfSSSTl2zxoJTEHhrOSJM5aEmBWMMvJXNtw29DQCDiTNKEkgTFDnksdr8zSIimLd+9cFj4q3dw7ZBJD96g1zhaQjs68kSdKzYOMDmuEtMg4YQSBSmOFM1o+HOLpaf8AABpNIM1iI6dF5c/1DaSboAnINb5k4mNV6H+nrB111q99bQ6TAE74clpkx6R5IhPZ8HVtSRW9TQCNaglYLXxHObcgY3nONGg5tESTQkDDBX8ZxMAhxbvMzTUDDIV9SqGXyPnAvXfmJkChrAIF4EV71XPFVybMjXGLtJDnA/MMBEHqk4y9cN0igcQ44FwNJAmG3Yw3Q4G1L8C3Ik1nI0kc+2S0Pc8RBDiYwNAYqB8tRMmZmck+zF4Ky1wDQfle2QYqCRWC41gxpW7lKZ/xizaJe4tM0BDiKATgD2Krtg4tcHFoFQXmZEEgBoxoDjrQLjcYbrpfN2ZaxwMGMCbxnPlVbY4bujKctUd8f1DYhoF+kfleMcJN3ko345YZvywu2mNIgFvNeZZ8TfUy/qZHQCgTt4q9JcSTlMmN1v8Ax0ZfMz0h+PWB/wCRsnW9mROXuFezjbNzrrXtJIcQGkGkDEjf7LytjaiSCT3IGGFNj5rtcG+6y8C01iXQCAIn5sSBLZnVZzxJdi45G+51oEkAgmJiRMa9wgyMBlyPsrkWfFvc4gWcuJA5AmPqmjaq61+HW01+XL5SIxzglZPG13NFkT7HTvd49YnzCN0bmJOWWXL9VyG/00HCDakGZBDy4g7StVn8At2/TxBI0M/eVXxr2L5Pw6HhivT98lRxfDBwunDPvmtbGWoEF7ZGd1p7yN0sWwH1MOguNH2QoL2Dn+HkuP8AhRYCRVtK5idVzmWo3pRe6e63n/E8gyfNqrZbW5ybH/Wzj0XVHIkuWjnlG3wjydm9hFSVusfhwcwPbJBwip60xXp7KxfMuLByYzTWNCtDmOMQ5oGl1p5ckSzegWP2eJtOFIaXQ4RqFv8Ah3xIkXSC5wwwkjr7qvR2nDOMfSdfYSu+D2RFbODsSPQhNdRQPFZyLX4gGmNNxootv9gs/wAv/wBO/VRX/JRHwHH/ALfZZWbB/wCANtE54NsQGtGGDRXyV7eNlTxtwvO3b7nZqjOzhIBiByAx1Me+yLeCMY8swK740Vto5ZuHc9jxdcS04g1im6ruT2NbLCDNNxdbthMkK4hsiWtkDGBMGDE9uyrfxkiC3ssDrOvykhTx5KtnR4fg2E5vk/TIgYYAVGCt4ng2EQbNh/7AH1lcxnB3iL5wrT9V0DanVN/gL9KbHgy10t8No08NvqACt54kZnDbaPuqvCMSCDyVfhnMJbti1SCYP0OuyKkATORnVC24Zj2/MPmiL4MO751rzQbZEZJbW0q0QTeMYUHyl0ntHUJ2FF3DcC26LlLkCBGAmkkE5yq7e1sgQXEtNQBAwiIw5n/0UzGkYUQt7O+Lr4j3nkhVfIO64NfCOs3RDhH/AJxrFNvutVvw7XCCAQDmBXoVxBwQsoIHUSadaLVZcZIluCTVcxBO+4bWx4dgJcxrSP8AQEThkNB5q7hX2Rb/APncIzAA8ws1paBwghZeE4Jtm4ubPeiq7XLFVM6jLJgvfKwChIAFYipGFJRtLBp/xbQ5UM7RhRZxanXQ+/VQ2x0w/RRci6iamfDGltJZJ/xNcdSMDMphwGEPdAEEGDO85HkhZcfP1d1oFuDgQocpDpHOb8ONmaGRJm64tJmaloEY7hVu/qFhJa5rxA2meWPVdJzvuuP8S+GB9RAdkfsdsVvCe3EjOUa5ia2WjbpdZy8GpaYk0ylXcO0loNxzRoaGNl5vh7G2bkW1ihzOHQyvS8Bw9qINo+Y/xoe5WkoJLuQpNvsUWlu6YgxOJBw+6sdDhEna79lqtnTjlpRL41QdFgzVGWyZaEH5XXcJdEnfFBz3U+UiBGGUarbbcRAnI+v2VXjg591N/hVGCxfaPvBsGDEmpEikhWm18P5XPLz+UVdhX5dM6q7x0C4GZJqInPvinYUbLCxcWg34kChNRtQILM3iHigcDuS4nzKin7ewpejzV9G8qfE5I3/dFpRBeHItKp8T3AVjbRFDsvaU4Wfxgm8YaIoRovKX1R42wTDiNh2CALQ86pxxLhms4tkRxA2SpDtmpvHFMOL1CyC3GiYW+ww0SpBbL3W0pAYwJ981UbY6BTxOiYjQH+8EWwBSipFq1P4zdPMoAsMIghILVunqgXjlyQgLPECl5K20Gk90PEGg80AWSjCrNdGp2RmnQWMFZdEV99lV4vZN4w080wLLK0gCYJGfp5JncWTms4thp6qG3GiLCi3xd1BaHVU+Nsh4k5KSjSOIKJtGnEe+iobxFMB2/VQ2s6DpHokMt8NpwJHNUva4VFR/qa4afoi552Pqix528kAU+Nz7H9FFsFu7Ud/3QT4FyeWDkbypNpGJU8dUQaL6N9ZvFTC1SGaA5MCqBao+IgC+U0qgFMCUDLZRvKq8UZSAtTB6qbOiIYdECLCVAAh4Z0KYWR0KYhpRUFi7Qo+C7RFBZJRlTwXaKxnBvOncJ0FiBya+rW/D3ZkeaYfDXat7/sjkLKfFUForD8Odt3VZ4N4yKOQsN9C8qywjI9QUfDOh7FAywOTBw1KpundSDokFl5doa+9FBbnVU3ToeyYWTvyu7FKh2WEgmTjqERGqT8K/8p7JjwL6Q2eoEdCUUFhv8kL52THgH7d0PwbkUFkvHZFT8I73KiQWeVc0nJAWexVgLdVL7dV0fGzH5EIGlEJxaNUNqEfGP5CRsmAS+INUW226n4x7jgFOJSfiSi3it0tB7Fl4pr6r/EI+OPdUtQ2LQ9MHqoWo2R8Qe9UqHZoFsRn5lOOJd7KxmhiYNDEgRNUW2hzKdfoWbvxj9fNEcZaLB4h1UFuUqYcG/wDGPSnin5ysv4oqC36JUws0fjTqmHHHVZfEWS24pniMaHw4zLTEOBBgg/mDm4ZglNQb7Ds644xH8Z7lYo/XopKmmPg3fjz7KZnxE6+QXPvKp3FUtCG3vCALoOF4GJ7TTIFNRbC0dR3GGZk9CfMBMPiB1Pdcqx4trgCCPmw15RstDUcoODoDj9z3RPHHUrnSjKOQ4N/406lT8edViDlC5FMRt/uDtUfx7lh8QIeIEchwb/7g5RYL4URyHB5UWybxs0LqcNC6mzCgB+yZrirBZq0WQ0ChyK1M98pb5W0WLTlnurrPhmT9M7En3kl8iHqzlutXTmh45Xas7KzFbgJ6q68z8jewS+Zeh/G/ZwPxZTN4wrtP4eyP/GPRI74dZflPQnuj5Y+haSOWOM2Vg4nda3/C2/4kjzVB4AjAj3+ye0WFNBZaaH3RG+dclG8M7Gnlqttlb0+nuAFLfoaRlaTknbO/bVbRxR5c+yYW51Ubv0VqYQHaHsUQ10YHLIrZ4x19+ypfdqlsx0ZmkggwaDQ4wY7GCudxf9Pm1ti/xHAXhAIOBBBrMwMcP8l2W2rvfv3KniO/cKlOS7CaRQHyT/A/lODj+ysvHz99UpalYyNdmcB19FznOtiLrXNDXXvExg3mlrRBqSATXlot5sxpM7ckpsROAxEUEUzPkFSaJa5szfCOCNmwXn3zrgMSaDrPVdIOGoWV9g2pjphidPsh4A09dfdFW0XyxVI0vtdx5D1lKbb/AGHf9IVf4UDI5zoYMJhYAYA+mSW8fCHq/ZL+rvfVMANT6egUDcKH37CN1S8g9Ahrdusn1TNAyjshHufPfFEM5Zd1DmytUHqFEws9woluPVHm2WXvZM1lCdPeA2V7WwYgmhzrhTHVBuB2ENyxxE67rezIDW+/Up9Pv3jnmmswKiMB60MbKNbBr1PQ1x/lTRRATXHH39hCgtP1rPaE0Ug61ptp1lHKtIIOFKZ8t0qGC8aV5mlM6+acvOGWW8ZkdkjjIIFJqBT1803r54UmMqTKKCxr32/nsiLQnpj6RzmqsHCOjCJ3AP7c8Va3g5FXZjD03U2h8mZtp0G+HXRNfP8AOJIr23WsWIjU64HeCMFG2DRgO/vZK0FMyh+nOM46e6Jgc4NRgKiMvutAaNPeqNcMDp5zHXzRaCmUeEZAjrSNqFG4fKunNXASB5b5e5QB61rv05otBTK2SZ7cjrv7wRuH0wjHcJ50yOEZZoX9DMbjHRFodMUzE96dvRGCTgYgQI3rJVjHA5xGgPoM0lhxPyzIBnGcIjPPJFhTAaTM0jAVrgTFe3VGDgBp95qMve6r/uFneJBGNcMdTqjacfZisgxSJBkHzKP6Ch7MyMRSa4idKI27S2pjESZmZpQCprGA1We0+MMiAZigF2kaaYJP700kkAlxIExWMAJz0Tp+g49mx7M9JpWYInphgixstJPQGhwpQY4LAfjAE0IpX9ISn4uDgCNhHcp6v0K17NbbV5H0iDuZ7RIQtOJcMYE51j3ULJ/dzjcNTlXvTRBvxM4Bs51P7KtH6Fa9mm+84QOh1VT2v/NtoElnxj71GtxOLmxjhRWWvEmIJZNTJdPTBPVrwK17KnMdT5jpWf51SmzfP1VrrlSJhN+JJFbk01ywNAjacXWjmxn8p9Zn0TqXoXHsrPDv58iiqzxp/wBOxUVay/BfUIP17NptWPRVl1Hc3KKIRJOHeS5sk/U77KcQ4wa5qKJ/9D8FLbU6nLMrRZONz3ooonISJwjicTPP/sF6AMAa6ABTLogosM3dGmIpsEzxh0UUWHk2FP2TRXqoogEV2o+V3M+pRtPrZycoomBnZak+HJJkCamtD+gSMca/9x6qKLVEs57LQgwCYBdAmgXW4EXnC9X5BjXMaqKLSRmuxdbWLRashoq6tBWjVdY8MwOo1oqcANkFEmShLawbI+UY6DULHxVmJJgSdv8AcBBRKPcp9huKswL0AYDLkl4hoF4gYYbclFFSBlFvhzhZrU/L0H2UUWkSJCWjzIqcClc4095KKLXwZiE1HM+gRd9h6qKJDEaaDr9k1rQU3UUQAQFFFEh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data:image/jpeg;base64,/9j/4AAQSkZJRgABAQAAAQABAAD/2wCEAAkGBhQSERUUEhQWFBUUFBQXFRUUFxUWFRcXFxQVFxgVFxYXHCYeGBkjGRQVHy8gJCcpLCwsFR4xNTAqNSYrLCkBCQoKDgwOGg8PGiwkHyQsLCwsKSwpLCwsLCwsLCwsLCksLCwsLCksKSwsLCwpLCwsLCwsLCwsLCksLCwsLCwpLP/AABEIAMIBAwMBIgACEQEDEQH/xAAaAAACAwEBAAAAAAAAAAAAAAABAgADBAUG/8QAOBAAAQMBBgQEBAUEAwEBAAAAAQACESEDEjFBUWEEcYGRE6Gx8AUiMsEUUtHh8QYVQmJDcoKiI//EABoBAAMBAQEBAAAAAAAAAAAAAAABAgMEBQb/xAAlEQACAgIBBAMAAwEAAAAAAAAAAQIRAxIhBDFBURMiYRSBsUL/2gAMAwEAAhEDEQA/AOgEwCgCYBevZ5FECMKIhOwoICICgTBFiogCICgCZKwogCICgRCdhQQEYUCICLFRIRAUhGEWFEhEBRFFhRIUhB7wBJwVPC8c1+FOeah5YKWrfJosUnHZLg0QjCgRWlmdAhGEVEWFAUTQpCdhQFEYRhFhQFEYUhFgBRGFIRYUBRGFEWFAURhRFhRxQmBSohYWajhMlCITsKGATBKEwRYqGCKWVz7f4r85YyKASXYTX5YnQb56LDN1EMKuTNsWCWV1E6YTALPwvEh40OYPryWgLSM1NbR7GcoOLphCKCIVWRQwRSoosKCoTCizWjyTEwMtVy9T1UcEf3wjq6fpnml+eTJx9vPLIeqzsBHMQUvEGSYy3yVbbTnTFeFu5PaT5Pb0UVrHsdzhOKvUOI7HktS80LWs6LtcBxofIzbE7g5+S9jpOqc/pLv7PK6rplD7x7GtRSVJXo2efQVFJUlPYdBUUlSUWKiKKSoiwoiiiiNgoiiiiLCiSogijYKOKCmCQFGVhZrRYCiqwUwKdiodMCq5SW1sADXCZ7LDPnjhjszbDhlllSK/iHF3RAxMwuNZipME0yJAJpkKky33NWtLUvdPYRBEt+mnc81LOgqYMDCMMgOs4LwJ5JZJbS7nuQhHGtYl7rQtcHAkERrU1lsZiOS7PB8YHimIoRoVxG2dBjWC6eWHcdU1lbkG8OWooYPTI50W3TdS8LrwY9R06yq/J6IFGVj4TjA8Tgcx9+S0By96M1JWjxJQcXTLZRlV3lY0xjjkss2aOKO0i8WGWSVIS2ccFmt33QSOQJ3TXxKx8TbXnbDAevovnsk5ZZ7SPehBY4axK2hAtVjSN/coiEiirwgck1jZXXXgTMyNqERyqnYBr6p5G/v+E02uwmk+50eG4kOG/uoV8rjgwaGIw9FusOMDoGfvBe103V7rWXf/AE8jqel0+0e3+GqUZVd5QvhdrkkrZxqLbpFkoNdOC5vHcYYIGazWHFFuHUarhXXraq49nd/Cet3z6O5Kkqmx4kOEj+E95d6mmrRwuLTpjqJLyl5OxUPKkpLyl5FhQ0qJbyCLCjjhyIcqw5G8srNKLQUZVV5G/H2WeTLHHHaRpjxvJLVFlpaXQuP8Q4gmgqJr6icPZ2WniLSBuZjmsQA+n6jE1OJyP7rwMmWWWW0j28eNY46ogPzERJg0M67e4T3IxrB7w4GdhhRJZPpBgyByq0x0InqN0bv0jCsnOQD+pCgouIpAjn0NY7IWYESIEzFK5kxrT2UtnNDvJnQcsNUW2cmNBFc6VNNj66pDHsbSHBwoRI7zA0Mrr8NxYeJHXsD9wuOyxAMCIgGaaQKdFYwkPlpg5zQ0wB22O66un6l4X+ejnz4FlX6d0Ogb5LO99VTY8RfAOeitBWGXLLLLaRpixxxxpAtbWAYocAsjQfeafiHSYyH7oNGZP8ZDzUrgtiCd9Ov7JpJ20pogN8Zyyxj3uixxEDWu2Mn0TEAjc+eRRDkHUxMT3mqYD7d0wG/f36qH+OijPSa9VHRMT7pVIZr4bjJo7EZ6/uo+0LjssTmgxXcc61T2VsJIOI86A+wt8meeSKi2YwwwhJyQtu6TySyEpOJ1QUIssZaFplvvmulYcUHDQ5hckFQPgyKHVdWDO8brwc+bAsivydu8jeWOw4u9sdP0Vt9evGSkrR5UoOLpl15S8qb6l9UTRdfUVN9RA6OSHJg5Z/EzVlg69MVjGO65p5IwWzZtHG5OkaGNmqW0O6jn6FVPs5k1hok6kjKdJxXh587yyt/0ezhxLFGkYrR8ukTFYwAETJjWfQpQMHVxpNabjL2VXavvCIGEazWsyJkx5lCyltXGQ36cJjH6RTDA1KzRbNFz5uhrGMDD1j2UWWmGcgTl02SteZjI/VORHvH9k145YuMRvHkM+hTEFjiDXMumkYGQT0p0VzWb4zXpHagVAbLZoQMHGcgfm3Vvim5MACMtW0ptKTAsaM86e6clGtArgJBGFTOR1gJuFBeZ0NYzxiPJTjmAgMIgAg1isx8oBGv3U3zQyixtSC67iK4YzJGPMSKea3Di5ZLqGBI0Mb4iVzzZCkABziCTSkUpI/LlGcaI2TjWcRSdQBiBzyy81TEayKEHP9CoXEkicNByj0PdVWVoTNRINemYnX5U1mwkO2GNdBhr+yoQWtgkkzPorC2pnpzrNPeKXwaCCT8uPQR9uqstLMtE5mg1rifRAFJsZM6T781ZAFZzM8vfon8MjbHaJxndUssTJmcP0n1JQBb5TOSS5hJrFeUqCs7Qa4n3HolIg9RFabjyd2QBc40bhIwyqafdJbWRIiYmIrGHpp0TOYflrh3p+oRFlABO8age5QMptKZiJSEq51k0gg5/xTdYeKtbgMgnKdt1ceeCXwX3lHWkYlce1+LnKizP4guxJK6FifkxeRHYtPiLRhU7LbwHxcP+U0dloeW+y8xKLXldOJ/H2OfIlk7ntb6l9cb4Z8XvQ1/1ZHX910r671NNWjicGuGX31FTfUT2FRyPCiMQNyCK+Z6JbXjy2Q1zZwqKCgpArVeYtf6je6DQRgQK95lK74u7ExMzgIwiYwwjsF4rwyfc9VZIrse04e3Lx9JAyOTqZDIKni7UkFoiAfScPNSwtLrAWm+SBLpk0GJNdTTJZ3Ekye+e8rh8nWSogGKY1JrnGUIvkyJEGlKxU1iMY/hQ2lMBGs19yFYLQEfSSSTl2zxoJTEHhrOSJM5aEmBWMMvJXNtw29DQCDiTNKEkgTFDnksdr8zSIimLd+9cFj4q3dw7ZBJD96g1zhaQjs68kSdKzYOMDmuEtMg4YQSBSmOFM1o+HOLpaf8AABpNIM1iI6dF5c/1DaSboAnINb5k4mNV6H+nrB111q99bQ6TAE74clpkx6R5IhPZ8HVtSRW9TQCNaglYLXxHObcgY3nONGg5tESTQkDDBX8ZxMAhxbvMzTUDDIV9SqGXyPnAvXfmJkChrAIF4EV71XPFVybMjXGLtJDnA/MMBEHqk4y9cN0igcQ44FwNJAmG3Yw3Q4G1L8C3Ik1nI0kc+2S0Pc8RBDiYwNAYqB8tRMmZmck+zF4Ky1wDQfle2QYqCRWC41gxpW7lKZ/xizaJe4tM0BDiKATgD2Krtg4tcHFoFQXmZEEgBoxoDjrQLjcYbrpfN2ZaxwMGMCbxnPlVbY4bujKctUd8f1DYhoF+kfleMcJN3ko345YZvywu2mNIgFvNeZZ8TfUy/qZHQCgTt4q9JcSTlMmN1v8Ax0ZfMz0h+PWB/wCRsnW9mROXuFezjbNzrrXtJIcQGkGkDEjf7LytjaiSCT3IGGFNj5rtcG+6y8C01iXQCAIn5sSBLZnVZzxJdi45G+51oEkAgmJiRMa9wgyMBlyPsrkWfFvc4gWcuJA5AmPqmjaq61+HW01+XL5SIxzglZPG13NFkT7HTvd49YnzCN0bmJOWWXL9VyG/00HCDakGZBDy4g7StVn8At2/TxBI0M/eVXxr2L5Pw6HhivT98lRxfDBwunDPvmtbGWoEF7ZGd1p7yN0sWwH1MOguNH2QoL2Dn+HkuP8AhRYCRVtK5idVzmWo3pRe6e63n/E8gyfNqrZbW5ybH/Wzj0XVHIkuWjnlG3wjydm9hFSVusfhwcwPbJBwip60xXp7KxfMuLByYzTWNCtDmOMQ5oGl1p5ckSzegWP2eJtOFIaXQ4RqFv8Ah3xIkXSC5wwwkjr7qvR2nDOMfSdfYSu+D2RFbODsSPQhNdRQPFZyLX4gGmNNxootv9gs/wAv/wBO/VRX/JRHwHH/ALfZZWbB/wCANtE54NsQGtGGDRXyV7eNlTxtwvO3b7nZqjOzhIBiByAx1Me+yLeCMY8swK740Vto5ZuHc9jxdcS04g1im6ruT2NbLCDNNxdbthMkK4hsiWtkDGBMGDE9uyrfxkiC3ssDrOvykhTx5KtnR4fg2E5vk/TIgYYAVGCt4ng2EQbNh/7AH1lcxnB3iL5wrT9V0DanVN/gL9KbHgy10t8No08NvqACt54kZnDbaPuqvCMSCDyVfhnMJbti1SCYP0OuyKkATORnVC24Zj2/MPmiL4MO751rzQbZEZJbW0q0QTeMYUHyl0ntHUJ2FF3DcC26LlLkCBGAmkkE5yq7e1sgQXEtNQBAwiIw5n/0UzGkYUQt7O+Lr4j3nkhVfIO64NfCOs3RDhH/AJxrFNvutVvw7XCCAQDmBXoVxBwQsoIHUSadaLVZcZIluCTVcxBO+4bWx4dgJcxrSP8AQEThkNB5q7hX2Rb/APncIzAA8ws1paBwghZeE4Jtm4ubPeiq7XLFVM6jLJgvfKwChIAFYipGFJRtLBp/xbQ5UM7RhRZxanXQ+/VQ2x0w/RRci6iamfDGltJZJ/xNcdSMDMphwGEPdAEEGDO85HkhZcfP1d1oFuDgQocpDpHOb8ONmaGRJm64tJmaloEY7hVu/qFhJa5rxA2meWPVdJzvuuP8S+GB9RAdkfsdsVvCe3EjOUa5ia2WjbpdZy8GpaYk0ylXcO0loNxzRoaGNl5vh7G2bkW1ihzOHQyvS8Bw9qINo+Y/xoe5WkoJLuQpNvsUWlu6YgxOJBw+6sdDhEna79lqtnTjlpRL41QdFgzVGWyZaEH5XXcJdEnfFBz3U+UiBGGUarbbcRAnI+v2VXjg591N/hVGCxfaPvBsGDEmpEikhWm18P5XPLz+UVdhX5dM6q7x0C4GZJqInPvinYUbLCxcWg34kChNRtQILM3iHigcDuS4nzKin7ewpejzV9G8qfE5I3/dFpRBeHItKp8T3AVjbRFDsvaU4Wfxgm8YaIoRovKX1R42wTDiNh2CALQ86pxxLhms4tkRxA2SpDtmpvHFMOL1CyC3GiYW+ww0SpBbL3W0pAYwJ981UbY6BTxOiYjQH+8EWwBSipFq1P4zdPMoAsMIghILVunqgXjlyQgLPECl5K20Gk90PEGg80AWSjCrNdGp2RmnQWMFZdEV99lV4vZN4w080wLLK0gCYJGfp5JncWTms4thp6qG3GiLCi3xd1BaHVU+Nsh4k5KSjSOIKJtGnEe+iobxFMB2/VQ2s6DpHokMt8NpwJHNUva4VFR/qa4afoi552Pqix528kAU+Nz7H9FFsFu7Ud/3QT4FyeWDkbypNpGJU8dUQaL6N9ZvFTC1SGaA5MCqBao+IgC+U0qgFMCUDLZRvKq8UZSAtTB6qbOiIYdECLCVAAh4Z0KYWR0KYhpRUFi7Qo+C7RFBZJRlTwXaKxnBvOncJ0FiBya+rW/D3ZkeaYfDXat7/sjkLKfFUForD8Odt3VZ4N4yKOQsN9C8qywjI9QUfDOh7FAywOTBw1KpundSDokFl5doa+9FBbnVU3ToeyYWTvyu7FKh2WEgmTjqERGqT8K/8p7JjwL6Q2eoEdCUUFhv8kL52THgH7d0PwbkUFkvHZFT8I73KiQWeVc0nJAWexVgLdVL7dV0fGzH5EIGlEJxaNUNqEfGP5CRsmAS+INUW226n4x7jgFOJSfiSi3it0tB7Fl4pr6r/EI+OPdUtQ2LQ9MHqoWo2R8Qe9UqHZoFsRn5lOOJd7KxmhiYNDEgRNUW2hzKdfoWbvxj9fNEcZaLB4h1UFuUqYcG/wDGPSnin5ysv4oqC36JUws0fjTqmHHHVZfEWS24pniMaHw4zLTEOBBgg/mDm4ZglNQb7Ds644xH8Z7lYo/XopKmmPg3fjz7KZnxE6+QXPvKp3FUtCG3vCALoOF4GJ7TTIFNRbC0dR3GGZk9CfMBMPiB1Pdcqx4trgCCPmw15RstDUcoODoDj9z3RPHHUrnSjKOQ4N/406lT8edViDlC5FMRt/uDtUfx7lh8QIeIEchwb/7g5RYL4URyHB5UWybxs0LqcNC6mzCgB+yZrirBZq0WQ0ChyK1M98pb5W0WLTlnurrPhmT9M7En3kl8iHqzlutXTmh45Xas7KzFbgJ6q68z8jewS+Zeh/G/ZwPxZTN4wrtP4eyP/GPRI74dZflPQnuj5Y+haSOWOM2Vg4nda3/C2/4kjzVB4AjAj3+ye0WFNBZaaH3RG+dclG8M7Gnlqttlb0+nuAFLfoaRlaTknbO/bVbRxR5c+yYW51Ubv0VqYQHaHsUQ10YHLIrZ4x19+ypfdqlsx0ZmkggwaDQ4wY7GCudxf9Pm1ti/xHAXhAIOBBBrMwMcP8l2W2rvfv3KniO/cKlOS7CaRQHyT/A/lODj+ysvHz99UpalYyNdmcB19FznOtiLrXNDXXvExg3mlrRBqSATXlot5sxpM7ckpsROAxEUEUzPkFSaJa5szfCOCNmwXn3zrgMSaDrPVdIOGoWV9g2pjphidPsh4A09dfdFW0XyxVI0vtdx5D1lKbb/AGHf9IVf4UDI5zoYMJhYAYA+mSW8fCHq/ZL+rvfVMANT6egUDcKH37CN1S8g9Ahrdusn1TNAyjshHufPfFEM5Zd1DmytUHqFEws9woluPVHm2WXvZM1lCdPeA2V7WwYgmhzrhTHVBuB2ENyxxE67rezIDW+/Up9Pv3jnmmswKiMB60MbKNbBr1PQ1x/lTRRATXHH39hCgtP1rPaE0Ug61ptp1lHKtIIOFKZ8t0qGC8aV5mlM6+acvOGWW8ZkdkjjIIFJqBT1803r54UmMqTKKCxr32/nsiLQnpj6RzmqsHCOjCJ3AP7c8Va3g5FXZjD03U2h8mZtp0G+HXRNfP8AOJIr23WsWIjU64HeCMFG2DRgO/vZK0FMyh+nOM46e6Jgc4NRgKiMvutAaNPeqNcMDp5zHXzRaCmUeEZAjrSNqFG4fKunNXASB5b5e5QB61rv05otBTK2SZ7cjrv7wRuH0wjHcJ50yOEZZoX9DMbjHRFodMUzE96dvRGCTgYgQI3rJVjHA5xGgPoM0lhxPyzIBnGcIjPPJFhTAaTM0jAVrgTFe3VGDgBp95qMve6r/uFneJBGNcMdTqjacfZisgxSJBkHzKP6Ch7MyMRSa4idKI27S2pjESZmZpQCprGA1We0+MMiAZigF2kaaYJP700kkAlxIExWMAJz0Tp+g49mx7M9JpWYInphgixstJPQGhwpQY4LAfjAE0IpX9ISn4uDgCNhHcp6v0K17NbbV5H0iDuZ7RIQtOJcMYE51j3ULJ/dzjcNTlXvTRBvxM4Bs51P7KtH6Fa9mm+84QOh1VT2v/NtoElnxj71GtxOLmxjhRWWvEmIJZNTJdPTBPVrwK17KnMdT5jpWf51SmzfP1VrrlSJhN+JJFbk01ywNAjacXWjmxn8p9Zn0TqXoXHsrPDv58iiqzxp/wBOxUVay/BfUIP17NptWPRVl1Hc3KKIRJOHeS5sk/U77KcQ4wa5qKJ/9D8FLbU6nLMrRZONz3ooonISJwjicTPP/sF6AMAa6ABTLogosM3dGmIpsEzxh0UUWHk2FP2TRXqoogEV2o+V3M+pRtPrZycoomBnZak+HJJkCamtD+gSMca/9x6qKLVEs57LQgwCYBdAmgXW4EXnC9X5BjXMaqKLSRmuxdbWLRashoq6tBWjVdY8MwOo1oqcANkFEmShLawbI+UY6DULHxVmJJgSdv8AcBBRKPcp9huKswL0AYDLkl4hoF4gYYbclFFSBlFvhzhZrU/L0H2UUWkSJCWjzIqcClc4095KKLXwZiE1HM+gRd9h6qKJDEaaDr9k1rQU3UUQAQFFFEh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data:image/jpeg;base64,/9j/4AAQSkZJRgABAQAAAQABAAD/2wCEAAkGBhQSERUUEhQWFBUUFBQXFRUUFxUWFRcXFxQVFxgVFxYXHCYeGBkjGRQVHy8gJCcpLCwsFR4xNTAqNSYrLCkBCQoKDgwOGg8PGiwkHyQsLCwsKSwpLCwsLCwsLCwsLCksLCwsLCksKSwsLCwpLCwsLCwsLCwsLCksLCwsLCwpLP/AABEIAMIBAwMBIgACEQEDEQH/xAAaAAACAwEBAAAAAAAAAAAAAAABAgADBAUG/8QAOBAAAQMBBgQEBAUEAwEBAAAAAQACESEDEjFBUWEEcYGRE6Gx8AUiMsEUUtHh8QYVQmJDcoKiI//EABoBAAMBAQEBAAAAAAAAAAAAAAABAgMEBQb/xAAlEQACAgIBBAMAAwEAAAAAAAAAAQIRAxIhBDFBURMiYRSBsUL/2gAMAwEAAhEDEQA/AOgEwCgCYBevZ5FECMKIhOwoICICgTBFiogCICgCZKwogCICgRCdhQQEYUCICLFRIRAUhGEWFEhEBRFFhRIUhB7wBJwVPC8c1+FOeah5YKWrfJosUnHZLg0QjCgRWlmdAhGEVEWFAUTQpCdhQFEYRhFhQFEYUhFgBRGFIRYUBRGFEWFAURhRFhRxQmBSohYWajhMlCITsKGATBKEwRYqGCKWVz7f4r85YyKASXYTX5YnQb56LDN1EMKuTNsWCWV1E6YTALPwvEh40OYPryWgLSM1NbR7GcoOLphCKCIVWRQwRSoosKCoTCizWjyTEwMtVy9T1UcEf3wjq6fpnml+eTJx9vPLIeqzsBHMQUvEGSYy3yVbbTnTFeFu5PaT5Pb0UVrHsdzhOKvUOI7HktS80LWs6LtcBxofIzbE7g5+S9jpOqc/pLv7PK6rplD7x7GtRSVJXo2efQVFJUlPYdBUUlSUWKiKKSoiwoiiiiNgoiiiiLCiSogijYKOKCmCQFGVhZrRYCiqwUwKdiodMCq5SW1sADXCZ7LDPnjhjszbDhlllSK/iHF3RAxMwuNZipME0yJAJpkKky33NWtLUvdPYRBEt+mnc81LOgqYMDCMMgOs4LwJ5JZJbS7nuQhHGtYl7rQtcHAkERrU1lsZiOS7PB8YHimIoRoVxG2dBjWC6eWHcdU1lbkG8OWooYPTI50W3TdS8LrwY9R06yq/J6IFGVj4TjA8Tgcx9+S0By96M1JWjxJQcXTLZRlV3lY0xjjkss2aOKO0i8WGWSVIS2ccFmt33QSOQJ3TXxKx8TbXnbDAevovnsk5ZZ7SPehBY4axK2hAtVjSN/coiEiirwgck1jZXXXgTMyNqERyqnYBr6p5G/v+E02uwmk+50eG4kOG/uoV8rjgwaGIw9FusOMDoGfvBe103V7rWXf/AE8jqel0+0e3+GqUZVd5QvhdrkkrZxqLbpFkoNdOC5vHcYYIGazWHFFuHUarhXXraq49nd/Cet3z6O5Kkqmx4kOEj+E95d6mmrRwuLTpjqJLyl5OxUPKkpLyl5FhQ0qJbyCLCjjhyIcqw5G8srNKLQUZVV5G/H2WeTLHHHaRpjxvJLVFlpaXQuP8Q4gmgqJr6icPZ2WniLSBuZjmsQA+n6jE1OJyP7rwMmWWWW0j28eNY46ogPzERJg0M67e4T3IxrB7w4GdhhRJZPpBgyByq0x0InqN0bv0jCsnOQD+pCgouIpAjn0NY7IWYESIEzFK5kxrT2UtnNDvJnQcsNUW2cmNBFc6VNNj66pDHsbSHBwoRI7zA0Mrr8NxYeJHXsD9wuOyxAMCIgGaaQKdFYwkPlpg5zQ0wB22O66un6l4X+ejnz4FlX6d0Ogb5LO99VTY8RfAOeitBWGXLLLLaRpixxxxpAtbWAYocAsjQfeafiHSYyH7oNGZP8ZDzUrgtiCd9Ov7JpJ20pogN8Zyyxj3uixxEDWu2Mn0TEAjc+eRRDkHUxMT3mqYD7d0wG/f36qH+OijPSa9VHRMT7pVIZr4bjJo7EZ6/uo+0LjssTmgxXcc61T2VsJIOI86A+wt8meeSKi2YwwwhJyQtu6TySyEpOJ1QUIssZaFplvvmulYcUHDQ5hckFQPgyKHVdWDO8brwc+bAsivydu8jeWOw4u9sdP0Vt9evGSkrR5UoOLpl15S8qb6l9UTRdfUVN9RA6OSHJg5Z/EzVlg69MVjGO65p5IwWzZtHG5OkaGNmqW0O6jn6FVPs5k1hok6kjKdJxXh587yyt/0ezhxLFGkYrR8ukTFYwAETJjWfQpQMHVxpNabjL2VXavvCIGEazWsyJkx5lCyltXGQ36cJjH6RTDA1KzRbNFz5uhrGMDD1j2UWWmGcgTl02SteZjI/VORHvH9k145YuMRvHkM+hTEFjiDXMumkYGQT0p0VzWb4zXpHagVAbLZoQMHGcgfm3Vvim5MACMtW0ptKTAsaM86e6clGtArgJBGFTOR1gJuFBeZ0NYzxiPJTjmAgMIgAg1isx8oBGv3U3zQyixtSC67iK4YzJGPMSKea3Di5ZLqGBI0Mb4iVzzZCkABziCTSkUpI/LlGcaI2TjWcRSdQBiBzyy81TEayKEHP9CoXEkicNByj0PdVWVoTNRINemYnX5U1mwkO2GNdBhr+yoQWtgkkzPorC2pnpzrNPeKXwaCCT8uPQR9uqstLMtE5mg1rifRAFJsZM6T781ZAFZzM8vfon8MjbHaJxndUssTJmcP0n1JQBb5TOSS5hJrFeUqCs7Qa4n3HolIg9RFabjyd2QBc40bhIwyqafdJbWRIiYmIrGHpp0TOYflrh3p+oRFlABO8age5QMptKZiJSEq51k0gg5/xTdYeKtbgMgnKdt1ceeCXwX3lHWkYlce1+LnKizP4guxJK6FifkxeRHYtPiLRhU7LbwHxcP+U0dloeW+y8xKLXldOJ/H2OfIlk7ntb6l9cb4Z8XvQ1/1ZHX910r671NNWjicGuGX31FTfUT2FRyPCiMQNyCK+Z6JbXjy2Q1zZwqKCgpArVeYtf6je6DQRgQK95lK74u7ExMzgIwiYwwjsF4rwyfc9VZIrse04e3Lx9JAyOTqZDIKni7UkFoiAfScPNSwtLrAWm+SBLpk0GJNdTTJZ3Ekye+e8rh8nWSogGKY1JrnGUIvkyJEGlKxU1iMY/hQ2lMBGs19yFYLQEfSSSTl2zxoJTEHhrOSJM5aEmBWMMvJXNtw29DQCDiTNKEkgTFDnksdr8zSIimLd+9cFj4q3dw7ZBJD96g1zhaQjs68kSdKzYOMDmuEtMg4YQSBSmOFM1o+HOLpaf8AABpNIM1iI6dF5c/1DaSboAnINb5k4mNV6H+nrB111q99bQ6TAE74clpkx6R5IhPZ8HVtSRW9TQCNaglYLXxHObcgY3nONGg5tESTQkDDBX8ZxMAhxbvMzTUDDIV9SqGXyPnAvXfmJkChrAIF4EV71XPFVybMjXGLtJDnA/MMBEHqk4y9cN0igcQ44FwNJAmG3Yw3Q4G1L8C3Ik1nI0kc+2S0Pc8RBDiYwNAYqB8tRMmZmck+zF4Ky1wDQfle2QYqCRWC41gxpW7lKZ/xizaJe4tM0BDiKATgD2Krtg4tcHFoFQXmZEEgBoxoDjrQLjcYbrpfN2ZaxwMGMCbxnPlVbY4bujKctUd8f1DYhoF+kfleMcJN3ko345YZvywu2mNIgFvNeZZ8TfUy/qZHQCgTt4q9JcSTlMmN1v8Ax0ZfMz0h+PWB/wCRsnW9mROXuFezjbNzrrXtJIcQGkGkDEjf7LytjaiSCT3IGGFNj5rtcG+6y8C01iXQCAIn5sSBLZnVZzxJdi45G+51oEkAgmJiRMa9wgyMBlyPsrkWfFvc4gWcuJA5AmPqmjaq61+HW01+XL5SIxzglZPG13NFkT7HTvd49YnzCN0bmJOWWXL9VyG/00HCDakGZBDy4g7StVn8At2/TxBI0M/eVXxr2L5Pw6HhivT98lRxfDBwunDPvmtbGWoEF7ZGd1p7yN0sWwH1MOguNH2QoL2Dn+HkuP8AhRYCRVtK5idVzmWo3pRe6e63n/E8gyfNqrZbW5ybH/Wzj0XVHIkuWjnlG3wjydm9hFSVusfhwcwPbJBwip60xXp7KxfMuLByYzTWNCtDmOMQ5oGl1p5ckSzegWP2eJtOFIaXQ4RqFv8Ah3xIkXSC5wwwkjr7qvR2nDOMfSdfYSu+D2RFbODsSPQhNdRQPFZyLX4gGmNNxootv9gs/wAv/wBO/VRX/JRHwHH/ALfZZWbB/wCANtE54NsQGtGGDRXyV7eNlTxtwvO3b7nZqjOzhIBiByAx1Me+yLeCMY8swK740Vto5ZuHc9jxdcS04g1im6ruT2NbLCDNNxdbthMkK4hsiWtkDGBMGDE9uyrfxkiC3ssDrOvykhTx5KtnR4fg2E5vk/TIgYYAVGCt4ng2EQbNh/7AH1lcxnB3iL5wrT9V0DanVN/gL9KbHgy10t8No08NvqACt54kZnDbaPuqvCMSCDyVfhnMJbti1SCYP0OuyKkATORnVC24Zj2/MPmiL4MO751rzQbZEZJbW0q0QTeMYUHyl0ntHUJ2FF3DcC26LlLkCBGAmkkE5yq7e1sgQXEtNQBAwiIw5n/0UzGkYUQt7O+Lr4j3nkhVfIO64NfCOs3RDhH/AJxrFNvutVvw7XCCAQDmBXoVxBwQsoIHUSadaLVZcZIluCTVcxBO+4bWx4dgJcxrSP8AQEThkNB5q7hX2Rb/APncIzAA8ws1paBwghZeE4Jtm4ubPeiq7XLFVM6jLJgvfKwChIAFYipGFJRtLBp/xbQ5UM7RhRZxanXQ+/VQ2x0w/RRci6iamfDGltJZJ/xNcdSMDMphwGEPdAEEGDO85HkhZcfP1d1oFuDgQocpDpHOb8ONmaGRJm64tJmaloEY7hVu/qFhJa5rxA2meWPVdJzvuuP8S+GB9RAdkfsdsVvCe3EjOUa5ia2WjbpdZy8GpaYk0ylXcO0loNxzRoaGNl5vh7G2bkW1ihzOHQyvS8Bw9qINo+Y/xoe5WkoJLuQpNvsUWlu6YgxOJBw+6sdDhEna79lqtnTjlpRL41QdFgzVGWyZaEH5XXcJdEnfFBz3U+UiBGGUarbbcRAnI+v2VXjg591N/hVGCxfaPvBsGDEmpEikhWm18P5XPLz+UVdhX5dM6q7x0C4GZJqInPvinYUbLCxcWg34kChNRtQILM3iHigcDuS4nzKin7ewpejzV9G8qfE5I3/dFpRBeHItKp8T3AVjbRFDsvaU4Wfxgm8YaIoRovKX1R42wTDiNh2CALQ86pxxLhms4tkRxA2SpDtmpvHFMOL1CyC3GiYW+ww0SpBbL3W0pAYwJ981UbY6BTxOiYjQH+8EWwBSipFq1P4zdPMoAsMIghILVunqgXjlyQgLPECl5K20Gk90PEGg80AWSjCrNdGp2RmnQWMFZdEV99lV4vZN4w080wLLK0gCYJGfp5JncWTms4thp6qG3GiLCi3xd1BaHVU+Nsh4k5KSjSOIKJtGnEe+iobxFMB2/VQ2s6DpHokMt8NpwJHNUva4VFR/qa4afoi552Pqix528kAU+Nz7H9FFsFu7Ud/3QT4FyeWDkbypNpGJU8dUQaL6N9ZvFTC1SGaA5MCqBao+IgC+U0qgFMCUDLZRvKq8UZSAtTB6qbOiIYdECLCVAAh4Z0KYWR0KYhpRUFi7Qo+C7RFBZJRlTwXaKxnBvOncJ0FiBya+rW/D3ZkeaYfDXat7/sjkLKfFUForD8Odt3VZ4N4yKOQsN9C8qywjI9QUfDOh7FAywOTBw1KpundSDokFl5doa+9FBbnVU3ToeyYWTvyu7FKh2WEgmTjqERGqT8K/8p7JjwL6Q2eoEdCUUFhv8kL52THgH7d0PwbkUFkvHZFT8I73KiQWeVc0nJAWexVgLdVL7dV0fGzH5EIGlEJxaNUNqEfGP5CRsmAS+INUW226n4x7jgFOJSfiSi3it0tB7Fl4pr6r/EI+OPdUtQ2LQ9MHqoWo2R8Qe9UqHZoFsRn5lOOJd7KxmhiYNDEgRNUW2hzKdfoWbvxj9fNEcZaLB4h1UFuUqYcG/wDGPSnin5ysv4oqC36JUws0fjTqmHHHVZfEWS24pniMaHw4zLTEOBBgg/mDm4ZglNQb7Ds644xH8Z7lYo/XopKmmPg3fjz7KZnxE6+QXPvKp3FUtCG3vCALoOF4GJ7TTIFNRbC0dR3GGZk9CfMBMPiB1Pdcqx4trgCCPmw15RstDUcoODoDj9z3RPHHUrnSjKOQ4N/406lT8edViDlC5FMRt/uDtUfx7lh8QIeIEchwb/7g5RYL4URyHB5UWybxs0LqcNC6mzCgB+yZrirBZq0WQ0ChyK1M98pb5W0WLTlnurrPhmT9M7En3kl8iHqzlutXTmh45Xas7KzFbgJ6q68z8jewS+Zeh/G/ZwPxZTN4wrtP4eyP/GPRI74dZflPQnuj5Y+haSOWOM2Vg4nda3/C2/4kjzVB4AjAj3+ye0WFNBZaaH3RG+dclG8M7Gnlqttlb0+nuAFLfoaRlaTknbO/bVbRxR5c+yYW51Ubv0VqYQHaHsUQ10YHLIrZ4x19+ypfdqlsx0ZmkggwaDQ4wY7GCudxf9Pm1ti/xHAXhAIOBBBrMwMcP8l2W2rvfv3KniO/cKlOS7CaRQHyT/A/lODj+ysvHz99UpalYyNdmcB19FznOtiLrXNDXXvExg3mlrRBqSATXlot5sxpM7ckpsROAxEUEUzPkFSaJa5szfCOCNmwXn3zrgMSaDrPVdIOGoWV9g2pjphidPsh4A09dfdFW0XyxVI0vtdx5D1lKbb/AGHf9IVf4UDI5zoYMJhYAYA+mSW8fCHq/ZL+rvfVMANT6egUDcKH37CN1S8g9Ahrdusn1TNAyjshHufPfFEM5Zd1DmytUHqFEws9woluPVHm2WXvZM1lCdPeA2V7WwYgmhzrhTHVBuB2ENyxxE67rezIDW+/Up9Pv3jnmmswKiMB60MbKNbBr1PQ1x/lTRRATXHH39hCgtP1rPaE0Ug61ptp1lHKtIIOFKZ8t0qGC8aV5mlM6+acvOGWW8ZkdkjjIIFJqBT1803r54UmMqTKKCxr32/nsiLQnpj6RzmqsHCOjCJ3AP7c8Va3g5FXZjD03U2h8mZtp0G+HXRNfP8AOJIr23WsWIjU64HeCMFG2DRgO/vZK0FMyh+nOM46e6Jgc4NRgKiMvutAaNPeqNcMDp5zHXzRaCmUeEZAjrSNqFG4fKunNXASB5b5e5QB61rv05otBTK2SZ7cjrv7wRuH0wjHcJ50yOEZZoX9DMbjHRFodMUzE96dvRGCTgYgQI3rJVjHA5xGgPoM0lhxPyzIBnGcIjPPJFhTAaTM0jAVrgTFe3VGDgBp95qMve6r/uFneJBGNcMdTqjacfZisgxSJBkHzKP6Ch7MyMRSa4idKI27S2pjESZmZpQCprGA1We0+MMiAZigF2kaaYJP700kkAlxIExWMAJz0Tp+g49mx7M9JpWYInphgixstJPQGhwpQY4LAfjAE0IpX9ISn4uDgCNhHcp6v0K17NbbV5H0iDuZ7RIQtOJcMYE51j3ULJ/dzjcNTlXvTRBvxM4Bs51P7KtH6Fa9mm+84QOh1VT2v/NtoElnxj71GtxOLmxjhRWWvEmIJZNTJdPTBPVrwK17KnMdT5jpWf51SmzfP1VrrlSJhN+JJFbk01ywNAjacXWjmxn8p9Zn0TqXoXHsrPDv58iiqzxp/wBOxUVay/BfUIP17NptWPRVl1Hc3KKIRJOHeS5sk/U77KcQ4wa5qKJ/9D8FLbU6nLMrRZONz3ooonISJwjicTPP/sF6AMAa6ABTLogosM3dGmIpsEzxh0UUWHk2FP2TRXqoogEV2o+V3M+pRtPrZycoomBnZak+HJJkCamtD+gSMca/9x6qKLVEs57LQgwCYBdAmgXW4EXnC9X5BjXMaqKLSRmuxdbWLRashoq6tBWjVdY8MwOo1oqcANkFEmShLawbI+UY6DULHxVmJJgSdv8AcBBRKPcp9huKswL0AYDLkl4hoF4gYYbclFFSBlFvhzhZrU/L0H2UUWkSJCWjzIqcClc4095KKLXwZiE1HM+gRd9h6qKJDEaaDr9k1rQU3UUQAQFFFEh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0" name="Picture 8" descr="http://images1.fanpop.com/images/image_uploads/Pyramids-of-Giza-egypt-1239953_1600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3886200"/>
          </a:xfrm>
          <a:prstGeom prst="rect">
            <a:avLst/>
          </a:prstGeom>
          <a:noFill/>
        </p:spPr>
      </p:pic>
      <p:pic>
        <p:nvPicPr>
          <p:cNvPr id="59402" name="Picture 10" descr="http://www.travelfox.com/blog/wp-content/uploads/2012/03/egypt-giza-sphinx-7139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III. The Middle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9436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After crops failed and the cost of the pyramids, the Old Kingdom collapsed. </a:t>
            </a:r>
          </a:p>
          <a:p>
            <a:pPr marL="514350" indent="-514350"/>
            <a:r>
              <a:rPr lang="en-US" dirty="0" smtClean="0"/>
              <a:t>New leaders emerged and fighting was a constant feature of this time. </a:t>
            </a:r>
          </a:p>
          <a:p>
            <a:pPr marL="514350" indent="-514350"/>
            <a:r>
              <a:rPr lang="en-US" dirty="0" smtClean="0"/>
              <a:t>After an invasion by the </a:t>
            </a:r>
            <a:r>
              <a:rPr lang="en-US" dirty="0" err="1" smtClean="0"/>
              <a:t>Hyksos</a:t>
            </a:r>
            <a:r>
              <a:rPr lang="en-US" dirty="0" smtClean="0"/>
              <a:t>, the </a:t>
            </a:r>
            <a:r>
              <a:rPr lang="en-US" dirty="0" smtClean="0"/>
              <a:t>Egyptian </a:t>
            </a:r>
            <a:r>
              <a:rPr lang="en-US" dirty="0" smtClean="0"/>
              <a:t>military prowess arose and drove the invaders out.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80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III. The New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47800"/>
            <a:ext cx="4267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“Golden Age” of Egyptian civilization.</a:t>
            </a:r>
          </a:p>
          <a:p>
            <a:r>
              <a:rPr lang="en-US" dirty="0" smtClean="0"/>
              <a:t>Empire ranged from Asia Minor to </a:t>
            </a:r>
            <a:r>
              <a:rPr lang="en-US" dirty="0" err="1" smtClean="0"/>
              <a:t>Nubia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Powerful Pharaohs</a:t>
            </a:r>
          </a:p>
          <a:p>
            <a:pPr lvl="1"/>
            <a:r>
              <a:rPr lang="en-US" u="sng" dirty="0" smtClean="0"/>
              <a:t>Ramses II </a:t>
            </a:r>
          </a:p>
          <a:p>
            <a:pPr lvl="2"/>
            <a:r>
              <a:rPr lang="en-US" dirty="0" smtClean="0"/>
              <a:t>Expanded the empire more than any other Pharaoh </a:t>
            </a:r>
          </a:p>
          <a:p>
            <a:pPr lvl="2"/>
            <a:r>
              <a:rPr lang="en-US" dirty="0" smtClean="0"/>
              <a:t>Had over 10 wives and 100 children</a:t>
            </a:r>
            <a:endParaRPr lang="en-US" dirty="0"/>
          </a:p>
        </p:txBody>
      </p:sp>
      <p:sp>
        <p:nvSpPr>
          <p:cNvPr id="1026" name="AutoShape 2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://upload.wikimedia.org/wikipedia/commons/a/a8/Egypt_1450_BC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http://media1.mweb.co.za/iziko/sh/resources/egypt/images/map_e3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733800" cy="4603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eb000.greece.k12.ny.us/SocialStudiesResources/Social_Studies_Resources/GHG_Documents/RoyalTombs-01.01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514600" y="5334000"/>
            <a:ext cx="381000" cy="381000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341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Early Civilizations in the  Nile River Valley</vt:lpstr>
      <vt:lpstr>Bellringer</vt:lpstr>
      <vt:lpstr>I. Geography of the Nile </vt:lpstr>
      <vt:lpstr>Slide 4</vt:lpstr>
      <vt:lpstr>II. Egypt’s History</vt:lpstr>
      <vt:lpstr>Slide 6</vt:lpstr>
      <vt:lpstr>III. The Middle Kingdom</vt:lpstr>
      <vt:lpstr>III. The New Kingdom</vt:lpstr>
      <vt:lpstr>Slide 9</vt:lpstr>
      <vt:lpstr>IV. Decline of Egypt</vt:lpstr>
      <vt:lpstr>V. Kingdom of Nubia</vt:lpstr>
      <vt:lpstr> Essential Question 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93</cp:revision>
  <dcterms:created xsi:type="dcterms:W3CDTF">2013-03-18T17:01:34Z</dcterms:created>
  <dcterms:modified xsi:type="dcterms:W3CDTF">2015-07-31T15:43:16Z</dcterms:modified>
</cp:coreProperties>
</file>