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339" r:id="rId4"/>
    <p:sldId id="365" r:id="rId5"/>
    <p:sldId id="346" r:id="rId6"/>
    <p:sldId id="369" r:id="rId7"/>
    <p:sldId id="370" r:id="rId8"/>
    <p:sldId id="372" r:id="rId9"/>
    <p:sldId id="373" r:id="rId10"/>
    <p:sldId id="371" r:id="rId11"/>
    <p:sldId id="367" r:id="rId12"/>
    <p:sldId id="366" r:id="rId13"/>
    <p:sldId id="350" r:id="rId14"/>
    <p:sldId id="344" r:id="rId15"/>
    <p:sldId id="348" r:id="rId16"/>
    <p:sldId id="3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>
        <p:scale>
          <a:sx n="60" d="100"/>
          <a:sy n="60" d="100"/>
        </p:scale>
        <p:origin x="-71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97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ufba_ZcoR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1470025"/>
          </a:xfrm>
        </p:spPr>
        <p:txBody>
          <a:bodyPr/>
          <a:lstStyle/>
          <a:p>
            <a:r>
              <a:rPr lang="en-US" dirty="0" smtClean="0"/>
              <a:t>Notables of the Renaissance  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954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25604" name="Picture 4" descr="http://blog.paperblanks.com/wp-content/uploads/2011/04/da-vinci-pro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402824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25.media.tumblr.com/tumblr_m6j55lgkQs1ra3azco1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85" y="2781300"/>
            <a:ext cx="2701830" cy="3649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userserve-ak.last.fm/serve/_/271290/William%2BShakespe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819400"/>
            <a:ext cx="2630950" cy="3413125"/>
          </a:xfrm>
          <a:prstGeom prst="rect">
            <a:avLst/>
          </a:prstGeom>
          <a:noFill/>
        </p:spPr>
      </p:pic>
      <p:pic>
        <p:nvPicPr>
          <p:cNvPr id="7" name="Picture 4" descr="http://josecarilloforum.com/imgs/copernicusmugsh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91595"/>
            <a:ext cx="3352800" cy="2766405"/>
          </a:xfrm>
          <a:prstGeom prst="rect">
            <a:avLst/>
          </a:prstGeom>
          <a:noFill/>
        </p:spPr>
      </p:pic>
      <p:pic>
        <p:nvPicPr>
          <p:cNvPr id="8" name="Picture 4" descr="http://upload.wikimedia.org/wikipedia/commons/8/89/Hans_Holbein_d._J._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0896" y="0"/>
            <a:ext cx="1873104" cy="2479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Albrecht Durer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Famous for his engravings, or acid etches, in Germany</a:t>
            </a:r>
          </a:p>
          <a:p>
            <a:r>
              <a:rPr lang="en-US" dirty="0" smtClean="0"/>
              <a:t>Influenced by Italian artists, spread Renaissance to Germany</a:t>
            </a:r>
            <a:endParaRPr lang="en-US" dirty="0"/>
          </a:p>
        </p:txBody>
      </p:sp>
      <p:pic>
        <p:nvPicPr>
          <p:cNvPr id="7170" name="Picture 2" descr="http://upload.wikimedia.org/wikipedia/commons/4/48/Durer_selfpori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460679"/>
            <a:ext cx="2438400" cy="3397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750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629400" cy="4983161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Dutch humanist who translated the Bible and produced many important works, including </a:t>
            </a:r>
            <a:r>
              <a:rPr lang="en-US" i="1" dirty="0" smtClean="0"/>
              <a:t>The Praise of Folly </a:t>
            </a:r>
            <a:r>
              <a:rPr lang="en-US" dirty="0" smtClean="0"/>
              <a:t>and </a:t>
            </a:r>
            <a:r>
              <a:rPr lang="en-US" i="1" dirty="0" smtClean="0"/>
              <a:t>On Free Will</a:t>
            </a:r>
            <a:endParaRPr lang="en-US" dirty="0" smtClean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English humanist who pressed for social reform and wrote</a:t>
            </a:r>
            <a:r>
              <a:rPr lang="en-US" i="1" dirty="0"/>
              <a:t> </a:t>
            </a:r>
            <a:r>
              <a:rPr lang="en-US" i="1" dirty="0" smtClean="0"/>
              <a:t>Utopia</a:t>
            </a:r>
            <a:r>
              <a:rPr lang="en-US" dirty="0" smtClean="0"/>
              <a:t>. </a:t>
            </a:r>
          </a:p>
          <a:p>
            <a:pPr lvl="1">
              <a:defRPr/>
            </a:pPr>
            <a:r>
              <a:rPr lang="en-US" dirty="0" smtClean="0"/>
              <a:t>Described a </a:t>
            </a:r>
            <a:r>
              <a:rPr lang="en-US" u="sng" dirty="0" smtClean="0"/>
              <a:t>utopian</a:t>
            </a:r>
            <a:r>
              <a:rPr lang="en-US" dirty="0" smtClean="0"/>
              <a:t>, or ideal, society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35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Thomas More</a:t>
            </a:r>
            <a:endParaRPr lang="en-US" dirty="0"/>
          </a:p>
        </p:txBody>
      </p:sp>
      <p:pic>
        <p:nvPicPr>
          <p:cNvPr id="6146" name="Picture 2" descr="http://saints.sqpn.com/wp-content/uploads/saint-thomas-more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230414"/>
            <a:ext cx="1905000" cy="2627586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8/89/Hans_Holbein_d._J._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896" y="609600"/>
            <a:ext cx="1873104" cy="2479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71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32" y="76200"/>
            <a:ext cx="8229600" cy="1143000"/>
          </a:xfrm>
        </p:spPr>
        <p:txBody>
          <a:bodyPr/>
          <a:lstStyle/>
          <a:p>
            <a:r>
              <a:rPr lang="en-US" dirty="0" smtClean="0"/>
              <a:t>William Shakespeare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6482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English playwright and poet</a:t>
            </a:r>
          </a:p>
          <a:p>
            <a:r>
              <a:rPr lang="en-US" dirty="0" smtClean="0"/>
              <a:t>Famous for his sonnets, comedies, tragedies, and poems</a:t>
            </a:r>
          </a:p>
          <a:p>
            <a:r>
              <a:rPr lang="en-US" dirty="0" smtClean="0"/>
              <a:t>Also famous for introducing more than 1700 new words into the English language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03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Miguel de Cervantes</a:t>
            </a:r>
            <a:endParaRPr lang="en-US" dirty="0"/>
          </a:p>
        </p:txBody>
      </p:sp>
      <p:pic>
        <p:nvPicPr>
          <p:cNvPr id="5122" name="Picture 2" descr="http://userserve-ak.last.fm/serve/_/271290/William%2BShakespe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2103901" cy="2729385"/>
          </a:xfrm>
          <a:prstGeom prst="rect">
            <a:avLst/>
          </a:prstGeom>
          <a:noFill/>
        </p:spPr>
      </p:pic>
      <p:pic>
        <p:nvPicPr>
          <p:cNvPr id="5124" name="Picture 4" descr="http://it-it.abctribe.com/Disegni/Guide/Generiche/glob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699" y="990600"/>
            <a:ext cx="2580301" cy="2895600"/>
          </a:xfrm>
          <a:prstGeom prst="rect">
            <a:avLst/>
          </a:prstGeom>
          <a:noFill/>
        </p:spPr>
      </p:pic>
      <p:pic>
        <p:nvPicPr>
          <p:cNvPr id="5126" name="Picture 6" descr="http://upload.wikimedia.org/wikipedia/commons/thumb/6/66/Cervates_jauregui.jpg/220px-Cervates_jauregu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6874" y="4549775"/>
            <a:ext cx="1757126" cy="23082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49530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Spanish author who wrote satirical comedies about the ways of Medieval life, notably </a:t>
            </a:r>
            <a:r>
              <a:rPr lang="en-US" sz="3200" i="1" dirty="0" smtClean="0"/>
              <a:t>Don Quixote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73240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http://www.youtube.com/watch?v=Vufba_ZcoR0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54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pPr>
              <a:defRPr/>
            </a:pPr>
            <a:r>
              <a:rPr lang="en-US" dirty="0"/>
              <a:t>How did the Renaissance spread from Italy to the rest of Europe?</a:t>
            </a:r>
          </a:p>
          <a:p>
            <a:pPr marL="0" indent="0">
              <a:buNone/>
              <a:defRPr/>
            </a:pPr>
            <a:endParaRPr lang="en-US" dirty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35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Notables of the Renaissance Fake </a:t>
            </a:r>
            <a:r>
              <a:rPr lang="en-US" sz="3200" b="1" u="sng" dirty="0" err="1" smtClean="0"/>
              <a:t>Facebook</a:t>
            </a:r>
            <a:r>
              <a:rPr lang="en-US" sz="3200" b="1" u="sng" dirty="0" smtClean="0"/>
              <a:t> Project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29700" cy="579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To </a:t>
            </a:r>
            <a:r>
              <a:rPr lang="en-US" dirty="0" smtClean="0"/>
              <a:t>begin the project, you will select a Renaissance Man/Woman and create a fake </a:t>
            </a:r>
            <a:r>
              <a:rPr lang="en-US" dirty="0" err="1" smtClean="0"/>
              <a:t>Facebook</a:t>
            </a:r>
            <a:r>
              <a:rPr lang="en-US" dirty="0" smtClean="0"/>
              <a:t> account for the person and their accomplishments, contributions, works, etc. </a:t>
            </a:r>
            <a:endParaRPr lang="en-US" sz="2800" dirty="0" smtClean="0"/>
          </a:p>
          <a:p>
            <a:pPr lvl="1"/>
            <a:r>
              <a:rPr lang="en-US" dirty="0" smtClean="0"/>
              <a:t>Select a person from the list provided</a:t>
            </a:r>
          </a:p>
          <a:p>
            <a:pPr lvl="1"/>
            <a:r>
              <a:rPr lang="en-US" dirty="0" smtClean="0"/>
              <a:t>Download the Templates from Mr. Cox’s webpage</a:t>
            </a:r>
          </a:p>
          <a:p>
            <a:pPr lvl="1"/>
            <a:r>
              <a:rPr lang="en-US" dirty="0" smtClean="0"/>
              <a:t>Share the Google Doc with me</a:t>
            </a:r>
          </a:p>
          <a:p>
            <a:pPr lvl="1"/>
            <a:r>
              <a:rPr lang="en-US" dirty="0" smtClean="0"/>
              <a:t>Complete all four pages for your notable. The pages are:</a:t>
            </a:r>
          </a:p>
          <a:p>
            <a:pPr lvl="2"/>
            <a:r>
              <a:rPr lang="en-US" dirty="0" smtClean="0"/>
              <a:t>Their </a:t>
            </a:r>
            <a:r>
              <a:rPr lang="en-US" dirty="0" err="1" smtClean="0"/>
              <a:t>Facebook</a:t>
            </a:r>
            <a:r>
              <a:rPr lang="en-US" dirty="0" smtClean="0"/>
              <a:t> wall</a:t>
            </a:r>
          </a:p>
          <a:p>
            <a:pPr lvl="2"/>
            <a:r>
              <a:rPr lang="en-US" dirty="0" smtClean="0"/>
              <a:t>Their basic information</a:t>
            </a:r>
          </a:p>
          <a:p>
            <a:pPr lvl="2"/>
            <a:r>
              <a:rPr lang="en-US" dirty="0" smtClean="0"/>
              <a:t>Their photos</a:t>
            </a:r>
          </a:p>
          <a:p>
            <a:pPr lvl="2"/>
            <a:r>
              <a:rPr lang="en-US" dirty="0" smtClean="0"/>
              <a:t>Events they </a:t>
            </a:r>
            <a:r>
              <a:rPr lang="en-US" dirty="0" smtClean="0"/>
              <a:t> would or </a:t>
            </a:r>
            <a:r>
              <a:rPr lang="en-US" dirty="0" smtClean="0"/>
              <a:t>have </a:t>
            </a:r>
            <a:r>
              <a:rPr lang="en-US" dirty="0" smtClean="0"/>
              <a:t>attended</a:t>
            </a:r>
            <a:r>
              <a:rPr lang="en-US" dirty="0" smtClean="0"/>
              <a:t> </a:t>
            </a:r>
          </a:p>
          <a:p>
            <a:r>
              <a:rPr lang="en-US" dirty="0" smtClean="0"/>
              <a:t>When gathering information for your handout, be sure to use approved sources, including Library Databases (Gale, Grolier, </a:t>
            </a:r>
            <a:r>
              <a:rPr lang="en-US" dirty="0" err="1" smtClean="0"/>
              <a:t>Worldbook</a:t>
            </a:r>
            <a:r>
              <a:rPr lang="en-US" dirty="0" smtClean="0"/>
              <a:t>), your textbook, or other texts from the library or that are approved by me in advance. Be sure to submit these sources as a properly formatted bibliography</a:t>
            </a:r>
          </a:p>
          <a:p>
            <a:pPr>
              <a:buNone/>
            </a:pPr>
            <a:r>
              <a:rPr lang="en-US" dirty="0" smtClean="0"/>
              <a:t>					(50 </a:t>
            </a:r>
            <a:r>
              <a:rPr lang="en-US" dirty="0" smtClean="0"/>
              <a:t>points)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7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758" y="0"/>
            <a:ext cx="3429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Leonardo da Vinci</a:t>
            </a:r>
          </a:p>
          <a:p>
            <a:pPr marL="0" indent="0">
              <a:buNone/>
            </a:pPr>
            <a:r>
              <a:rPr lang="en-US" dirty="0" smtClean="0"/>
              <a:t>Donatello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Michelangelo</a:t>
            </a:r>
          </a:p>
          <a:p>
            <a:pPr marL="0" indent="0">
              <a:buNone/>
            </a:pPr>
            <a:r>
              <a:rPr lang="en-US" dirty="0" smtClean="0"/>
              <a:t>Raphael</a:t>
            </a:r>
          </a:p>
          <a:p>
            <a:pPr marL="0" indent="0">
              <a:buNone/>
            </a:pPr>
            <a:r>
              <a:rPr lang="en-US" dirty="0" smtClean="0"/>
              <a:t>Luca </a:t>
            </a:r>
            <a:r>
              <a:rPr lang="en-US" dirty="0" err="1"/>
              <a:t>Pacioli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Galileo Galilei</a:t>
            </a:r>
          </a:p>
          <a:p>
            <a:pPr marL="0" indent="0">
              <a:buNone/>
            </a:pPr>
            <a:r>
              <a:rPr lang="en-US" dirty="0"/>
              <a:t>Sir Isaac Newton</a:t>
            </a:r>
          </a:p>
          <a:p>
            <a:pPr marL="0" indent="0">
              <a:buNone/>
            </a:pPr>
            <a:r>
              <a:rPr lang="en-US" dirty="0"/>
              <a:t>Johannes </a:t>
            </a:r>
            <a:r>
              <a:rPr lang="en-US" dirty="0" err="1"/>
              <a:t>Kepler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Miguel de Cervantes</a:t>
            </a:r>
          </a:p>
          <a:p>
            <a:pPr marL="0" indent="0">
              <a:buNone/>
            </a:pPr>
            <a:r>
              <a:rPr lang="en-US" dirty="0" smtClean="0"/>
              <a:t>William Shakespeare</a:t>
            </a:r>
          </a:p>
          <a:p>
            <a:pPr marL="0" indent="0">
              <a:buNone/>
            </a:pPr>
            <a:r>
              <a:rPr lang="en-US" dirty="0" smtClean="0"/>
              <a:t>Dante Alighieri</a:t>
            </a:r>
          </a:p>
          <a:p>
            <a:pPr marL="0" indent="0">
              <a:buNone/>
            </a:pPr>
            <a:r>
              <a:rPr lang="en-US" dirty="0" smtClean="0"/>
              <a:t>Francis </a:t>
            </a:r>
            <a:r>
              <a:rPr lang="en-US" dirty="0"/>
              <a:t>Bacon</a:t>
            </a:r>
          </a:p>
          <a:p>
            <a:pPr marL="0" indent="0">
              <a:buNone/>
            </a:pPr>
            <a:r>
              <a:rPr lang="en-US" dirty="0" err="1"/>
              <a:t>Nicolaus</a:t>
            </a:r>
            <a:r>
              <a:rPr lang="en-US" dirty="0"/>
              <a:t> Copernicus</a:t>
            </a:r>
          </a:p>
          <a:p>
            <a:pPr marL="0" indent="0">
              <a:buNone/>
            </a:pPr>
            <a:r>
              <a:rPr lang="en-US" dirty="0" err="1"/>
              <a:t>Desiderius</a:t>
            </a:r>
            <a:r>
              <a:rPr lang="en-US" dirty="0"/>
              <a:t> Erasmus</a:t>
            </a:r>
          </a:p>
          <a:p>
            <a:pPr marL="0" indent="0">
              <a:buNone/>
            </a:pPr>
            <a:r>
              <a:rPr lang="en-US" dirty="0" err="1"/>
              <a:t>Niccolò</a:t>
            </a:r>
            <a:r>
              <a:rPr lang="en-US" dirty="0"/>
              <a:t> Machiavelli</a:t>
            </a:r>
          </a:p>
          <a:p>
            <a:pPr marL="0" indent="0">
              <a:buNone/>
            </a:pPr>
            <a:r>
              <a:rPr lang="en-US" dirty="0"/>
              <a:t>Robert Boyle</a:t>
            </a:r>
          </a:p>
          <a:p>
            <a:pPr marL="0" indent="0">
              <a:buNone/>
            </a:pPr>
            <a:r>
              <a:rPr lang="en-US" dirty="0" smtClean="0"/>
              <a:t>William </a:t>
            </a:r>
            <a:r>
              <a:rPr lang="en-US" dirty="0"/>
              <a:t>Byrd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3342" y="-76200"/>
            <a:ext cx="3810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Claudio Monteverdi</a:t>
            </a:r>
          </a:p>
          <a:p>
            <a:r>
              <a:rPr lang="en-US" sz="2400" dirty="0"/>
              <a:t>Samuel de Champlain</a:t>
            </a:r>
          </a:p>
          <a:p>
            <a:r>
              <a:rPr lang="en-US" sz="2400" dirty="0"/>
              <a:t>John Cabot</a:t>
            </a:r>
          </a:p>
          <a:p>
            <a:r>
              <a:rPr lang="en-US" sz="2400" dirty="0"/>
              <a:t>Jacques Cartier</a:t>
            </a:r>
          </a:p>
          <a:p>
            <a:r>
              <a:rPr lang="en-US" sz="2400" dirty="0" smtClean="0"/>
              <a:t>Christopher </a:t>
            </a:r>
            <a:r>
              <a:rPr lang="en-US" sz="2400" dirty="0"/>
              <a:t>Columbus</a:t>
            </a:r>
          </a:p>
          <a:p>
            <a:r>
              <a:rPr lang="en-US" sz="2400" dirty="0" err="1"/>
              <a:t>Hernán</a:t>
            </a:r>
            <a:r>
              <a:rPr lang="en-US" sz="2400" dirty="0"/>
              <a:t> Cortés</a:t>
            </a:r>
          </a:p>
          <a:p>
            <a:r>
              <a:rPr lang="en-US" sz="2400" dirty="0" err="1"/>
              <a:t>Bartolomeu</a:t>
            </a:r>
            <a:r>
              <a:rPr lang="en-US" sz="2400" dirty="0"/>
              <a:t> Dias</a:t>
            </a:r>
          </a:p>
          <a:p>
            <a:r>
              <a:rPr lang="en-US" sz="2400" dirty="0"/>
              <a:t>Francis Drake</a:t>
            </a:r>
          </a:p>
          <a:p>
            <a:r>
              <a:rPr lang="en-US" sz="2400" dirty="0"/>
              <a:t>Juan </a:t>
            </a:r>
            <a:r>
              <a:rPr lang="en-US" sz="2400" dirty="0" err="1"/>
              <a:t>Sebastián</a:t>
            </a:r>
            <a:r>
              <a:rPr lang="en-US" sz="2400" dirty="0"/>
              <a:t> </a:t>
            </a:r>
            <a:r>
              <a:rPr lang="en-US" sz="2400" dirty="0" err="1"/>
              <a:t>Elcano</a:t>
            </a:r>
            <a:endParaRPr lang="en-US" sz="2400" dirty="0"/>
          </a:p>
          <a:p>
            <a:r>
              <a:rPr lang="en-US" sz="2400" dirty="0"/>
              <a:t>Vasco da Gama</a:t>
            </a:r>
          </a:p>
          <a:p>
            <a:r>
              <a:rPr lang="en-US" sz="2400" dirty="0"/>
              <a:t>Ferdinand Magellan</a:t>
            </a:r>
          </a:p>
          <a:p>
            <a:r>
              <a:rPr lang="en-US" sz="2400" dirty="0"/>
              <a:t>Francisco Pizarro</a:t>
            </a:r>
          </a:p>
          <a:p>
            <a:r>
              <a:rPr lang="en-US" sz="2400" dirty="0"/>
              <a:t>Walter Raleigh</a:t>
            </a:r>
          </a:p>
          <a:p>
            <a:r>
              <a:rPr lang="en-US" sz="2400" dirty="0"/>
              <a:t>Willem </a:t>
            </a:r>
            <a:r>
              <a:rPr lang="en-US" sz="2400" dirty="0" err="1"/>
              <a:t>Janszoon</a:t>
            </a:r>
            <a:endParaRPr lang="en-US" sz="2400" dirty="0"/>
          </a:p>
          <a:p>
            <a:r>
              <a:rPr lang="en-US" sz="2400" dirty="0" err="1"/>
              <a:t>Gerardus</a:t>
            </a:r>
            <a:r>
              <a:rPr lang="en-US" sz="2400" dirty="0"/>
              <a:t> Mercator</a:t>
            </a:r>
          </a:p>
          <a:p>
            <a:r>
              <a:rPr lang="en-US" sz="2400" dirty="0" err="1"/>
              <a:t>Amerigo</a:t>
            </a:r>
            <a:r>
              <a:rPr lang="en-US" sz="2400" dirty="0"/>
              <a:t> Vespucci</a:t>
            </a:r>
          </a:p>
          <a:p>
            <a:r>
              <a:rPr lang="en-US" sz="2400" dirty="0"/>
              <a:t>Giovanni da </a:t>
            </a:r>
            <a:r>
              <a:rPr lang="en-US" sz="2400" dirty="0" err="1" smtClean="0"/>
              <a:t>Verrazzano</a:t>
            </a:r>
            <a:endParaRPr lang="en-US" sz="2400" dirty="0" smtClean="0"/>
          </a:p>
          <a:p>
            <a:r>
              <a:rPr lang="en-US" sz="2400" dirty="0" err="1" smtClean="0"/>
              <a:t>Sofonisba</a:t>
            </a:r>
            <a:r>
              <a:rPr lang="en-US" sz="2400" dirty="0" smtClean="0"/>
              <a:t> </a:t>
            </a:r>
            <a:r>
              <a:rPr lang="en-US" sz="2400" dirty="0" err="1" smtClean="0"/>
              <a:t>Anguissola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595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Choose a notable historical figure and explain why this person is notable.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did the Renaissance spread from Italy to the rest of Europe?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Leonardo Da Vinci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563931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Artist, inventor, philosopher, engineer, biologist, </a:t>
            </a:r>
            <a:r>
              <a:rPr lang="en-US" sz="2800" dirty="0" err="1" smtClean="0"/>
              <a:t>etc</a:t>
            </a:r>
            <a:r>
              <a:rPr lang="en-US" sz="2800" dirty="0" smtClean="0"/>
              <a:t> who lived in Florence</a:t>
            </a:r>
          </a:p>
          <a:p>
            <a:r>
              <a:rPr lang="en-US" sz="2800" i="1" dirty="0" smtClean="0"/>
              <a:t>Mona Lisa, The Last Supper</a:t>
            </a:r>
            <a:endParaRPr lang="en-US" sz="2800" dirty="0" smtClean="0"/>
          </a:p>
          <a:p>
            <a:endParaRPr lang="en-US" sz="2800" i="1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http://blog.paperblanks.com/wp-content/uploads/2011/04/da-vinci-pro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27" y="1271337"/>
            <a:ext cx="3402824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6/6a/Mona_Li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1894312" cy="2865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upload.wikimedia.org/wikipedia/commons/1/11/Giampietrino-Last-Supper-ca-1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62400"/>
            <a:ext cx="6022974" cy="2294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Michelangelo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81600" cy="4525963"/>
          </a:xfrm>
        </p:spPr>
        <p:txBody>
          <a:bodyPr/>
          <a:lstStyle/>
          <a:p>
            <a:r>
              <a:rPr lang="en-US" dirty="0" smtClean="0"/>
              <a:t>Like da Vinci, Michelangelo was multi-talented and lived in Florence</a:t>
            </a:r>
          </a:p>
          <a:p>
            <a:r>
              <a:rPr lang="en-US" i="1" dirty="0" smtClean="0"/>
              <a:t>Pieta, Sistine Chapel</a:t>
            </a:r>
            <a:endParaRPr lang="en-US" i="1" dirty="0"/>
          </a:p>
        </p:txBody>
      </p:sp>
      <p:pic>
        <p:nvPicPr>
          <p:cNvPr id="13316" name="Picture 4" descr="http://static.ddmcdn.com/gif/sistine-chapel-michelangelo-paintings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"/>
            <a:ext cx="3810000" cy="5448300"/>
          </a:xfrm>
          <a:prstGeom prst="rect">
            <a:avLst/>
          </a:prstGeom>
          <a:noFill/>
        </p:spPr>
      </p:pic>
      <p:pic>
        <p:nvPicPr>
          <p:cNvPr id="13318" name="Picture 6" descr="http://upload.wikimedia.org/wikipedia/commons/6/6c/Michelangelo%27s_Pieta_5450_cut_out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32766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346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Raphael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2578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Florentine artist influenced by Leonardo and </a:t>
            </a:r>
            <a:r>
              <a:rPr lang="en-US" sz="2800" dirty="0" err="1" smtClean="0"/>
              <a:t>Michalengo</a:t>
            </a:r>
            <a:endParaRPr lang="en-US" sz="2800" dirty="0" smtClean="0"/>
          </a:p>
          <a:p>
            <a:r>
              <a:rPr lang="en-US" sz="2800" dirty="0" smtClean="0"/>
              <a:t>Famous for his portrayal of the Madonna, or mother of </a:t>
            </a:r>
            <a:r>
              <a:rPr lang="en-US" sz="2800" dirty="0" smtClean="0"/>
              <a:t>Jesus, </a:t>
            </a:r>
            <a:r>
              <a:rPr lang="en-US" sz="2800" dirty="0" smtClean="0"/>
              <a:t>and </a:t>
            </a:r>
            <a:r>
              <a:rPr lang="en-US" sz="2800" i="1" dirty="0" smtClean="0"/>
              <a:t>The School of Athens</a:t>
            </a:r>
            <a:endParaRPr lang="en-US" sz="2800" dirty="0" smtClean="0"/>
          </a:p>
        </p:txBody>
      </p:sp>
      <p:pic>
        <p:nvPicPr>
          <p:cNvPr id="8" name="Picture 6" descr="http://25.media.tumblr.com/tumblr_m6j55lgkQs1ra3azc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70" y="0"/>
            <a:ext cx="2701830" cy="3649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uploads2.wikipaintings.org/images/raphael/galatea-detail-of-mermen-and-dolphins-1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73375"/>
            <a:ext cx="2984965" cy="3984625"/>
          </a:xfrm>
          <a:prstGeom prst="rect">
            <a:avLst/>
          </a:prstGeom>
          <a:noFill/>
        </p:spPr>
      </p:pic>
      <p:pic>
        <p:nvPicPr>
          <p:cNvPr id="12292" name="Picture 4" descr="http://uploads5.wikipaintings.org/images/raphael/school-of-athens-detail-from-right-hand-side-showing-diogenes-on-the-steps-and-euclid-1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58232"/>
            <a:ext cx="4648200" cy="3099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Niccolo</a:t>
            </a:r>
            <a:r>
              <a:rPr lang="en-US" dirty="0" smtClean="0"/>
              <a:t> Machiavelli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00599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 smtClean="0"/>
              <a:t>Wrote </a:t>
            </a:r>
            <a:r>
              <a:rPr lang="en-US" i="1" dirty="0" smtClean="0"/>
              <a:t>The Prince</a:t>
            </a:r>
            <a:r>
              <a:rPr lang="en-US" dirty="0" smtClean="0"/>
              <a:t>, a handbook for modern rulers that modeled the Medici rule in Florence</a:t>
            </a:r>
          </a:p>
          <a:p>
            <a:pPr lvl="1">
              <a:defRPr/>
            </a:pPr>
            <a:r>
              <a:rPr lang="en-US" dirty="0" smtClean="0"/>
              <a:t>Ends justify the means</a:t>
            </a:r>
          </a:p>
          <a:p>
            <a:pPr lvl="1">
              <a:defRPr/>
            </a:pPr>
            <a:r>
              <a:rPr lang="en-US" dirty="0" smtClean="0"/>
              <a:t>Use any methods to achieve goals</a:t>
            </a:r>
          </a:p>
          <a:p>
            <a:pPr lvl="1">
              <a:defRPr/>
            </a:pPr>
            <a:r>
              <a:rPr lang="en-US" dirty="0" smtClean="0"/>
              <a:t>Getting results was more important than keeping promises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266" name="AutoShape 2" descr="data:image/jpeg;base64,/9j/4AAQSkZJRgABAQAAAQABAAD/2wCEAAkGBxQSEhUUEhQUFRQVFxUUFRUUFBQUFBQUFRUYFhQVFBQYHCggGBolHBUUITEhJSkrLi4uFx8zODMsNygtLisBCgoKDg0OGhAQGiwkHiQsLiwsLCwsLCwsLCwsLCwsLCwsLCwsLCwsLSwsLCwsLCwsLCwsLCwsLCwsLCwsLCwsLP/AABEIAP8AxgMBIgACEQEDEQH/xAAcAAABBQEBAQAAAAAAAAAAAAADAAECBAUGBwj/xAA8EAACAQIDBQYFAgQFBQEAAAAAAQIDEQQhMQUSQVFhBnGBkaGxEyIywfBS0QcjQuEUJGJygpKiwtLxU//EABoBAAIDAQEAAAAAAAAAAAAAAAECAAMEBQb/xAAsEQACAgEEAQMDAgcAAAAAAAAAAQIRAwQSITFBEyJRBTJhobEzQ1JxgcHR/9oADAMBAAIRAxEAPwDx8QhClg6JJkESQBkEiwsAMQ1MVjosSdvJA2yVWWYMQIoSLUJd5Vgsy3BAkMh07kJQRaowFUgJYxQnTQ9OHUsSpE4QSG3CgPhjqnwLDQ7jkDcAquFhnDuDyTyIu4bIVZg2WXSI7lg2QrtCkHdIKqKt1DZDPcRt2xYnEBNjJkIyVxCYwQAxDjDlQ6JpEUTiBjIlELEjBBEhGOPIViaWpCSFCTpxLVJXK9NlrDq7FkFFmCssyniMYl9K3uuiNCGzatWEqihL4UXbeSyduPcV54N8EIqGpmdPHvjFeDZbweMhPK9pcn9nxGq7HqzW9GLaXExK1NptPJotSjLhCT3R5OodO5GNIq7ExW+t2Wco+q4M1ZUyl3F0wrlWU61IgqRamiBLIAdMHKBYkDUQgAOIOQeUQExkErVCvMsVCvULEBjCFFCGICEPISGKh0gkENBE4oDY6QSESW6K5NIQYaI9iXIk1kANEUizTyi3+ZlcsUY3tHmxZEXZ7l2ZpxhhqdNJbu4lpk8syL7PYVS3nTTzvbh5GVsrbuHpqFOc3dKMbtNRvbnY2cVtOjCO9OaUeb+1tTlXJGqUHu4KW3HTjDKMVFcEkkjxLtRFfGk1o3deR6ntza1CtSl8KbbSbzTV/Q4Taexfi0PippON9eKXBmjSvZK5D5YOWLajnNhVLVl1TXpf7HWrQ4zCRcZKS/pd/LU7KnJ2TNmb7rMONPbyBnGwCSLdVFexWhmRUCLWoSYKWhAApIq1VnkW5aAKqGRClPMryRclAr1kWpgaA2EOIYAKQooTJ0xhUEjAJukAyzEY6QyROw7ROEQBEo5E1EnTiEkhGwgbWRLDL5o98fceURoIngF0z1nEdlMNVcKjvFRTbjFuKldK90snoArbLoYmr8OUbRprdjbJXiuPPO+oLs9tt1cPm4qUVbN2u1bLxMvYu0Kjxs1KLhBb7cm8s18qvprnc51T6+DpRS5fz0WcX2QhCpOo5z3XpBSvFZJZK10subOZ7R49Rg6VNWirnUdpdruCsk7teFuaPPsbK8ZSlrLhxLcKcncgT9ka8lHBQTqRV7Xfos2dVu5ZcDE2Lsb5lVclZ3ajbrbNm44uxpytN8GFXXIOcbgWg9QC2IgMh8PLMG0HYKoEhWkBqK5YmgVQZAK00VKsS44lecCxAKzQicxDkorSC0okJoPQQz6FS5HjENCOaHSJwK2x6GjH3C/DEln3lhIVsgKKzJvUlKArWAAFMjEnUIU0MgG12VxajWUJ5xk8s7WktGdftLZspr6nbi4umr+UTzqnNqV1qs1bnwOhxk68cNGsnffumt1qyu0nrmnYzZcfuTs14Mnt2jbWxVOCcb5RyScnLPnmc006jvovcHKDlK8ndvyRvYTZcnFWi23olq+5DpLGgtvIxbDf8q3GLkvVv2aL0o5HO4vFPDVH83Fb0VZp8LX521N7D4uFSG9CW8unBvg1wZJRfZW1tdPsHOANxD1AU2RFTAzRDdCOQNyIAHJFepENWqK2ZmYnGcv7jxTZGHlArVEVZYp82KGJZYotAsk0IbfGCEHYPRQHdLFFDMVBEgsEJBoLT84FbY6INFmK06genVBr+gjIO2QaJQY10r3slzeiIAA4seMSpiNqRWUVvddF+5Tq7Rm9Go92vmWqEmVOaRcx2JUFZP536dWdD2X7TL4XwKycoL6bNb0b62v9UXrbnfm78M2KLGlhUo0xsOpeOV1a+D0eUMDB78pVJf6bQprxk3L2MnbXbC6dOhGNODye5e8lynUfzNdFZdDjXITFjp0uW7LZ63+iNfr/AMX6Eq1Vyd2TwuKnTd4ScXxto+9cQIjRS6MLk27b5Ojw3af/APSGf6of+r/ctQ21Rk/r3f8AcreuhyQip4YsdZZHbymmsmn1WaA7xymFxc6bvF25rg+9HRYbFqpDeWq1XJlM8biXQyKRV2hiM7IzakwleV3cryLYRpEkxh0yI6ZYImTjIQ0RCj2Wkg9MCixBFbGDIUZWFBZBIxuIMRbuGQOlDMlJ2VwE7Gr11BXeS930MPG4yVR55JaLh3vmw20ervJ+SXJfnAomjHBVZTmuL2sYQhFpQIQhEIRHEIgBDEhmQgwxIUY3ZCDNBMPXcHddzXNGrUwKcFzSyZjzjZ2YkZKRpz6eeFqy4wMiNGfAkwVQt2iI6EOECHQhkIAxdTzD74EJCJWOEjMs0La88v3KqVg0WI0Gy3JJeJWqzu+i/LkpzyIVluxFN+lxfzGY2Nneb8vICO3cSNiVI5GSW6Tl8kbCsSsMEQZiHSGIQYQhEIMIcYgBFnAUt6a6ZldHR9n8JuwdWS+r6PDLe87+RXlntibNFh9XMl/kJJWVuJj7Sw/9SN2GcpP9Kfm8l738CrWhlYzQlTO5qMKywcWc3F2ZYRDFUt2XTgNSllY19qzzlOEnFk2IQgBEmIZIcAVZoPXyCbxCosx6cblY4aKCjQj6epYhRt9TW9yTvbo7cRJOjRp8Lyyrx5GhSyv+eJR2k7RfXTpc1VJPJLPjxv3GLtqWaXDX88wY+ZHT1VY8D2/FGaIZDmw84IcQzIQQzHYxCERxCIAYQ4kQg8Y3aXPI7jGVY/CoRhwpxVuq+V+qZyuxsOp1YpuyXzN8kuXU6udJJttWekIt/RHr1t7sx6hrckd36VjajKXzwU5w3Y24vN/b7lWav3F6vK4CVitM6ckYmPpXv0zRmRdmbVbVmViYWl35mvG+KODr8VPeiQw0HkSQxhXIkIewgDGhUYSgRqxJ0IlXgsNHBwWr8P3LSbV91uPdl52A4WGS+xZjFrPQzSfJ6HTY1jxpFOrLPeevNavxMLa87z8PuzoMTJ2eS8rexze0n83gvuX4ezJ9S/hFZCGTJI1nAEMkOyVPj3P1y+4CEGRbExggFcVxCIQcdajCRAm32Sp71fuhJ+qS9WjfrNrP3MXsjKUJyqRg52juuCTd7570raJW8WdC8QpX3l5LRc7cUc/O36h6T6bxgM2tU5op1ahrYmnZKyTT0azTMurTv0BFo0zsoVinjYXSfL7l1rNrv9FcBVjdNdDRF0c/UR3QaM6nqGQBB4svZxIEkhCEIWmpUiPQRr1ez9b9HqiMdjVKfzVI2j3r7Gf1I12aMeKTmk0Foxa0didebtZ28NQFWa0S83wIqV1mU15O+5eAdar8vM5/aa+ZdV9zaxUbPLiY+1HnHx9zRh7Odr+cTv8ABSsSGHRqOEIe+T629BiU9EQIJMiybQzWRBSKHGSJEIOkGweGlUmoxWbaXRJu13ySuLD4aU3aEXJ8l+ZHb7E2XGjCzd6k38z4WtlFPvvn1Kc2ZQX5N2k0ks0uft8srYHARoXhuqT/AKm21mtJLPIt18J+h2fJ+yfPowmIVpJ8sv7Bp2cVfz5pcH1XsYHJt2ejjCMI7Y9FCUrcLX+qPDLil+WKWLhbNaZPuT0d+K6litWs2nnbR/1R/dZlWVf5HF9XHmr6ruHimIzLxDzTAsJJp6gjUjDN+6jOqLN95OnoRqO7b6k6Ebp81Zped7F/g4XG7gnEQ6GELD1vZ9T4iX8qKVtUmi1X2C663YyULSTk2nN2s8ox4vvaXUv0Zb+7ZbsbWSWUnZX4aI2cFUULRS1zy06nGc6fB07ceV2cVtPsI4R3oVJtrX4tO0bc96m5bvirdUcpWpOnKUWrSi7NcNOa4aWaydz3L/ERtw/Y8q/iPCNOopx0qLh55dMy7HlcntZZh1Er95yGKqXZkbRl81uS/v8Ac1YytJJ62vbiuSfLuMPEzvKXe/c6GJcmbXZ047UQHQyYrmg5ZJHadjeyX+IfxquVGOi41JL/AMbo46jG7t+ZZv2PS/4d7R36XwaUJylFtzjFOX1PKa4JPS2VvfJq5Tjj9hq0sYufuMvt92e+f4tJLOyaySv7IrUP4Y4+cN5Ro5pS3fjRcu7JNX8T01dkK2Jleu/g0+EYtTn6ZJ9c+467ZmyaOHgoUoJJJK7zk7c5PNmXHmyRgkPqPS3Nrk+ZK/Z7E06jpzo1ISTs96LUV13/AKbdbm3gOxMmk61Tc0bjBXdnmvmeSduFj1f+KVbdoUo/rrRv1UYyyOLnid6Dnezc7W6Wb/YeeoyUq4N2h0WLJj3yQKhQp0Y2pxSjfLi3bi29QFWpZ94OtiLd34yvOpe3MqUW+WdlRUVSLWJlld8ftzK2Iq/y7Li/YHjJ3aXBAZ5Lmxox6EbKrk8/IhU0FUlmV8RV5F6RnlNJAJPP1KuJrWyWr9EEr1t3N68F+cDOlK7uzRCJyNXnUeI9/sOiVKVn6eZAVy05iLUWIHFiEovTPbNk4q8YKTSU4pSknZpWu4rld8f2NWONjGMq11GlCLhTjlnuuzl3ZWXiYm0NiTpNToNzsrypv6mrZ7r0fv1ZhbUxe9hd28k4VGpwleL3d7e0ffbwONsvo6tqXJHFbZxWKlJUItU5O1/pTztk3qD/AIk1n8eCj/SsuaaBvHzoulUlJuMZ7+7ZXullnxS1zMHG4h1qjnK+bb1bsuV2aMcPcmlwhMjq15K1Cja83wTf3MNs6PaErUZ8rJebsc2b8PNs5ud8oSJJkRFxQWKDaTfJW/6sva56F/DDtZOhH/CUMM6tarUck4uKut1fW21ZRUXnyPPFK0O9+y/uXNgbaqYOvGtRaU4prNXTjJWaf5wKcsN8Wi2EqZ9MYBVopyxU6d3a0Kae7D/m85PwRdjO+h4zsT+JG/Pfxc5Jr6YRXyK/F8z0OHamj8Pfc45q6S18jlZIyhLlGn0tyuLsxf4rxcoUZcISd/8AklZ+lvE86limlu9W/Gy/Y2u2vaqWKco0YXUFeTelk78OJy6qqcVKPFX8TRji9ts62jyKOP0/KLTq3WZCU7Z5FWpXtlK3foV6mOj+pe5YoPwXzzpds0JYgHVr21M57ShzfkwcsUpvjlzHWN/BllqoPhNFj4jk8sinjMRuuyzf6np4IJcr4unddVmWRSspzzm8bceyjKV9RhhzQcMcQwgEDU2IjSYhWWxfB6/S21Wt9fDiov7EK2NdaFqqjNcN6C16WM6HC75EpSSWRyUjsUihtzD3pJrKMWluLRXT0vpoZtCmr9LXNfaEr0J/7o28pGNQld2Wll7l0G6K5rkFt1pUXbjKK939jmDoe0kv5cFzk35K33OeRtwfac3UfeOMIlCN2lzaRcUE5vJLl9//AIDJ1Z3bel3dLkuXsQAgsmmdJ2Qw8a83SnKStHeik3mk1deq9TmUW9l410asakdYu9ua0a8VdFeWLlFpdl+CajNX0eo4TBQpRcIxSXHje/Nnmm06UsNXqU4tpJ5dYvOOvRnpbxkHBVb/AMtx3t7lG17vu49xxXb6lH4lKaae9BptNO+68n/3ehz9JJ+o0/J0dWqgpR7X+zmatVyd2231BjjHUOO227YizgX83gVg2EfzLxBLoswOskf7mhL88SLC3/YGyhHba4M3E092XTVAy7iqd49V7FEvi7RxM8Ns+BDjDjFRKA5GLHFGR6K56dyBVa3zEtYruRSquzOWkdmzRxyth2/9SXpIxsMrX0zsbeIX+Ucucn6IwcGt5jw6YuR9Gb2innBclJ+by9jHRobdl/Okv02j9/uZ5vxqoo5eV3NiJQeZAlHj3DlQhhDBISFcSE2AJr4HtBOnQqULKUZpqLbt8Peylbmne/fcxriGFjBRtryNLJKSSb6HYwhDiCYSg/mXeDYgMMXTs108miAoPR8xMoO43asTM/EU919OBoMr4iN11Q8XRi1MdyKQhCLTnEoiFEQBjvaFW8YrovYDiY24Zg8FPJLoiwpJ9TmdM7JpVqP+Sj/umczQqbvjkdljH/k4pc2/M8/qTau+Sy7+HqNhV2Ll4Rl4qpvTk+bb9QZPcFuHQVHJdtgySWTJfDJKGXiSwJAlHISDqDSfVfs/siCgSw0QGYX4bIypksjTIWyIk9wW6EUgIlui3CWQixPQk4CUcvEhC9h3eKCgMH9Nuoe2RS+zsYneNP8AH7EFyISCVFbwI29fz7BKZd0UK0LMgWsRG6vyK1ixPgwZI1IeLEPGI5B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xQSEhUUEhQUFRQVFxUUFRUUFBQUFBQUFRUYFhQVFBQYHCggGBolHBUUITEhJSkrLi4uFx8zODMsNygtLisBCgoKDg0OGhAQGiwkHiQsLiwsLCwsLCwsLCwsLCwsLCwsLCwsLCwsLSwsLCwsLCwsLCwsLCwsLCwsLCwsLCwsLP/AABEIAP8AxgMBIgACEQEDEQH/xAAcAAABBQEBAQAAAAAAAAAAAAADAAECBAUGBwj/xAA8EAACAQIDBQYFAgQFBQEAAAAAAQIDEQQhMQUSQVFhBnGBkaGxEyIywfBS0QcjQuEUJGJygpKiwtLxU//EABoBAAIDAQEAAAAAAAAAAAAAAAECAAMEBQb/xAAsEQACAgEEAQMDAgcAAAAAAAAAAQIRAwQSITFBEyJRBTJhobEzQ1JxgcHR/9oADAMBAAIRAxEAPwDx8QhClg6JJkESQBkEiwsAMQ1MVjosSdvJA2yVWWYMQIoSLUJd5Vgsy3BAkMh07kJQRaowFUgJYxQnTQ9OHUsSpE4QSG3CgPhjqnwLDQ7jkDcAquFhnDuDyTyIu4bIVZg2WXSI7lg2QrtCkHdIKqKt1DZDPcRt2xYnEBNjJkIyVxCYwQAxDjDlQ6JpEUTiBjIlELEjBBEhGOPIViaWpCSFCTpxLVJXK9NlrDq7FkFFmCssyniMYl9K3uuiNCGzatWEqihL4UXbeSyduPcV54N8EIqGpmdPHvjFeDZbweMhPK9pcn9nxGq7HqzW9GLaXExK1NptPJotSjLhCT3R5OodO5GNIq7ExW+t2Wco+q4M1ZUyl3F0wrlWU61IgqRamiBLIAdMHKBYkDUQgAOIOQeUQExkErVCvMsVCvULEBjCFFCGICEPISGKh0gkENBE4oDY6QSESW6K5NIQYaI9iXIk1kANEUizTyi3+ZlcsUY3tHmxZEXZ7l2ZpxhhqdNJbu4lpk8syL7PYVS3nTTzvbh5GVsrbuHpqFOc3dKMbtNRvbnY2cVtOjCO9OaUeb+1tTlXJGqUHu4KW3HTjDKMVFcEkkjxLtRFfGk1o3deR6ntza1CtSl8KbbSbzTV/Q4Taexfi0PippON9eKXBmjSvZK5D5YOWLajnNhVLVl1TXpf7HWrQ4zCRcZKS/pd/LU7KnJ2TNmb7rMONPbyBnGwCSLdVFexWhmRUCLWoSYKWhAApIq1VnkW5aAKqGRClPMryRclAr1kWpgaA2EOIYAKQooTJ0xhUEjAJukAyzEY6QyROw7ROEQBEo5E1EnTiEkhGwgbWRLDL5o98fceURoIngF0z1nEdlMNVcKjvFRTbjFuKldK90snoArbLoYmr8OUbRprdjbJXiuPPO+oLs9tt1cPm4qUVbN2u1bLxMvYu0Kjxs1KLhBb7cm8s18qvprnc51T6+DpRS5fz0WcX2QhCpOo5z3XpBSvFZJZK10subOZ7R49Rg6VNWirnUdpdruCsk7teFuaPPsbK8ZSlrLhxLcKcncgT9ka8lHBQTqRV7Xfos2dVu5ZcDE2Lsb5lVclZ3ajbrbNm44uxpytN8GFXXIOcbgWg9QC2IgMh8PLMG0HYKoEhWkBqK5YmgVQZAK00VKsS44lecCxAKzQicxDkorSC0okJoPQQz6FS5HjENCOaHSJwK2x6GjH3C/DEln3lhIVsgKKzJvUlKArWAAFMjEnUIU0MgG12VxajWUJ5xk8s7WktGdftLZspr6nbi4umr+UTzqnNqV1qs1bnwOhxk68cNGsnffumt1qyu0nrmnYzZcfuTs14Mnt2jbWxVOCcb5RyScnLPnmc006jvovcHKDlK8ndvyRvYTZcnFWi23olq+5DpLGgtvIxbDf8q3GLkvVv2aL0o5HO4vFPDVH83Fb0VZp8LX521N7D4uFSG9CW8unBvg1wZJRfZW1tdPsHOANxD1AU2RFTAzRDdCOQNyIAHJFepENWqK2ZmYnGcv7jxTZGHlArVEVZYp82KGJZYotAsk0IbfGCEHYPRQHdLFFDMVBEgsEJBoLT84FbY6INFmK06genVBr+gjIO2QaJQY10r3slzeiIAA4seMSpiNqRWUVvddF+5Tq7Rm9Go92vmWqEmVOaRcx2JUFZP536dWdD2X7TL4XwKycoL6bNb0b62v9UXrbnfm78M2KLGlhUo0xsOpeOV1a+D0eUMDB78pVJf6bQprxk3L2MnbXbC6dOhGNODye5e8lynUfzNdFZdDjXITFjp0uW7LZ63+iNfr/AMX6Eq1Vyd2TwuKnTd4ScXxto+9cQIjRS6MLk27b5Ojw3af/APSGf6of+r/ctQ21Rk/r3f8AcreuhyQip4YsdZZHbymmsmn1WaA7xymFxc6bvF25rg+9HRYbFqpDeWq1XJlM8biXQyKRV2hiM7IzakwleV3cryLYRpEkxh0yI6ZYImTjIQ0RCj2Wkg9MCixBFbGDIUZWFBZBIxuIMRbuGQOlDMlJ2VwE7Gr11BXeS930MPG4yVR55JaLh3vmw20ervJ+SXJfnAomjHBVZTmuL2sYQhFpQIQhEIRHEIgBDEhmQgwxIUY3ZCDNBMPXcHddzXNGrUwKcFzSyZjzjZ2YkZKRpz6eeFqy4wMiNGfAkwVQt2iI6EOECHQhkIAxdTzD74EJCJWOEjMs0La88v3KqVg0WI0Gy3JJeJWqzu+i/LkpzyIVluxFN+lxfzGY2Nneb8vICO3cSNiVI5GSW6Tl8kbCsSsMEQZiHSGIQYQhEIMIcYgBFnAUt6a6ZldHR9n8JuwdWS+r6PDLe87+RXlntibNFh9XMl/kJJWVuJj7Sw/9SN2GcpP9Kfm8l738CrWhlYzQlTO5qMKywcWc3F2ZYRDFUt2XTgNSllY19qzzlOEnFk2IQgBEmIZIcAVZoPXyCbxCosx6cblY4aKCjQj6epYhRt9TW9yTvbo7cRJOjRp8Lyyrx5GhSyv+eJR2k7RfXTpc1VJPJLPjxv3GLtqWaXDX88wY+ZHT1VY8D2/FGaIZDmw84IcQzIQQzHYxCERxCIAYQ4kQg8Y3aXPI7jGVY/CoRhwpxVuq+V+qZyuxsOp1YpuyXzN8kuXU6udJJttWekIt/RHr1t7sx6hrckd36VjajKXzwU5w3Y24vN/b7lWav3F6vK4CVitM6ckYmPpXv0zRmRdmbVbVmViYWl35mvG+KODr8VPeiQw0HkSQxhXIkIewgDGhUYSgRqxJ0IlXgsNHBwWr8P3LSbV91uPdl52A4WGS+xZjFrPQzSfJ6HTY1jxpFOrLPeevNavxMLa87z8PuzoMTJ2eS8rexze0n83gvuX4ezJ9S/hFZCGTJI1nAEMkOyVPj3P1y+4CEGRbExggFcVxCIQcdajCRAm32Sp71fuhJ+qS9WjfrNrP3MXsjKUJyqRg52juuCTd7570raJW8WdC8QpX3l5LRc7cUc/O36h6T6bxgM2tU5op1ahrYmnZKyTT0azTMurTv0BFo0zsoVinjYXSfL7l1rNrv9FcBVjdNdDRF0c/UR3QaM6nqGQBB4svZxIEkhCEIWmpUiPQRr1ez9b9HqiMdjVKfzVI2j3r7Gf1I12aMeKTmk0Foxa0didebtZ28NQFWa0S83wIqV1mU15O+5eAdar8vM5/aa+ZdV9zaxUbPLiY+1HnHx9zRh7Odr+cTv8ABSsSGHRqOEIe+T629BiU9EQIJMiybQzWRBSKHGSJEIOkGweGlUmoxWbaXRJu13ySuLD4aU3aEXJ8l+ZHb7E2XGjCzd6k38z4WtlFPvvn1Kc2ZQX5N2k0ks0uft8srYHARoXhuqT/AKm21mtJLPIt18J+h2fJ+yfPowmIVpJ8sv7Bp2cVfz5pcH1XsYHJt2ejjCMI7Y9FCUrcLX+qPDLil+WKWLhbNaZPuT0d+K6litWs2nnbR/1R/dZlWVf5HF9XHmr6ruHimIzLxDzTAsJJp6gjUjDN+6jOqLN95OnoRqO7b6k6Ebp81Zped7F/g4XG7gnEQ6GELD1vZ9T4iX8qKVtUmi1X2C663YyULSTk2nN2s8ox4vvaXUv0Zb+7ZbsbWSWUnZX4aI2cFUULRS1zy06nGc6fB07ceV2cVtPsI4R3oVJtrX4tO0bc96m5bvirdUcpWpOnKUWrSi7NcNOa4aWaydz3L/ERtw/Y8q/iPCNOopx0qLh55dMy7HlcntZZh1Er95yGKqXZkbRl81uS/v8Ac1YytJJ62vbiuSfLuMPEzvKXe/c6GJcmbXZ047UQHQyYrmg5ZJHadjeyX+IfxquVGOi41JL/AMbo46jG7t+ZZv2PS/4d7R36XwaUJylFtzjFOX1PKa4JPS2VvfJq5Tjj9hq0sYufuMvt92e+f4tJLOyaySv7IrUP4Y4+cN5Ro5pS3fjRcu7JNX8T01dkK2Jleu/g0+EYtTn6ZJ9c+467ZmyaOHgoUoJJJK7zk7c5PNmXHmyRgkPqPS3Nrk+ZK/Z7E06jpzo1ISTs96LUV13/AKbdbm3gOxMmk61Tc0bjBXdnmvmeSduFj1f+KVbdoUo/rrRv1UYyyOLnid6Dnezc7W6Wb/YeeoyUq4N2h0WLJj3yQKhQp0Y2pxSjfLi3bi29QFWpZ94OtiLd34yvOpe3MqUW+WdlRUVSLWJlld8ftzK2Iq/y7Li/YHjJ3aXBAZ5Lmxox6EbKrk8/IhU0FUlmV8RV5F6RnlNJAJPP1KuJrWyWr9EEr1t3N68F+cDOlK7uzRCJyNXnUeI9/sOiVKVn6eZAVy05iLUWIHFiEovTPbNk4q8YKTSU4pSknZpWu4rld8f2NWONjGMq11GlCLhTjlnuuzl3ZWXiYm0NiTpNToNzsrypv6mrZ7r0fv1ZhbUxe9hd28k4VGpwleL3d7e0ffbwONsvo6tqXJHFbZxWKlJUItU5O1/pTztk3qD/AIk1n8eCj/SsuaaBvHzoulUlJuMZ7+7ZXullnxS1zMHG4h1qjnK+bb1bsuV2aMcPcmlwhMjq15K1Cja83wTf3MNs6PaErUZ8rJebsc2b8PNs5ud8oSJJkRFxQWKDaTfJW/6sva56F/DDtZOhH/CUMM6tarUck4uKut1fW21ZRUXnyPPFK0O9+y/uXNgbaqYOvGtRaU4prNXTjJWaf5wKcsN8Wi2EqZ9MYBVopyxU6d3a0Kae7D/m85PwRdjO+h4zsT+JG/Pfxc5Jr6YRXyK/F8z0OHamj8Pfc45q6S18jlZIyhLlGn0tyuLsxf4rxcoUZcISd/8AklZ+lvE86limlu9W/Gy/Y2u2vaqWKco0YXUFeTelk78OJy6qqcVKPFX8TRji9ts62jyKOP0/KLTq3WZCU7Z5FWpXtlK3foV6mOj+pe5YoPwXzzpds0JYgHVr21M57ShzfkwcsUpvjlzHWN/BllqoPhNFj4jk8sinjMRuuyzf6np4IJcr4unddVmWRSspzzm8bceyjKV9RhhzQcMcQwgEDU2IjSYhWWxfB6/S21Wt9fDiov7EK2NdaFqqjNcN6C16WM6HC75EpSSWRyUjsUihtzD3pJrKMWluLRXT0vpoZtCmr9LXNfaEr0J/7o28pGNQld2Wll7l0G6K5rkFt1pUXbjKK939jmDoe0kv5cFzk35K33OeRtwfac3UfeOMIlCN2lzaRcUE5vJLl9//AIDJ1Z3bel3dLkuXsQAgsmmdJ2Qw8a83SnKStHeik3mk1deq9TmUW9l410asakdYu9ua0a8VdFeWLlFpdl+CajNX0eo4TBQpRcIxSXHje/Nnmm06UsNXqU4tpJ5dYvOOvRnpbxkHBVb/AMtx3t7lG17vu49xxXb6lH4lKaae9BptNO+68n/3ehz9JJ+o0/J0dWqgpR7X+zmatVyd2231BjjHUOO227YizgX83gVg2EfzLxBLoswOskf7mhL88SLC3/YGyhHba4M3E092XTVAy7iqd49V7FEvi7RxM8Ns+BDjDjFRKA5GLHFGR6K56dyBVa3zEtYruRSquzOWkdmzRxyth2/9SXpIxsMrX0zsbeIX+Ucucn6IwcGt5jw6YuR9Gb2innBclJ+by9jHRobdl/Okv02j9/uZ5vxqoo5eV3NiJQeZAlHj3DlQhhDBISFcSE2AJr4HtBOnQqULKUZpqLbt8Peylbmne/fcxriGFjBRtryNLJKSSb6HYwhDiCYSg/mXeDYgMMXTs108miAoPR8xMoO43asTM/EU919OBoMr4iN11Q8XRi1MdyKQhCLTnEoiFEQBjvaFW8YrovYDiY24Zg8FPJLoiwpJ9TmdM7JpVqP+Sj/umczQqbvjkdljH/k4pc2/M8/qTau+Sy7+HqNhV2Ll4Rl4qpvTk+bb9QZPcFuHQVHJdtgySWTJfDJKGXiSwJAlHISDqDSfVfs/siCgSw0QGYX4bIypksjTIWyIk9wW6EUgIlui3CWQixPQk4CUcvEhC9h3eKCgMH9Nuoe2RS+zsYneNP8AH7EFyISCVFbwI29fz7BKZd0UK0LMgWsRG6vyK1ixPgwZI1IeLEPGI5B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SEhUUEhQUFRQVFxUUFRUUFBQUFBQUFRUYFhQVFBQYHCggGBolHBUUITEhJSkrLi4uFx8zODMsNygtLisBCgoKDg0OGhAQGiwkHiQsLiwsLCwsLCwsLCwsLCwsLCwsLCwsLCwsLSwsLCwsLCwsLCwsLCwsLCwsLCwsLCwsLP/AABEIAP8AxgMBIgACEQEDEQH/xAAcAAABBQEBAQAAAAAAAAAAAAADAAECBAUGBwj/xAA8EAACAQIDBQYFAgQFBQEAAAAAAQIDEQQhMQUSQVFhBnGBkaGxEyIywfBS0QcjQuEUJGJygpKiwtLxU//EABoBAAIDAQEAAAAAAAAAAAAAAAECAAMEBQb/xAAsEQACAgEEAQMDAgcAAAAAAAAAAQIRAwQSITFBEyJRBTJhobEzQ1JxgcHR/9oADAMBAAIRAxEAPwDx8QhClg6JJkESQBkEiwsAMQ1MVjosSdvJA2yVWWYMQIoSLUJd5Vgsy3BAkMh07kJQRaowFUgJYxQnTQ9OHUsSpE4QSG3CgPhjqnwLDQ7jkDcAquFhnDuDyTyIu4bIVZg2WXSI7lg2QrtCkHdIKqKt1DZDPcRt2xYnEBNjJkIyVxCYwQAxDjDlQ6JpEUTiBjIlELEjBBEhGOPIViaWpCSFCTpxLVJXK9NlrDq7FkFFmCssyniMYl9K3uuiNCGzatWEqihL4UXbeSyduPcV54N8EIqGpmdPHvjFeDZbweMhPK9pcn9nxGq7HqzW9GLaXExK1NptPJotSjLhCT3R5OodO5GNIq7ExW+t2Wco+q4M1ZUyl3F0wrlWU61IgqRamiBLIAdMHKBYkDUQgAOIOQeUQExkErVCvMsVCvULEBjCFFCGICEPISGKh0gkENBE4oDY6QSESW6K5NIQYaI9iXIk1kANEUizTyi3+ZlcsUY3tHmxZEXZ7l2ZpxhhqdNJbu4lpk8syL7PYVS3nTTzvbh5GVsrbuHpqFOc3dKMbtNRvbnY2cVtOjCO9OaUeb+1tTlXJGqUHu4KW3HTjDKMVFcEkkjxLtRFfGk1o3deR6ntza1CtSl8KbbSbzTV/Q4Taexfi0PippON9eKXBmjSvZK5D5YOWLajnNhVLVl1TXpf7HWrQ4zCRcZKS/pd/LU7KnJ2TNmb7rMONPbyBnGwCSLdVFexWhmRUCLWoSYKWhAApIq1VnkW5aAKqGRClPMryRclAr1kWpgaA2EOIYAKQooTJ0xhUEjAJukAyzEY6QyROw7ROEQBEo5E1EnTiEkhGwgbWRLDL5o98fceURoIngF0z1nEdlMNVcKjvFRTbjFuKldK90snoArbLoYmr8OUbRprdjbJXiuPPO+oLs9tt1cPm4qUVbN2u1bLxMvYu0Kjxs1KLhBb7cm8s18qvprnc51T6+DpRS5fz0WcX2QhCpOo5z3XpBSvFZJZK10subOZ7R49Rg6VNWirnUdpdruCsk7teFuaPPsbK8ZSlrLhxLcKcncgT9ka8lHBQTqRV7Xfos2dVu5ZcDE2Lsb5lVclZ3ajbrbNm44uxpytN8GFXXIOcbgWg9QC2IgMh8PLMG0HYKoEhWkBqK5YmgVQZAK00VKsS44lecCxAKzQicxDkorSC0okJoPQQz6FS5HjENCOaHSJwK2x6GjH3C/DEln3lhIVsgKKzJvUlKArWAAFMjEnUIU0MgG12VxajWUJ5xk8s7WktGdftLZspr6nbi4umr+UTzqnNqV1qs1bnwOhxk68cNGsnffumt1qyu0nrmnYzZcfuTs14Mnt2jbWxVOCcb5RyScnLPnmc006jvovcHKDlK8ndvyRvYTZcnFWi23olq+5DpLGgtvIxbDf8q3GLkvVv2aL0o5HO4vFPDVH83Fb0VZp8LX521N7D4uFSG9CW8unBvg1wZJRfZW1tdPsHOANxD1AU2RFTAzRDdCOQNyIAHJFepENWqK2ZmYnGcv7jxTZGHlArVEVZYp82KGJZYotAsk0IbfGCEHYPRQHdLFFDMVBEgsEJBoLT84FbY6INFmK06genVBr+gjIO2QaJQY10r3slzeiIAA4seMSpiNqRWUVvddF+5Tq7Rm9Go92vmWqEmVOaRcx2JUFZP536dWdD2X7TL4XwKycoL6bNb0b62v9UXrbnfm78M2KLGlhUo0xsOpeOV1a+D0eUMDB78pVJf6bQprxk3L2MnbXbC6dOhGNODye5e8lynUfzNdFZdDjXITFjp0uW7LZ63+iNfr/AMX6Eq1Vyd2TwuKnTd4ScXxto+9cQIjRS6MLk27b5Ojw3af/APSGf6of+r/ctQ21Rk/r3f8AcreuhyQip4YsdZZHbymmsmn1WaA7xymFxc6bvF25rg+9HRYbFqpDeWq1XJlM8biXQyKRV2hiM7IzakwleV3cryLYRpEkxh0yI6ZYImTjIQ0RCj2Wkg9MCixBFbGDIUZWFBZBIxuIMRbuGQOlDMlJ2VwE7Gr11BXeS930MPG4yVR55JaLh3vmw20ervJ+SXJfnAomjHBVZTmuL2sYQhFpQIQhEIRHEIgBDEhmQgwxIUY3ZCDNBMPXcHddzXNGrUwKcFzSyZjzjZ2YkZKRpz6eeFqy4wMiNGfAkwVQt2iI6EOECHQhkIAxdTzD74EJCJWOEjMs0La88v3KqVg0WI0Gy3JJeJWqzu+i/LkpzyIVluxFN+lxfzGY2Nneb8vICO3cSNiVI5GSW6Tl8kbCsSsMEQZiHSGIQYQhEIMIcYgBFnAUt6a6ZldHR9n8JuwdWS+r6PDLe87+RXlntibNFh9XMl/kJJWVuJj7Sw/9SN2GcpP9Kfm8l738CrWhlYzQlTO5qMKywcWc3F2ZYRDFUt2XTgNSllY19qzzlOEnFk2IQgBEmIZIcAVZoPXyCbxCosx6cblY4aKCjQj6epYhRt9TW9yTvbo7cRJOjRp8Lyyrx5GhSyv+eJR2k7RfXTpc1VJPJLPjxv3GLtqWaXDX88wY+ZHT1VY8D2/FGaIZDmw84IcQzIQQzHYxCERxCIAYQ4kQg8Y3aXPI7jGVY/CoRhwpxVuq+V+qZyuxsOp1YpuyXzN8kuXU6udJJttWekIt/RHr1t7sx6hrckd36VjajKXzwU5w3Y24vN/b7lWav3F6vK4CVitM6ckYmPpXv0zRmRdmbVbVmViYWl35mvG+KODr8VPeiQw0HkSQxhXIkIewgDGhUYSgRqxJ0IlXgsNHBwWr8P3LSbV91uPdl52A4WGS+xZjFrPQzSfJ6HTY1jxpFOrLPeevNavxMLa87z8PuzoMTJ2eS8rexze0n83gvuX4ezJ9S/hFZCGTJI1nAEMkOyVPj3P1y+4CEGRbExggFcVxCIQcdajCRAm32Sp71fuhJ+qS9WjfrNrP3MXsjKUJyqRg52juuCTd7570raJW8WdC8QpX3l5LRc7cUc/O36h6T6bxgM2tU5op1ahrYmnZKyTT0azTMurTv0BFo0zsoVinjYXSfL7l1rNrv9FcBVjdNdDRF0c/UR3QaM6nqGQBB4svZxIEkhCEIWmpUiPQRr1ez9b9HqiMdjVKfzVI2j3r7Gf1I12aMeKTmk0Foxa0didebtZ28NQFWa0S83wIqV1mU15O+5eAdar8vM5/aa+ZdV9zaxUbPLiY+1HnHx9zRh7Odr+cTv8ABSsSGHRqOEIe+T629BiU9EQIJMiybQzWRBSKHGSJEIOkGweGlUmoxWbaXRJu13ySuLD4aU3aEXJ8l+ZHb7E2XGjCzd6k38z4WtlFPvvn1Kc2ZQX5N2k0ks0uft8srYHARoXhuqT/AKm21mtJLPIt18J+h2fJ+yfPowmIVpJ8sv7Bp2cVfz5pcH1XsYHJt2ejjCMI7Y9FCUrcLX+qPDLil+WKWLhbNaZPuT0d+K6litWs2nnbR/1R/dZlWVf5HF9XHmr6ruHimIzLxDzTAsJJp6gjUjDN+6jOqLN95OnoRqO7b6k6Ebp81Zped7F/g4XG7gnEQ6GELD1vZ9T4iX8qKVtUmi1X2C663YyULSTk2nN2s8ox4vvaXUv0Zb+7ZbsbWSWUnZX4aI2cFUULRS1zy06nGc6fB07ceV2cVtPsI4R3oVJtrX4tO0bc96m5bvirdUcpWpOnKUWrSi7NcNOa4aWaydz3L/ERtw/Y8q/iPCNOopx0qLh55dMy7HlcntZZh1Er95yGKqXZkbRl81uS/v8Ac1YytJJ62vbiuSfLuMPEzvKXe/c6GJcmbXZ047UQHQyYrmg5ZJHadjeyX+IfxquVGOi41JL/AMbo46jG7t+ZZv2PS/4d7R36XwaUJylFtzjFOX1PKa4JPS2VvfJq5Tjj9hq0sYufuMvt92e+f4tJLOyaySv7IrUP4Y4+cN5Ro5pS3fjRcu7JNX8T01dkK2Jleu/g0+EYtTn6ZJ9c+467ZmyaOHgoUoJJJK7zk7c5PNmXHmyRgkPqPS3Nrk+ZK/Z7E06jpzo1ISTs96LUV13/AKbdbm3gOxMmk61Tc0bjBXdnmvmeSduFj1f+KVbdoUo/rrRv1UYyyOLnid6Dnezc7W6Wb/YeeoyUq4N2h0WLJj3yQKhQp0Y2pxSjfLi3bi29QFWpZ94OtiLd34yvOpe3MqUW+WdlRUVSLWJlld8ftzK2Iq/y7Li/YHjJ3aXBAZ5Lmxox6EbKrk8/IhU0FUlmV8RV5F6RnlNJAJPP1KuJrWyWr9EEr1t3N68F+cDOlK7uzRCJyNXnUeI9/sOiVKVn6eZAVy05iLUWIHFiEovTPbNk4q8YKTSU4pSknZpWu4rld8f2NWONjGMq11GlCLhTjlnuuzl3ZWXiYm0NiTpNToNzsrypv6mrZ7r0fv1ZhbUxe9hd28k4VGpwleL3d7e0ffbwONsvo6tqXJHFbZxWKlJUItU5O1/pTztk3qD/AIk1n8eCj/SsuaaBvHzoulUlJuMZ7+7ZXullnxS1zMHG4h1qjnK+bb1bsuV2aMcPcmlwhMjq15K1Cja83wTf3MNs6PaErUZ8rJebsc2b8PNs5ud8oSJJkRFxQWKDaTfJW/6sva56F/DDtZOhH/CUMM6tarUck4uKut1fW21ZRUXnyPPFK0O9+y/uXNgbaqYOvGtRaU4prNXTjJWaf5wKcsN8Wi2EqZ9MYBVopyxU6d3a0Kae7D/m85PwRdjO+h4zsT+JG/Pfxc5Jr6YRXyK/F8z0OHamj8Pfc45q6S18jlZIyhLlGn0tyuLsxf4rxcoUZcISd/8AklZ+lvE86limlu9W/Gy/Y2u2vaqWKco0YXUFeTelk78OJy6qqcVKPFX8TRji9ts62jyKOP0/KLTq3WZCU7Z5FWpXtlK3foV6mOj+pe5YoPwXzzpds0JYgHVr21M57ShzfkwcsUpvjlzHWN/BllqoPhNFj4jk8sinjMRuuyzf6np4IJcr4unddVmWRSspzzm8bceyjKV9RhhzQcMcQwgEDU2IjSYhWWxfB6/S21Wt9fDiov7EK2NdaFqqjNcN6C16WM6HC75EpSSWRyUjsUihtzD3pJrKMWluLRXT0vpoZtCmr9LXNfaEr0J/7o28pGNQld2Wll7l0G6K5rkFt1pUXbjKK939jmDoe0kv5cFzk35K33OeRtwfac3UfeOMIlCN2lzaRcUE5vJLl9//AIDJ1Z3bel3dLkuXsQAgsmmdJ2Qw8a83SnKStHeik3mk1deq9TmUW9l410asakdYu9ua0a8VdFeWLlFpdl+CajNX0eo4TBQpRcIxSXHje/Nnmm06UsNXqU4tpJ5dYvOOvRnpbxkHBVb/AMtx3t7lG17vu49xxXb6lH4lKaae9BptNO+68n/3ehz9JJ+o0/J0dWqgpR7X+zmatVyd2231BjjHUOO227YizgX83gVg2EfzLxBLoswOskf7mhL88SLC3/YGyhHba4M3E092XTVAy7iqd49V7FEvi7RxM8Ns+BDjDjFRKA5GLHFGR6K56dyBVa3zEtYruRSquzOWkdmzRxyth2/9SXpIxsMrX0zsbeIX+Ucucn6IwcGt5jw6YuR9Gb2innBclJ+by9jHRobdl/Okv02j9/uZ5vxqoo5eV3NiJQeZAlHj3DlQhhDBISFcSE2AJr4HtBOnQqULKUZpqLbt8Peylbmne/fcxriGFjBRtryNLJKSSb6HYwhDiCYSg/mXeDYgMMXTs108miAoPR8xMoO43asTM/EU919OBoMr4iN11Q8XRi1MdyKQhCLTnEoiFEQBjvaFW8YrovYDiY24Zg8FPJLoiwpJ9TmdM7JpVqP+Sj/umczQqbvjkdljH/k4pc2/M8/qTau+Sy7+HqNhV2Ll4Rl4qpvTk+bb9QZPcFuHQVHJdtgySWTJfDJKGXiSwJAlHISDqDSfVfs/siCgSw0QGYX4bIypksjTIWyIk9wW6EUgIlui3CWQixPQk4CUcvEhC9h3eKCgMH9Nuoe2RS+zsYneNP8AH7EFyISCVFbwI29fz7BKZd0UK0LMgWsRG6vyK1ixPgwZI1IeLEPGI5B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xQSEhUUEhQUFRQVFxUUFRUUFBQUFBQUFRUYFhQVFBQYHCggGBolHBUUITEhJSkrLi4uFx8zODMsNygtLisBCgoKDg0OGhAQGiwkHiQsLiwsLCwsLCwsLCwsLCwsLCwsLCwsLCwsLSwsLCwsLCwsLCwsLCwsLCwsLCwsLCwsLP/AABEIAP8AxgMBIgACEQEDEQH/xAAcAAABBQEBAQAAAAAAAAAAAAADAAECBAUGBwj/xAA8EAACAQIDBQYFAgQFBQEAAAAAAQIDEQQhMQUSQVFhBnGBkaGxEyIywfBS0QcjQuEUJGJygpKiwtLxU//EABoBAAIDAQEAAAAAAAAAAAAAAAECAAMEBQb/xAAsEQACAgEEAQMDAgcAAAAAAAAAAQIRAwQSITFBEyJRBTJhobEzQ1JxgcHR/9oADAMBAAIRAxEAPwDx8QhClg6JJkESQBkEiwsAMQ1MVjosSdvJA2yVWWYMQIoSLUJd5Vgsy3BAkMh07kJQRaowFUgJYxQnTQ9OHUsSpE4QSG3CgPhjqnwLDQ7jkDcAquFhnDuDyTyIu4bIVZg2WXSI7lg2QrtCkHdIKqKt1DZDPcRt2xYnEBNjJkIyVxCYwQAxDjDlQ6JpEUTiBjIlELEjBBEhGOPIViaWpCSFCTpxLVJXK9NlrDq7FkFFmCssyniMYl9K3uuiNCGzatWEqihL4UXbeSyduPcV54N8EIqGpmdPHvjFeDZbweMhPK9pcn9nxGq7HqzW9GLaXExK1NptPJotSjLhCT3R5OodO5GNIq7ExW+t2Wco+q4M1ZUyl3F0wrlWU61IgqRamiBLIAdMHKBYkDUQgAOIOQeUQExkErVCvMsVCvULEBjCFFCGICEPISGKh0gkENBE4oDY6QSESW6K5NIQYaI9iXIk1kANEUizTyi3+ZlcsUY3tHmxZEXZ7l2ZpxhhqdNJbu4lpk8syL7PYVS3nTTzvbh5GVsrbuHpqFOc3dKMbtNRvbnY2cVtOjCO9OaUeb+1tTlXJGqUHu4KW3HTjDKMVFcEkkjxLtRFfGk1o3deR6ntza1CtSl8KbbSbzTV/Q4Taexfi0PippON9eKXBmjSvZK5D5YOWLajnNhVLVl1TXpf7HWrQ4zCRcZKS/pd/LU7KnJ2TNmb7rMONPbyBnGwCSLdVFexWhmRUCLWoSYKWhAApIq1VnkW5aAKqGRClPMryRclAr1kWpgaA2EOIYAKQooTJ0xhUEjAJukAyzEY6QyROw7ROEQBEo5E1EnTiEkhGwgbWRLDL5o98fceURoIngF0z1nEdlMNVcKjvFRTbjFuKldK90snoArbLoYmr8OUbRprdjbJXiuPPO+oLs9tt1cPm4qUVbN2u1bLxMvYu0Kjxs1KLhBb7cm8s18qvprnc51T6+DpRS5fz0WcX2QhCpOo5z3XpBSvFZJZK10subOZ7R49Rg6VNWirnUdpdruCsk7teFuaPPsbK8ZSlrLhxLcKcncgT9ka8lHBQTqRV7Xfos2dVu5ZcDE2Lsb5lVclZ3ajbrbNm44uxpytN8GFXXIOcbgWg9QC2IgMh8PLMG0HYKoEhWkBqK5YmgVQZAK00VKsS44lecCxAKzQicxDkorSC0okJoPQQz6FS5HjENCOaHSJwK2x6GjH3C/DEln3lhIVsgKKzJvUlKArWAAFMjEnUIU0MgG12VxajWUJ5xk8s7WktGdftLZspr6nbi4umr+UTzqnNqV1qs1bnwOhxk68cNGsnffumt1qyu0nrmnYzZcfuTs14Mnt2jbWxVOCcb5RyScnLPnmc006jvovcHKDlK8ndvyRvYTZcnFWi23olq+5DpLGgtvIxbDf8q3GLkvVv2aL0o5HO4vFPDVH83Fb0VZp8LX521N7D4uFSG9CW8unBvg1wZJRfZW1tdPsHOANxD1AU2RFTAzRDdCOQNyIAHJFepENWqK2ZmYnGcv7jxTZGHlArVEVZYp82KGJZYotAsk0IbfGCEHYPRQHdLFFDMVBEgsEJBoLT84FbY6INFmK06genVBr+gjIO2QaJQY10r3slzeiIAA4seMSpiNqRWUVvddF+5Tq7Rm9Go92vmWqEmVOaRcx2JUFZP536dWdD2X7TL4XwKycoL6bNb0b62v9UXrbnfm78M2KLGlhUo0xsOpeOV1a+D0eUMDB78pVJf6bQprxk3L2MnbXbC6dOhGNODye5e8lynUfzNdFZdDjXITFjp0uW7LZ63+iNfr/AMX6Eq1Vyd2TwuKnTd4ScXxto+9cQIjRS6MLk27b5Ojw3af/APSGf6of+r/ctQ21Rk/r3f8AcreuhyQip4YsdZZHbymmsmn1WaA7xymFxc6bvF25rg+9HRYbFqpDeWq1XJlM8biXQyKRV2hiM7IzakwleV3cryLYRpEkxh0yI6ZYImTjIQ0RCj2Wkg9MCixBFbGDIUZWFBZBIxuIMRbuGQOlDMlJ2VwE7Gr11BXeS930MPG4yVR55JaLh3vmw20ervJ+SXJfnAomjHBVZTmuL2sYQhFpQIQhEIRHEIgBDEhmQgwxIUY3ZCDNBMPXcHddzXNGrUwKcFzSyZjzjZ2YkZKRpz6eeFqy4wMiNGfAkwVQt2iI6EOECHQhkIAxdTzD74EJCJWOEjMs0La88v3KqVg0WI0Gy3JJeJWqzu+i/LkpzyIVluxFN+lxfzGY2Nneb8vICO3cSNiVI5GSW6Tl8kbCsSsMEQZiHSGIQYQhEIMIcYgBFnAUt6a6ZldHR9n8JuwdWS+r6PDLe87+RXlntibNFh9XMl/kJJWVuJj7Sw/9SN2GcpP9Kfm8l738CrWhlYzQlTO5qMKywcWc3F2ZYRDFUt2XTgNSllY19qzzlOEnFk2IQgBEmIZIcAVZoPXyCbxCosx6cblY4aKCjQj6epYhRt9TW9yTvbo7cRJOjRp8Lyyrx5GhSyv+eJR2k7RfXTpc1VJPJLPjxv3GLtqWaXDX88wY+ZHT1VY8D2/FGaIZDmw84IcQzIQQzHYxCERxCIAYQ4kQg8Y3aXPI7jGVY/CoRhwpxVuq+V+qZyuxsOp1YpuyXzN8kuXU6udJJttWekIt/RHr1t7sx6hrckd36VjajKXzwU5w3Y24vN/b7lWav3F6vK4CVitM6ckYmPpXv0zRmRdmbVbVmViYWl35mvG+KODr8VPeiQw0HkSQxhXIkIewgDGhUYSgRqxJ0IlXgsNHBwWr8P3LSbV91uPdl52A4WGS+xZjFrPQzSfJ6HTY1jxpFOrLPeevNavxMLa87z8PuzoMTJ2eS8rexze0n83gvuX4ezJ9S/hFZCGTJI1nAEMkOyVPj3P1y+4CEGRbExggFcVxCIQcdajCRAm32Sp71fuhJ+qS9WjfrNrP3MXsjKUJyqRg52juuCTd7570raJW8WdC8QpX3l5LRc7cUc/O36h6T6bxgM2tU5op1ahrYmnZKyTT0azTMurTv0BFo0zsoVinjYXSfL7l1rNrv9FcBVjdNdDRF0c/UR3QaM6nqGQBB4svZxIEkhCEIWmpUiPQRr1ez9b9HqiMdjVKfzVI2j3r7Gf1I12aMeKTmk0Foxa0didebtZ28NQFWa0S83wIqV1mU15O+5eAdar8vM5/aa+ZdV9zaxUbPLiY+1HnHx9zRh7Odr+cTv8ABSsSGHRqOEIe+T629BiU9EQIJMiybQzWRBSKHGSJEIOkGweGlUmoxWbaXRJu13ySuLD4aU3aEXJ8l+ZHb7E2XGjCzd6k38z4WtlFPvvn1Kc2ZQX5N2k0ks0uft8srYHARoXhuqT/AKm21mtJLPIt18J+h2fJ+yfPowmIVpJ8sv7Bp2cVfz5pcH1XsYHJt2ejjCMI7Y9FCUrcLX+qPDLil+WKWLhbNaZPuT0d+K6litWs2nnbR/1R/dZlWVf5HF9XHmr6ruHimIzLxDzTAsJJp6gjUjDN+6jOqLN95OnoRqO7b6k6Ebp81Zped7F/g4XG7gnEQ6GELD1vZ9T4iX8qKVtUmi1X2C663YyULSTk2nN2s8ox4vvaXUv0Zb+7ZbsbWSWUnZX4aI2cFUULRS1zy06nGc6fB07ceV2cVtPsI4R3oVJtrX4tO0bc96m5bvirdUcpWpOnKUWrSi7NcNOa4aWaydz3L/ERtw/Y8q/iPCNOopx0qLh55dMy7HlcntZZh1Er95yGKqXZkbRl81uS/v8Ac1YytJJ62vbiuSfLuMPEzvKXe/c6GJcmbXZ047UQHQyYrmg5ZJHadjeyX+IfxquVGOi41JL/AMbo46jG7t+ZZv2PS/4d7R36XwaUJylFtzjFOX1PKa4JPS2VvfJq5Tjj9hq0sYufuMvt92e+f4tJLOyaySv7IrUP4Y4+cN5Ro5pS3fjRcu7JNX8T01dkK2Jleu/g0+EYtTn6ZJ9c+467ZmyaOHgoUoJJJK7zk7c5PNmXHmyRgkPqPS3Nrk+ZK/Z7E06jpzo1ISTs96LUV13/AKbdbm3gOxMmk61Tc0bjBXdnmvmeSduFj1f+KVbdoUo/rrRv1UYyyOLnid6Dnezc7W6Wb/YeeoyUq4N2h0WLJj3yQKhQp0Y2pxSjfLi3bi29QFWpZ94OtiLd34yvOpe3MqUW+WdlRUVSLWJlld8ftzK2Iq/y7Li/YHjJ3aXBAZ5Lmxox6EbKrk8/IhU0FUlmV8RV5F6RnlNJAJPP1KuJrWyWr9EEr1t3N68F+cDOlK7uzRCJyNXnUeI9/sOiVKVn6eZAVy05iLUWIHFiEovTPbNk4q8YKTSU4pSknZpWu4rld8f2NWONjGMq11GlCLhTjlnuuzl3ZWXiYm0NiTpNToNzsrypv6mrZ7r0fv1ZhbUxe9hd28k4VGpwleL3d7e0ffbwONsvo6tqXJHFbZxWKlJUItU5O1/pTztk3qD/AIk1n8eCj/SsuaaBvHzoulUlJuMZ7+7ZXullnxS1zMHG4h1qjnK+bb1bsuV2aMcPcmlwhMjq15K1Cja83wTf3MNs6PaErUZ8rJebsc2b8PNs5ud8oSJJkRFxQWKDaTfJW/6sva56F/DDtZOhH/CUMM6tarUck4uKut1fW21ZRUXnyPPFK0O9+y/uXNgbaqYOvGtRaU4prNXTjJWaf5wKcsN8Wi2EqZ9MYBVopyxU6d3a0Kae7D/m85PwRdjO+h4zsT+JG/Pfxc5Jr6YRXyK/F8z0OHamj8Pfc45q6S18jlZIyhLlGn0tyuLsxf4rxcoUZcISd/8AklZ+lvE86limlu9W/Gy/Y2u2vaqWKco0YXUFeTelk78OJy6qqcVKPFX8TRji9ts62jyKOP0/KLTq3WZCU7Z5FWpXtlK3foV6mOj+pe5YoPwXzzpds0JYgHVr21M57ShzfkwcsUpvjlzHWN/BllqoPhNFj4jk8sinjMRuuyzf6np4IJcr4unddVmWRSspzzm8bceyjKV9RhhzQcMcQwgEDU2IjSYhWWxfB6/S21Wt9fDiov7EK2NdaFqqjNcN6C16WM6HC75EpSSWRyUjsUihtzD3pJrKMWluLRXT0vpoZtCmr9LXNfaEr0J/7o28pGNQld2Wll7l0G6K5rkFt1pUXbjKK939jmDoe0kv5cFzk35K33OeRtwfac3UfeOMIlCN2lzaRcUE5vJLl9//AIDJ1Z3bel3dLkuXsQAgsmmdJ2Qw8a83SnKStHeik3mk1deq9TmUW9l410asakdYu9ua0a8VdFeWLlFpdl+CajNX0eo4TBQpRcIxSXHje/Nnmm06UsNXqU4tpJ5dYvOOvRnpbxkHBVb/AMtx3t7lG17vu49xxXb6lH4lKaae9BptNO+68n/3ehz9JJ+o0/J0dWqgpR7X+zmatVyd2231BjjHUOO227YizgX83gVg2EfzLxBLoswOskf7mhL88SLC3/YGyhHba4M3E092XTVAy7iqd49V7FEvi7RxM8Ns+BDjDjFRKA5GLHFGR6K56dyBVa3zEtYruRSquzOWkdmzRxyth2/9SXpIxsMrX0zsbeIX+Ucucn6IwcGt5jw6YuR9Gb2innBclJ+by9jHRobdl/Okv02j9/uZ5vxqoo5eV3NiJQeZAlHj3DlQhhDBISFcSE2AJr4HtBOnQqULKUZpqLbt8Peylbmne/fcxriGFjBRtryNLJKSSb6HYwhDiCYSg/mXeDYgMMXTs108miAoPR8xMoO43asTM/EU919OBoMr4iN11Q8XRi1MdyKQhCLTnEoiFEQBjvaFW8YrovYDiY24Zg8FPJLoiwpJ9TmdM7JpVqP+Sj/umczQqbvjkdljH/k4pc2/M8/qTau+Sy7+HqNhV2Ll4Rl4qpvTk+bb9QZPcFuHQVHJdtgySWTJfDJKGXiSwJAlHISDqDSfVfs/siCgSw0QGYX4bIypksjTIWyIk9wW6EUgIlui3CWQixPQk4CUcvEhC9h3eKCgMH9Nuoe2RS+zsYneNP8AH7EFyISCVFbwI29fz7BKZd0UK0LMgWsRG6vyK1ixPgwZI1IeLEPGI5B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http://assets.nydailynews.com/polopoly_fs/1.1272130.1361796803!/img/httpImage/image.jpg_gen/derivatives/landscape_635/machiavelli25n-1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0"/>
            <a:ext cx="3024188" cy="3919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41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Copernicus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Revolutionized the viewing of the universe with the </a:t>
            </a:r>
            <a:r>
              <a:rPr lang="en-US" u="sng" dirty="0"/>
              <a:t>heliocentric model</a:t>
            </a:r>
            <a:r>
              <a:rPr lang="en-US" dirty="0"/>
              <a:t>, placing the sun at the middle of the solar system, not the Earth</a:t>
            </a:r>
          </a:p>
          <a:p>
            <a:endParaRPr lang="en-US" dirty="0"/>
          </a:p>
        </p:txBody>
      </p:sp>
      <p:pic>
        <p:nvPicPr>
          <p:cNvPr id="10242" name="Picture 2" descr="http://1.bp.blogspot.com/_hMTEA59myUc/S_fWoiOhLCI/AAAAAAAACas/cVgfNHLtIhw/s1600/coperni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16275"/>
            <a:ext cx="2852685" cy="3641725"/>
          </a:xfrm>
          <a:prstGeom prst="rect">
            <a:avLst/>
          </a:prstGeom>
          <a:noFill/>
        </p:spPr>
      </p:pic>
      <p:pic>
        <p:nvPicPr>
          <p:cNvPr id="10244" name="Picture 4" descr="http://josecarilloforum.com/imgs/copernicusmug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62867"/>
            <a:ext cx="4114800" cy="3395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106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trade massive trade routes brought about by the Crusades, the Renaissance spread </a:t>
            </a:r>
          </a:p>
          <a:p>
            <a:r>
              <a:rPr lang="en-US" dirty="0" smtClean="0"/>
              <a:t>From Italy north into France, Belgium, England, east into Germany, and west into Spain.</a:t>
            </a:r>
          </a:p>
          <a:p>
            <a:r>
              <a:rPr lang="en-US" dirty="0" smtClean="0"/>
              <a:t>1450 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643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http://web000.greece.k12.ny.us/SocialStudiesResources/Social_Studies_Resources/GHG_Documents/TradeRoutes-01.04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15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1676400" y="6629400"/>
            <a:ext cx="3048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240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497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Notables of the Renaissance    </vt:lpstr>
      <vt:lpstr>Bellringer</vt:lpstr>
      <vt:lpstr>Leonardo Da Vinci</vt:lpstr>
      <vt:lpstr>Michelangelo</vt:lpstr>
      <vt:lpstr>Raphael</vt:lpstr>
      <vt:lpstr>Niccolo Machiavelli</vt:lpstr>
      <vt:lpstr>Copernicus</vt:lpstr>
      <vt:lpstr>Renaissance Spreads</vt:lpstr>
      <vt:lpstr>Slide 9</vt:lpstr>
      <vt:lpstr>Albrecht Durer</vt:lpstr>
      <vt:lpstr>Erasmus</vt:lpstr>
      <vt:lpstr>William Shakespeare</vt:lpstr>
      <vt:lpstr>Slide 13</vt:lpstr>
      <vt:lpstr>Essential Question</vt:lpstr>
      <vt:lpstr>Notables of the Renaissance Fake Facebook Project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Ccsteacher</cp:lastModifiedBy>
  <cp:revision>186</cp:revision>
  <dcterms:created xsi:type="dcterms:W3CDTF">2013-03-18T17:01:34Z</dcterms:created>
  <dcterms:modified xsi:type="dcterms:W3CDTF">2014-04-05T14:56:59Z</dcterms:modified>
</cp:coreProperties>
</file>