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365" r:id="rId4"/>
    <p:sldId id="356" r:id="rId5"/>
    <p:sldId id="363" r:id="rId6"/>
    <p:sldId id="367" r:id="rId7"/>
    <p:sldId id="364" r:id="rId8"/>
    <p:sldId id="350" r:id="rId9"/>
    <p:sldId id="362" r:id="rId10"/>
    <p:sldId id="368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6B6E8-AF95-49D2-8F19-7DC71F7F8044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302605C3-7A33-4686-B28F-7D5DB0B153D2}">
      <dgm:prSet phldrT="[Text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928AFF6-C826-4ECB-9907-C0D57B365BCB}" type="parTrans" cxnId="{0460732E-0C7B-4833-AAA6-3908335EBDB4}">
      <dgm:prSet/>
      <dgm:spPr/>
      <dgm:t>
        <a:bodyPr/>
        <a:lstStyle/>
        <a:p>
          <a:endParaRPr lang="en-US"/>
        </a:p>
      </dgm:t>
    </dgm:pt>
    <dgm:pt modelId="{2E8AF591-4295-4BB1-B01E-90AE48698103}" type="sibTrans" cxnId="{0460732E-0C7B-4833-AAA6-3908335EBDB4}">
      <dgm:prSet/>
      <dgm:spPr/>
      <dgm:t>
        <a:bodyPr/>
        <a:lstStyle/>
        <a:p>
          <a:endParaRPr lang="en-US"/>
        </a:p>
      </dgm:t>
    </dgm:pt>
    <dgm:pt modelId="{6BDBC454-1216-4730-90FC-4EFE31CD8BF5}">
      <dgm:prSet phldrT="[Text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872C03D-1563-4D79-BD80-570D504F73CD}" type="parTrans" cxnId="{97EB7B4D-624B-4687-B48D-33EB9C51DB24}">
      <dgm:prSet/>
      <dgm:spPr/>
      <dgm:t>
        <a:bodyPr/>
        <a:lstStyle/>
        <a:p>
          <a:endParaRPr lang="en-US"/>
        </a:p>
      </dgm:t>
    </dgm:pt>
    <dgm:pt modelId="{4FAFFDC8-8EB7-4549-84E3-C6E96257DEDA}" type="sibTrans" cxnId="{97EB7B4D-624B-4687-B48D-33EB9C51DB24}">
      <dgm:prSet/>
      <dgm:spPr/>
      <dgm:t>
        <a:bodyPr/>
        <a:lstStyle/>
        <a:p>
          <a:endParaRPr lang="en-US"/>
        </a:p>
      </dgm:t>
    </dgm:pt>
    <dgm:pt modelId="{D2BAA185-1FA6-49C6-A897-F8CEA1D1F2BC}" type="pres">
      <dgm:prSet presAssocID="{3EB6B6E8-AF95-49D2-8F19-7DC71F7F8044}" presName="compositeShape" presStyleCnt="0">
        <dgm:presLayoutVars>
          <dgm:chMax val="7"/>
          <dgm:dir/>
          <dgm:resizeHandles val="exact"/>
        </dgm:presLayoutVars>
      </dgm:prSet>
      <dgm:spPr/>
    </dgm:pt>
    <dgm:pt modelId="{34059C73-DB0F-4B15-BAA5-A74AFCF0873D}" type="pres">
      <dgm:prSet presAssocID="{302605C3-7A33-4686-B28F-7D5DB0B153D2}" presName="circ1" presStyleLbl="vennNode1" presStyleIdx="0" presStyleCnt="2" custScaleX="108108"/>
      <dgm:spPr/>
      <dgm:t>
        <a:bodyPr/>
        <a:lstStyle/>
        <a:p>
          <a:endParaRPr lang="en-US"/>
        </a:p>
      </dgm:t>
    </dgm:pt>
    <dgm:pt modelId="{956602B9-9334-43BC-9F1B-387CBDE612AA}" type="pres">
      <dgm:prSet presAssocID="{302605C3-7A33-4686-B28F-7D5DB0B153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A9E2E-1146-45F0-AB68-3F60400516A7}" type="pres">
      <dgm:prSet presAssocID="{6BDBC454-1216-4730-90FC-4EFE31CD8BF5}" presName="circ2" presStyleLbl="vennNode1" presStyleIdx="1" presStyleCnt="2" custScaleX="108108"/>
      <dgm:spPr/>
      <dgm:t>
        <a:bodyPr/>
        <a:lstStyle/>
        <a:p>
          <a:endParaRPr lang="en-US"/>
        </a:p>
      </dgm:t>
    </dgm:pt>
    <dgm:pt modelId="{0333B59C-2BCF-4AB7-9ADA-E285ABDA64AE}" type="pres">
      <dgm:prSet presAssocID="{6BDBC454-1216-4730-90FC-4EFE31CD8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0732E-0C7B-4833-AAA6-3908335EBDB4}" srcId="{3EB6B6E8-AF95-49D2-8F19-7DC71F7F8044}" destId="{302605C3-7A33-4686-B28F-7D5DB0B153D2}" srcOrd="0" destOrd="0" parTransId="{A928AFF6-C826-4ECB-9907-C0D57B365BCB}" sibTransId="{2E8AF591-4295-4BB1-B01E-90AE48698103}"/>
    <dgm:cxn modelId="{6F572E8B-3D7C-4C4B-B5F6-8BBEF5F759E5}" type="presOf" srcId="{6BDBC454-1216-4730-90FC-4EFE31CD8BF5}" destId="{FEAA9E2E-1146-45F0-AB68-3F60400516A7}" srcOrd="0" destOrd="0" presId="urn:microsoft.com/office/officeart/2005/8/layout/venn1"/>
    <dgm:cxn modelId="{05BBF270-1E9C-4B0F-8AA9-09E49FAD92CF}" type="presOf" srcId="{302605C3-7A33-4686-B28F-7D5DB0B153D2}" destId="{34059C73-DB0F-4B15-BAA5-A74AFCF0873D}" srcOrd="0" destOrd="0" presId="urn:microsoft.com/office/officeart/2005/8/layout/venn1"/>
    <dgm:cxn modelId="{97EB7B4D-624B-4687-B48D-33EB9C51DB24}" srcId="{3EB6B6E8-AF95-49D2-8F19-7DC71F7F8044}" destId="{6BDBC454-1216-4730-90FC-4EFE31CD8BF5}" srcOrd="1" destOrd="0" parTransId="{D872C03D-1563-4D79-BD80-570D504F73CD}" sibTransId="{4FAFFDC8-8EB7-4549-84E3-C6E96257DEDA}"/>
    <dgm:cxn modelId="{FE2B7803-FB49-498E-9C6D-00B339B3FA17}" type="presOf" srcId="{3EB6B6E8-AF95-49D2-8F19-7DC71F7F8044}" destId="{D2BAA185-1FA6-49C6-A897-F8CEA1D1F2BC}" srcOrd="0" destOrd="0" presId="urn:microsoft.com/office/officeart/2005/8/layout/venn1"/>
    <dgm:cxn modelId="{B72DA095-D4D3-4232-BA6A-128734138E64}" type="presOf" srcId="{6BDBC454-1216-4730-90FC-4EFE31CD8BF5}" destId="{0333B59C-2BCF-4AB7-9ADA-E285ABDA64AE}" srcOrd="1" destOrd="0" presId="urn:microsoft.com/office/officeart/2005/8/layout/venn1"/>
    <dgm:cxn modelId="{BC9A9216-01B2-4CC8-BB09-010AC7272D34}" type="presOf" srcId="{302605C3-7A33-4686-B28F-7D5DB0B153D2}" destId="{956602B9-9334-43BC-9F1B-387CBDE612AA}" srcOrd="1" destOrd="0" presId="urn:microsoft.com/office/officeart/2005/8/layout/venn1"/>
    <dgm:cxn modelId="{17911C0F-844C-4DFE-8846-DE13CB1BA614}" type="presParOf" srcId="{D2BAA185-1FA6-49C6-A897-F8CEA1D1F2BC}" destId="{34059C73-DB0F-4B15-BAA5-A74AFCF0873D}" srcOrd="0" destOrd="0" presId="urn:microsoft.com/office/officeart/2005/8/layout/venn1"/>
    <dgm:cxn modelId="{20A54906-0630-4658-AF9A-B2A965248946}" type="presParOf" srcId="{D2BAA185-1FA6-49C6-A897-F8CEA1D1F2BC}" destId="{956602B9-9334-43BC-9F1B-387CBDE612AA}" srcOrd="1" destOrd="0" presId="urn:microsoft.com/office/officeart/2005/8/layout/venn1"/>
    <dgm:cxn modelId="{1ED72781-DBB4-4AD3-BDBA-885BB36EC139}" type="presParOf" srcId="{D2BAA185-1FA6-49C6-A897-F8CEA1D1F2BC}" destId="{FEAA9E2E-1146-45F0-AB68-3F60400516A7}" srcOrd="2" destOrd="0" presId="urn:microsoft.com/office/officeart/2005/8/layout/venn1"/>
    <dgm:cxn modelId="{E8486468-87AF-418F-973F-E816F57FE56C}" type="presParOf" srcId="{D2BAA185-1FA6-49C6-A897-F8CEA1D1F2BC}" destId="{0333B59C-2BCF-4AB7-9ADA-E285ABDA64A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59C73-DB0F-4B15-BAA5-A74AFCF0873D}">
      <dsp:nvSpPr>
        <dsp:cNvPr id="0" name=""/>
        <dsp:cNvSpPr/>
      </dsp:nvSpPr>
      <dsp:spPr>
        <a:xfrm>
          <a:off x="2" y="1110615"/>
          <a:ext cx="5486394" cy="5074919"/>
        </a:xfrm>
        <a:prstGeom prst="ellipse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6120" y="1709057"/>
        <a:ext cx="3163326" cy="3878035"/>
      </dsp:txXfrm>
    </dsp:sp>
    <dsp:sp modelId="{FEAA9E2E-1146-45F0-AB68-3F60400516A7}">
      <dsp:nvSpPr>
        <dsp:cNvPr id="0" name=""/>
        <dsp:cNvSpPr/>
      </dsp:nvSpPr>
      <dsp:spPr>
        <a:xfrm>
          <a:off x="3657602" y="1110615"/>
          <a:ext cx="5486394" cy="5074919"/>
        </a:xfrm>
        <a:prstGeom prst="ellipse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14552" y="1709057"/>
        <a:ext cx="3163326" cy="387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Ottoman and </a:t>
            </a:r>
            <a:r>
              <a:rPr lang="en-US" dirty="0" err="1" smtClean="0"/>
              <a:t>Safavid</a:t>
            </a:r>
            <a:r>
              <a:rPr lang="en-US" dirty="0" smtClean="0"/>
              <a:t>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729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17500" y="609600"/>
            <a:ext cx="8510588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Ottoman Empire				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Safavid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Empire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How were the Islamic Ottoman and </a:t>
            </a:r>
            <a:r>
              <a:rPr lang="en-US" dirty="0" err="1" smtClean="0"/>
              <a:t>Safavid</a:t>
            </a:r>
            <a:r>
              <a:rPr lang="en-US" dirty="0" smtClean="0"/>
              <a:t> Empires similar yet different?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752599"/>
          </a:xfrm>
        </p:spPr>
        <p:txBody>
          <a:bodyPr/>
          <a:lstStyle/>
          <a:p>
            <a:r>
              <a:rPr lang="en-US" dirty="0" smtClean="0"/>
              <a:t>What events gave rise to the Byzantine Empire?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200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the Islamic Ottoman and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Safavid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Empires similar yet different?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calgary.ca/applied_history/tutor/imageislam/ottosafa1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631"/>
            <a:ext cx="9144000" cy="675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I.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Turks, settled in Asia </a:t>
            </a:r>
            <a:r>
              <a:rPr lang="en-US" sz="2800" dirty="0" smtClean="0"/>
              <a:t>Minor</a:t>
            </a:r>
          </a:p>
          <a:p>
            <a:r>
              <a:rPr lang="en-US" sz="2800" dirty="0" smtClean="0"/>
              <a:t>Captured </a:t>
            </a:r>
            <a:r>
              <a:rPr lang="en-US" sz="2800" dirty="0" smtClean="0"/>
              <a:t>Constantinople, ending Byzantine rule in 1453 CE</a:t>
            </a:r>
          </a:p>
          <a:p>
            <a:r>
              <a:rPr lang="en-US" sz="2800" b="1" u="sng" dirty="0" smtClean="0"/>
              <a:t>Suleiman the Magnificent </a:t>
            </a:r>
            <a:r>
              <a:rPr lang="en-US" sz="2800" dirty="0" smtClean="0"/>
              <a:t>expanded Ottoman land into the Middle East and Eastern </a:t>
            </a:r>
            <a:r>
              <a:rPr lang="en-US" sz="2800" dirty="0" smtClean="0"/>
              <a:t>Europe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2290" name="Picture 2" descr="http://www.paradoxplace.com/Insights/Topkapi/Ottoman_Images/Suleiman/Titians-Suleiman-BA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6054" y="3581400"/>
            <a:ext cx="2107946" cy="3276600"/>
          </a:xfrm>
          <a:prstGeom prst="rect">
            <a:avLst/>
          </a:prstGeom>
          <a:noFill/>
        </p:spPr>
      </p:pic>
      <p:pic>
        <p:nvPicPr>
          <p:cNvPr id="12292" name="Picture 4" descr="http://i1187.photobucket.com/albums/z388/Mark0628/pi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626770" cy="4229101"/>
          </a:xfrm>
          <a:prstGeom prst="rect">
            <a:avLst/>
          </a:prstGeom>
          <a:noFill/>
        </p:spPr>
      </p:pic>
      <p:pic>
        <p:nvPicPr>
          <p:cNvPr id="8194" name="Picture 2" descr="http://media.web.britannica.com/eb-media/86/64886-050-D3AF24B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86200"/>
            <a:ext cx="4495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163"/>
            <a:ext cx="58674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981200" y="5486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Ottomans had a very strict social structure</a:t>
            </a:r>
          </a:p>
          <a:p>
            <a:pPr lvl="1"/>
            <a:r>
              <a:rPr lang="en-US" sz="2400" dirty="0" smtClean="0"/>
              <a:t>Men of the pen: scientists, lawyers, poets</a:t>
            </a:r>
          </a:p>
          <a:p>
            <a:pPr lvl="1"/>
            <a:r>
              <a:rPr lang="en-US" sz="2400" dirty="0" smtClean="0"/>
              <a:t>Men of the sword: soldiers</a:t>
            </a:r>
          </a:p>
          <a:p>
            <a:pPr lvl="1"/>
            <a:r>
              <a:rPr lang="en-US" sz="2400" dirty="0" smtClean="0"/>
              <a:t>Men of negotiation: merchants, artisans, tax collectors</a:t>
            </a:r>
          </a:p>
          <a:p>
            <a:pPr lvl="1"/>
            <a:r>
              <a:rPr lang="en-US" sz="2400" dirty="0" smtClean="0"/>
              <a:t>Men of husbandry: farmers and herders</a:t>
            </a:r>
          </a:p>
          <a:p>
            <a:pPr lvl="1"/>
            <a:r>
              <a:rPr lang="en-US" sz="2400" dirty="0" smtClean="0"/>
              <a:t>Other classes were </a:t>
            </a:r>
            <a:r>
              <a:rPr lang="en-US" sz="2400" u="sng" dirty="0" smtClean="0"/>
              <a:t>millets</a:t>
            </a:r>
            <a:r>
              <a:rPr lang="en-US" sz="2400" dirty="0" smtClean="0"/>
              <a:t>, or classes of </a:t>
            </a:r>
            <a:r>
              <a:rPr lang="en-US" sz="2400" dirty="0" smtClean="0"/>
              <a:t>non-Muslims</a:t>
            </a:r>
          </a:p>
          <a:p>
            <a:pPr lvl="1"/>
            <a:r>
              <a:rPr lang="en-US" sz="2400" u="sng" dirty="0" err="1" smtClean="0"/>
              <a:t>Janizaries</a:t>
            </a:r>
            <a:r>
              <a:rPr lang="en-US" sz="2400" dirty="0" smtClean="0"/>
              <a:t> were the elite Ottoman army force</a:t>
            </a:r>
            <a:endParaRPr lang="en-US" sz="2400" dirty="0" smtClean="0"/>
          </a:p>
        </p:txBody>
      </p:sp>
      <p:pic>
        <p:nvPicPr>
          <p:cNvPr id="34820" name="Picture 4" descr="http://static2.wikia.nocookie.net/__cb20130617224032/deadliestfiction/images/8/81/Sultan_and_the_janiss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4800"/>
            <a:ext cx="4191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eb000.greece.k12.ny.us/SocialStudiesResources/Social_Studies_Resources/GHG_Documents/OttomanEmpire-06.98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295400" y="6019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II. </a:t>
            </a:r>
            <a:r>
              <a:rPr lang="en-US" sz="4000" dirty="0" err="1" smtClean="0"/>
              <a:t>Safavid</a:t>
            </a:r>
            <a:r>
              <a:rPr lang="en-US" sz="4000" dirty="0" smtClean="0"/>
              <a:t> Empire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Emerged in Persia (Iran) in-between </a:t>
            </a:r>
            <a:r>
              <a:rPr lang="en-US" sz="2800" dirty="0" err="1" smtClean="0"/>
              <a:t>Mughal</a:t>
            </a:r>
            <a:r>
              <a:rPr lang="en-US" sz="2800" dirty="0" smtClean="0"/>
              <a:t> and Ottoman Empires</a:t>
            </a:r>
          </a:p>
          <a:p>
            <a:r>
              <a:rPr lang="en-US" sz="2800" dirty="0" smtClean="0"/>
              <a:t>Shiite Muslim, frequently clashed with bordering Sunni empires</a:t>
            </a:r>
          </a:p>
          <a:p>
            <a:r>
              <a:rPr lang="en-US" sz="2800" dirty="0" err="1" smtClean="0"/>
              <a:t>Abbas</a:t>
            </a:r>
            <a:r>
              <a:rPr lang="en-US" sz="2800" dirty="0" smtClean="0"/>
              <a:t> the Great: </a:t>
            </a:r>
            <a:r>
              <a:rPr lang="en-US" sz="2800" dirty="0" err="1" smtClean="0"/>
              <a:t>Safavid</a:t>
            </a:r>
            <a:r>
              <a:rPr lang="en-US" sz="2800" dirty="0" smtClean="0"/>
              <a:t> </a:t>
            </a:r>
            <a:r>
              <a:rPr lang="en-US" sz="2800" u="sng" dirty="0" smtClean="0"/>
              <a:t>shah</a:t>
            </a:r>
            <a:r>
              <a:rPr lang="en-US" sz="2800" dirty="0" smtClean="0"/>
              <a:t>, or king, who wanted to revive the glory of Persia</a:t>
            </a:r>
          </a:p>
          <a:p>
            <a:pPr lvl="1"/>
            <a:r>
              <a:rPr lang="en-US" sz="2400" dirty="0" smtClean="0"/>
              <a:t>Constantly conspired against Ottomans</a:t>
            </a:r>
          </a:p>
          <a:p>
            <a:pPr lvl="1"/>
            <a:r>
              <a:rPr lang="en-US" sz="2400" dirty="0" smtClean="0"/>
              <a:t>Reduced taxes on farmers, promoted industry, tolerated minorities</a:t>
            </a:r>
          </a:p>
          <a:p>
            <a:pPr lvl="1"/>
            <a:r>
              <a:rPr lang="en-US" sz="2400" dirty="0" smtClean="0"/>
              <a:t>Promoted trade from his capital at </a:t>
            </a:r>
            <a:r>
              <a:rPr lang="en-US" sz="2400" dirty="0" err="1" smtClean="0"/>
              <a:t>Ishfan</a:t>
            </a:r>
            <a:endParaRPr lang="en-US" sz="2400" dirty="0" smtClean="0"/>
          </a:p>
          <a:p>
            <a:endParaRPr lang="en-US" sz="2800" dirty="0"/>
          </a:p>
        </p:txBody>
      </p:sp>
      <p:pic>
        <p:nvPicPr>
          <p:cNvPr id="9218" name="Picture 2" descr="http://hannahmcgovern.wikispaces.com/file/view/41_Safavid_Empire_2.jpg/99162591/41_Safavid_Empi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19600"/>
            <a:ext cx="3810000" cy="2438400"/>
          </a:xfrm>
          <a:prstGeom prst="rect">
            <a:avLst/>
          </a:prstGeom>
          <a:noFill/>
        </p:spPr>
      </p:pic>
      <p:pic>
        <p:nvPicPr>
          <p:cNvPr id="9222" name="Picture 6" descr="http://fouman.com/Y/Image/History/Safavid_Shah_Abbas_I_Uzbek_Vali_Muhammad_K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web000.greece.k12.ny.us/SocialStudiesResources/Social_Studies_Resources/GHG_Documents/OttomanEmpire-08.04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676400" y="6019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1DF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204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Ottoman and Safavid Empires</vt:lpstr>
      <vt:lpstr>Bellringer</vt:lpstr>
      <vt:lpstr>Slide 3</vt:lpstr>
      <vt:lpstr>I. Ottoman Empire</vt:lpstr>
      <vt:lpstr>Slide 5</vt:lpstr>
      <vt:lpstr> </vt:lpstr>
      <vt:lpstr>Slide 7</vt:lpstr>
      <vt:lpstr>II. Safavid Empire</vt:lpstr>
      <vt:lpstr>Slide 9</vt:lpstr>
      <vt:lpstr>Slide 10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158</cp:revision>
  <dcterms:created xsi:type="dcterms:W3CDTF">2013-03-18T17:01:34Z</dcterms:created>
  <dcterms:modified xsi:type="dcterms:W3CDTF">2015-08-12T13:56:03Z</dcterms:modified>
</cp:coreProperties>
</file>