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3" r:id="rId3"/>
    <p:sldId id="339" r:id="rId4"/>
    <p:sldId id="349" r:id="rId5"/>
    <p:sldId id="340" r:id="rId6"/>
    <p:sldId id="348" r:id="rId7"/>
    <p:sldId id="347" r:id="rId8"/>
    <p:sldId id="353" r:id="rId9"/>
    <p:sldId id="341" r:id="rId10"/>
    <p:sldId id="350" r:id="rId11"/>
    <p:sldId id="351" r:id="rId12"/>
    <p:sldId id="352" r:id="rId13"/>
    <p:sldId id="34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3A0F-D07F-4DA5-A92F-BA63F38B0103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0A83-24FA-478E-8389-A80DDEF47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57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08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609600"/>
            <a:ext cx="6705600" cy="1470025"/>
          </a:xfrm>
        </p:spPr>
        <p:txBody>
          <a:bodyPr/>
          <a:lstStyle/>
          <a:p>
            <a:r>
              <a:rPr lang="en-US" dirty="0" smtClean="0"/>
              <a:t>The Byzantine Empire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1905000"/>
            <a:ext cx="6781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5867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1905000" y="5562600"/>
            <a:ext cx="381000" cy="3810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1371600"/>
            <a:ext cx="91535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miley Face 6"/>
          <p:cNvSpPr/>
          <p:nvPr/>
        </p:nvSpPr>
        <p:spPr>
          <a:xfrm>
            <a:off x="0" y="4038600"/>
            <a:ext cx="609600" cy="5334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6" name="Picture 2" descr="http://web000.greece.k12.ny.us/SocialStudiesResources/Social_Studies_Resources/GHG_Documents/ByzantineEmpire-08.04-Q1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0"/>
            <a:ext cx="6400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1447800" y="4495800"/>
            <a:ext cx="457200" cy="5334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1"/>
            <a:ext cx="6629400" cy="1828800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Why was the Byzantine Empire historically significant?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18427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6705600" cy="1752599"/>
          </a:xfrm>
        </p:spPr>
        <p:txBody>
          <a:bodyPr/>
          <a:lstStyle/>
          <a:p>
            <a:r>
              <a:rPr lang="en-US" dirty="0" smtClean="0"/>
              <a:t>Review: What were the causes of the collapse of the Roman Empire?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76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05000" y="4495800"/>
            <a:ext cx="68580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was the Byzantine Empire historically significant?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7086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I. East Europe After 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990600"/>
            <a:ext cx="7315200" cy="3581400"/>
          </a:xfrm>
        </p:spPr>
        <p:txBody>
          <a:bodyPr>
            <a:normAutofit fontScale="70000" lnSpcReduction="20000"/>
          </a:bodyPr>
          <a:lstStyle/>
          <a:p>
            <a:pPr marL="514350" indent="-514350"/>
            <a:r>
              <a:rPr lang="en-US" sz="3400" dirty="0" smtClean="0"/>
              <a:t>Constantine had moved the capital to Constantinople </a:t>
            </a:r>
          </a:p>
          <a:p>
            <a:pPr marL="514350" indent="-514350"/>
            <a:r>
              <a:rPr lang="en-US" sz="3400" dirty="0" smtClean="0"/>
              <a:t>Blending of cultures</a:t>
            </a:r>
          </a:p>
          <a:p>
            <a:pPr marL="914400" lvl="1" indent="-514350"/>
            <a:r>
              <a:rPr lang="en-US" sz="2600" dirty="0" smtClean="0"/>
              <a:t>Roman/Greek</a:t>
            </a:r>
          </a:p>
          <a:p>
            <a:pPr marL="914400" lvl="1" indent="-514350"/>
            <a:r>
              <a:rPr lang="en-US" sz="2600" dirty="0" smtClean="0"/>
              <a:t>Christian</a:t>
            </a:r>
          </a:p>
          <a:p>
            <a:pPr marL="914400" lvl="1" indent="-514350"/>
            <a:r>
              <a:rPr lang="en-US" sz="2600" dirty="0" smtClean="0"/>
              <a:t>Middle Eastern/Muslim</a:t>
            </a:r>
          </a:p>
          <a:p>
            <a:pPr marL="514350" indent="-514350"/>
            <a:r>
              <a:rPr lang="en-US" sz="3400" dirty="0" smtClean="0"/>
              <a:t>Center of trade and cultural diffusion </a:t>
            </a:r>
          </a:p>
          <a:p>
            <a:pPr marL="514350" indent="-514350">
              <a:buNone/>
            </a:pPr>
            <a:r>
              <a:rPr lang="en-US" sz="3400" dirty="0" smtClean="0"/>
              <a:t>	(In between Asia and Europe) </a:t>
            </a:r>
          </a:p>
          <a:p>
            <a:pPr marL="514350" indent="-514350"/>
            <a:r>
              <a:rPr lang="en-US" sz="3400" dirty="0" smtClean="0"/>
              <a:t>Eastern Roman Empire lived on as the Byzantine Empire</a:t>
            </a:r>
          </a:p>
          <a:p>
            <a:pPr marL="914400" lvl="1" indent="-514350"/>
            <a:r>
              <a:rPr lang="en-US" sz="3400" dirty="0" smtClean="0"/>
              <a:t>490-1453 CE</a:t>
            </a:r>
          </a:p>
          <a:p>
            <a:pPr marL="514350" indent="-514350"/>
            <a:endParaRPr lang="en-US" dirty="0" smtClean="0"/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0" name="Picture 2" descr="http://wps.ablongman.com/wps/media/objects/262/268312/art/figures/KISH_07_15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232999"/>
            <a:ext cx="4343400" cy="26250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worldology.com/Europe/images/decline_r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06054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6477000" cy="1143000"/>
          </a:xfrm>
        </p:spPr>
        <p:txBody>
          <a:bodyPr/>
          <a:lstStyle/>
          <a:p>
            <a:pPr algn="l"/>
            <a:r>
              <a:rPr lang="en-US" dirty="0" smtClean="0"/>
              <a:t>II.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990600"/>
            <a:ext cx="48768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Faith split in two</a:t>
            </a:r>
          </a:p>
          <a:p>
            <a:pPr lvl="1"/>
            <a:r>
              <a:rPr lang="en-US" dirty="0" smtClean="0"/>
              <a:t> Roman Catholics (West Europe)</a:t>
            </a:r>
          </a:p>
          <a:p>
            <a:pPr lvl="1"/>
            <a:r>
              <a:rPr lang="en-US" dirty="0" smtClean="0"/>
              <a:t>Orthodox Christians (East Europe)</a:t>
            </a:r>
          </a:p>
          <a:p>
            <a:r>
              <a:rPr lang="en-US" dirty="0" smtClean="0"/>
              <a:t>Emperor controlled Church affairs</a:t>
            </a:r>
          </a:p>
          <a:p>
            <a:pPr lvl="1"/>
            <a:r>
              <a:rPr lang="en-US" dirty="0" smtClean="0"/>
              <a:t>Began to question the Pope’s authority</a:t>
            </a:r>
          </a:p>
          <a:p>
            <a:pPr lvl="1"/>
            <a:r>
              <a:rPr lang="en-US" dirty="0" smtClean="0"/>
              <a:t>Appointed a </a:t>
            </a:r>
            <a:r>
              <a:rPr lang="en-US" u="sng" dirty="0" smtClean="0"/>
              <a:t>patriarch</a:t>
            </a:r>
            <a:r>
              <a:rPr lang="en-US" dirty="0" smtClean="0"/>
              <a:t>: high ranking Church official</a:t>
            </a:r>
          </a:p>
          <a:p>
            <a:pPr lvl="1"/>
            <a:r>
              <a:rPr lang="en-US" dirty="0" smtClean="0"/>
              <a:t>Worship of </a:t>
            </a:r>
            <a:r>
              <a:rPr lang="en-US" u="sng" dirty="0" smtClean="0"/>
              <a:t>icons</a:t>
            </a:r>
            <a:r>
              <a:rPr lang="en-US" dirty="0" smtClean="0"/>
              <a:t>: depictions of religious figures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00200"/>
            <a:ext cx="6324600" cy="4525963"/>
          </a:xfrm>
        </p:spPr>
        <p:txBody>
          <a:bodyPr/>
          <a:lstStyle/>
          <a:p>
            <a:r>
              <a:rPr lang="en-US" dirty="0" smtClean="0"/>
              <a:t>What are the two sects of Christianity at this point in history? Where is each primarily located?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III. Achievements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295400"/>
            <a:ext cx="6629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Endured as a symbol of Roman </a:t>
            </a:r>
            <a:r>
              <a:rPr lang="en-US" dirty="0" smtClean="0"/>
              <a:t>civilization</a:t>
            </a:r>
          </a:p>
          <a:p>
            <a:pPr lvl="1"/>
            <a:r>
              <a:rPr lang="en-US" dirty="0" smtClean="0"/>
              <a:t>Many great and informative literary works</a:t>
            </a:r>
          </a:p>
          <a:p>
            <a:pPr lvl="2"/>
            <a:r>
              <a:rPr lang="en-US" dirty="0" smtClean="0"/>
              <a:t>Recorded history, preserved Greco-Roman culture and </a:t>
            </a:r>
            <a:r>
              <a:rPr lang="en-US" dirty="0" smtClean="0"/>
              <a:t>ideals</a:t>
            </a:r>
            <a:endParaRPr lang="en-US" dirty="0" smtClean="0"/>
          </a:p>
          <a:p>
            <a:r>
              <a:rPr lang="en-US" dirty="0" smtClean="0"/>
              <a:t>New styles of religious architecture</a:t>
            </a:r>
          </a:p>
          <a:p>
            <a:pPr lvl="1"/>
            <a:r>
              <a:rPr lang="en-US" dirty="0" smtClean="0"/>
              <a:t>Blended Roman with Middle-Eastern (Muslim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III. </a:t>
            </a:r>
            <a:r>
              <a:rPr lang="en-US" dirty="0" smtClean="0"/>
              <a:t>Achievements 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295400"/>
            <a:ext cx="4953000" cy="5562600"/>
          </a:xfrm>
        </p:spPr>
        <p:txBody>
          <a:bodyPr>
            <a:normAutofit/>
          </a:bodyPr>
          <a:lstStyle/>
          <a:p>
            <a:r>
              <a:rPr lang="en-US" b="1" i="1" u="sng" dirty="0" smtClean="0"/>
              <a:t>Spread culture to Russia, including Cyrillic alphabet and Orthodox Christianity</a:t>
            </a:r>
          </a:p>
          <a:p>
            <a:r>
              <a:rPr lang="en-US" dirty="0" smtClean="0"/>
              <a:t>Connected </a:t>
            </a:r>
            <a:r>
              <a:rPr lang="en-US" dirty="0" smtClean="0"/>
              <a:t>East Asia w/ Western Europe through the Silk Road trade route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/>
          <a:lstStyle/>
          <a:p>
            <a:pPr algn="l"/>
            <a:r>
              <a:rPr lang="en-US" dirty="0" smtClean="0"/>
              <a:t>IV. Causes for Decline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/>
          <a:lstStyle/>
          <a:p>
            <a:r>
              <a:rPr lang="en-US" dirty="0" smtClean="0"/>
              <a:t>Internal power struggles</a:t>
            </a:r>
          </a:p>
          <a:p>
            <a:r>
              <a:rPr lang="en-US" dirty="0" smtClean="0"/>
              <a:t>Lack of competent leaders after Justinian</a:t>
            </a:r>
          </a:p>
          <a:p>
            <a:r>
              <a:rPr lang="en-US" dirty="0" smtClean="0"/>
              <a:t>Outside attacks</a:t>
            </a:r>
          </a:p>
          <a:p>
            <a:pPr lvl="1"/>
            <a:r>
              <a:rPr lang="en-US" dirty="0" smtClean="0"/>
              <a:t>Crusades </a:t>
            </a:r>
          </a:p>
          <a:p>
            <a:pPr lvl="1"/>
            <a:r>
              <a:rPr lang="en-US" dirty="0" smtClean="0"/>
              <a:t>Seljuk Turks in 1453 led to the rise of the Ottoman Empire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DDBA61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232</Words>
  <Application>Microsoft Office PowerPoint</Application>
  <PresentationFormat>On-screen Show (4:3)</PresentationFormat>
  <Paragraphs>45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Byzantine Empire</vt:lpstr>
      <vt:lpstr>Bellringer</vt:lpstr>
      <vt:lpstr>I. East Europe After Rome</vt:lpstr>
      <vt:lpstr>Slide 4</vt:lpstr>
      <vt:lpstr>II. Religion</vt:lpstr>
      <vt:lpstr>Quickwrite</vt:lpstr>
      <vt:lpstr>III. Achievements </vt:lpstr>
      <vt:lpstr>III. Achievements Cont’d </vt:lpstr>
      <vt:lpstr>IV. Causes for Decline</vt:lpstr>
      <vt:lpstr>Slide 10</vt:lpstr>
      <vt:lpstr>Slide 11</vt:lpstr>
      <vt:lpstr>Slide 12</vt:lpstr>
      <vt:lpstr>Essential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133</cp:revision>
  <dcterms:created xsi:type="dcterms:W3CDTF">2013-03-18T17:01:34Z</dcterms:created>
  <dcterms:modified xsi:type="dcterms:W3CDTF">2015-08-08T17:17:20Z</dcterms:modified>
</cp:coreProperties>
</file>