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3" r:id="rId3"/>
    <p:sldId id="339" r:id="rId4"/>
    <p:sldId id="340" r:id="rId5"/>
    <p:sldId id="347" r:id="rId6"/>
    <p:sldId id="349" r:id="rId7"/>
    <p:sldId id="34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03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YupXlYZGM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609600"/>
            <a:ext cx="6324600" cy="1470025"/>
          </a:xfrm>
        </p:spPr>
        <p:txBody>
          <a:bodyPr/>
          <a:lstStyle/>
          <a:p>
            <a:r>
              <a:rPr lang="en-US" dirty="0" smtClean="0"/>
              <a:t>Roman Society and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8980" y="1905000"/>
            <a:ext cx="564642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28" name="Picture 4" descr="http://www.thewondersoftheworld.net/images/romancolosseum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396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1"/>
            <a:ext cx="5638800" cy="1752599"/>
          </a:xfrm>
        </p:spPr>
        <p:txBody>
          <a:bodyPr/>
          <a:lstStyle/>
          <a:p>
            <a:r>
              <a:rPr lang="en-US" dirty="0" smtClean="0"/>
              <a:t>Review: define the terms </a:t>
            </a:r>
            <a:r>
              <a:rPr lang="en-US" u="sng" dirty="0" smtClean="0"/>
              <a:t>culture</a:t>
            </a:r>
            <a:r>
              <a:rPr lang="en-US" dirty="0" smtClean="0"/>
              <a:t> and </a:t>
            </a:r>
            <a:r>
              <a:rPr lang="en-US" u="sng" dirty="0" smtClean="0"/>
              <a:t>infrastructure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0" y="3276600"/>
            <a:ext cx="563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4343400"/>
            <a:ext cx="56388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What are the characteristics of ancient Roman culture?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27038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Breaking the Mold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84338"/>
            <a:ext cx="5562600" cy="5173662"/>
          </a:xfrm>
        </p:spPr>
        <p:txBody>
          <a:bodyPr>
            <a:normAutofit/>
          </a:bodyPr>
          <a:lstStyle/>
          <a:p>
            <a:r>
              <a:rPr lang="en-US" dirty="0" smtClean="0"/>
              <a:t>Very different from other ancient civilizations</a:t>
            </a:r>
          </a:p>
          <a:p>
            <a:pPr lvl="1"/>
            <a:r>
              <a:rPr lang="en-US" dirty="0" smtClean="0"/>
              <a:t>Women had a larger role and social standing</a:t>
            </a:r>
          </a:p>
          <a:p>
            <a:pPr lvl="1"/>
            <a:r>
              <a:rPr lang="en-US" dirty="0" smtClean="0"/>
              <a:t>Education was much more widespread, even for the poor</a:t>
            </a:r>
          </a:p>
          <a:p>
            <a:pPr lvl="1"/>
            <a:r>
              <a:rPr lang="en-US" dirty="0" smtClean="0"/>
              <a:t>Citizens were much more active in government, no strong central ruler in the Republic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43000"/>
            <a:ext cx="495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Polytheistic: many gods</a:t>
            </a:r>
          </a:p>
          <a:p>
            <a:pPr lvl="1"/>
            <a:r>
              <a:rPr lang="en-US" dirty="0" smtClean="0"/>
              <a:t>Similar to Greece</a:t>
            </a:r>
          </a:p>
          <a:p>
            <a:r>
              <a:rPr lang="en-US" dirty="0" smtClean="0"/>
              <a:t>Expansion and war</a:t>
            </a:r>
          </a:p>
          <a:p>
            <a:pPr lvl="1"/>
            <a:r>
              <a:rPr lang="en-US" u="sng" dirty="0" smtClean="0"/>
              <a:t>Legion</a:t>
            </a:r>
            <a:r>
              <a:rPr lang="en-US" dirty="0" smtClean="0"/>
              <a:t>: basic Roman military unit</a:t>
            </a:r>
          </a:p>
          <a:p>
            <a:pPr lvl="1"/>
            <a:r>
              <a:rPr lang="en-US" dirty="0" smtClean="0"/>
              <a:t>Soldiers were an occupation for citizens to hold</a:t>
            </a:r>
          </a:p>
          <a:p>
            <a:pPr lvl="1"/>
            <a:r>
              <a:rPr lang="en-US" dirty="0" smtClean="0"/>
              <a:t>Conquered the Italian peninsula and surrounding territories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pPr algn="l"/>
            <a:r>
              <a:rPr lang="en-US" dirty="0" smtClean="0"/>
              <a:t>III. Roman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43000"/>
            <a:ext cx="4876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City of Rome: Culturally rich</a:t>
            </a:r>
          </a:p>
          <a:p>
            <a:pPr lvl="1"/>
            <a:r>
              <a:rPr lang="en-US" dirty="0" smtClean="0"/>
              <a:t>Wine: common in all aspects of life</a:t>
            </a:r>
          </a:p>
          <a:p>
            <a:pPr lvl="1"/>
            <a:r>
              <a:rPr lang="en-US" dirty="0" smtClean="0"/>
              <a:t>Architecture: large palaces and temples: </a:t>
            </a:r>
            <a:r>
              <a:rPr lang="en-US" dirty="0" err="1" smtClean="0"/>
              <a:t>Colosseum</a:t>
            </a:r>
            <a:r>
              <a:rPr lang="en-US" dirty="0" smtClean="0"/>
              <a:t> </a:t>
            </a:r>
          </a:p>
          <a:p>
            <a:pPr lvl="1"/>
            <a:r>
              <a:rPr lang="en-US" u="sng" dirty="0" smtClean="0"/>
              <a:t>Mosaics</a:t>
            </a:r>
            <a:r>
              <a:rPr lang="en-US" dirty="0" smtClean="0"/>
              <a:t>: picture made from chips of colored glass</a:t>
            </a:r>
          </a:p>
          <a:p>
            <a:pPr lvl="1"/>
            <a:r>
              <a:rPr lang="en-US" u="sng" dirty="0" smtClean="0"/>
              <a:t>Engineering</a:t>
            </a:r>
            <a:r>
              <a:rPr lang="en-US" dirty="0" smtClean="0"/>
              <a:t>: application of math/science to development of structures and machines</a:t>
            </a:r>
          </a:p>
          <a:p>
            <a:pPr lvl="2"/>
            <a:r>
              <a:rPr lang="en-US" u="sng" dirty="0" smtClean="0"/>
              <a:t>Aqueducts</a:t>
            </a:r>
            <a:r>
              <a:rPr lang="en-US" dirty="0" smtClean="0"/>
              <a:t>: structures that brought water to Rome</a:t>
            </a:r>
            <a:endParaRPr lang="en-US" u="sng" dirty="0" smtClean="0"/>
          </a:p>
        </p:txBody>
      </p:sp>
      <p:pic>
        <p:nvPicPr>
          <p:cNvPr id="4098" name="Picture 2" descr="http://www.fallingpixel.com/products/4144/mains/ColosseumCitysca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rbpielglobal.edublogs.org/files/2011/01/Aqueduct-1ivz8o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438400" cy="16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agabondsandvillians.files.wordpress.com/2012/05/wine-drinkers-ancient-r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1784350" cy="17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ineclub.org/wp-content/uploads/2010/11/romeviney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089275" cy="20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6488668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http://www.youtube.com/watch?v=YYupXlYZGMs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7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Baths					Wine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lanreed.com/resources/images/body/Roman%20Baths,%20Torch%20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619625" cy="3295651"/>
          </a:xfrm>
          <a:prstGeom prst="rect">
            <a:avLst/>
          </a:prstGeom>
          <a:noFill/>
        </p:spPr>
      </p:pic>
      <p:pic>
        <p:nvPicPr>
          <p:cNvPr id="1028" name="Picture 4" descr="http://www.telegraph.co.uk/incoming/article70574.ece/ALTERNATES/w460/RomanBat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5249"/>
            <a:ext cx="4749178" cy="2952751"/>
          </a:xfrm>
          <a:prstGeom prst="rect">
            <a:avLst/>
          </a:prstGeom>
          <a:noFill/>
        </p:spPr>
      </p:pic>
      <p:pic>
        <p:nvPicPr>
          <p:cNvPr id="1030" name="Picture 6" descr="http://www.vinetalk.com/wp-content/uploads/2011/09/iStock_000010970965Small-bac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85800"/>
            <a:ext cx="4572000" cy="2987538"/>
          </a:xfrm>
          <a:prstGeom prst="rect">
            <a:avLst/>
          </a:prstGeom>
          <a:noFill/>
        </p:spPr>
      </p:pic>
      <p:pic>
        <p:nvPicPr>
          <p:cNvPr id="1032" name="Picture 8" descr="http://www.thecultureconcept.com/circle/wp-content/uploads/2010/01/Bacchus-Roman-God-of-Wine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768" y="3810000"/>
            <a:ext cx="443023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029199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What are the characteristics of ancient Roman culture</a:t>
            </a:r>
            <a:r>
              <a:rPr lang="en-US" dirty="0" smtClean="0"/>
              <a:t>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52800" y="35814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180</Words>
  <Application>Microsoft Office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Roman Society and Culture</vt:lpstr>
      <vt:lpstr>Bellringer</vt:lpstr>
      <vt:lpstr>I. Breaking the Mold</vt:lpstr>
      <vt:lpstr>Slide 4</vt:lpstr>
      <vt:lpstr>III. Roman Culture</vt:lpstr>
      <vt:lpstr>Baths     Wine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183</cp:revision>
  <dcterms:created xsi:type="dcterms:W3CDTF">2013-03-18T17:01:34Z</dcterms:created>
  <dcterms:modified xsi:type="dcterms:W3CDTF">2015-07-31T20:47:14Z</dcterms:modified>
</cp:coreProperties>
</file>