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39" r:id="rId4"/>
    <p:sldId id="349" r:id="rId5"/>
    <p:sldId id="348" r:id="rId6"/>
    <p:sldId id="350" r:id="rId7"/>
    <p:sldId id="351" r:id="rId8"/>
    <p:sldId id="352" r:id="rId9"/>
    <p:sldId id="353" r:id="rId10"/>
    <p:sldId id="355" r:id="rId11"/>
    <p:sldId id="354" r:id="rId12"/>
    <p:sldId id="34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Growth of Royal Power in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 descr="http://web000.greece.k12.ny.us/SocialStudiesResources/Social_Studies_Resources/GHG_Documents/Laws-08.99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288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990600" y="44958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Evolved from the Great Council </a:t>
            </a:r>
          </a:p>
          <a:p>
            <a:r>
              <a:rPr lang="en-US" dirty="0" smtClean="0"/>
              <a:t>Became an advisory body to the monarch and was intended to represent the interests of all people and the church. </a:t>
            </a:r>
          </a:p>
          <a:p>
            <a:r>
              <a:rPr lang="en-US" dirty="0" smtClean="0"/>
              <a:t>Took knights from each lord as representatives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did the </a:t>
            </a:r>
            <a:r>
              <a:rPr lang="en-US" i="1" dirty="0" smtClean="0"/>
              <a:t>Magna </a:t>
            </a:r>
            <a:r>
              <a:rPr lang="en-US" i="1" dirty="0" err="1" smtClean="0"/>
              <a:t>Carta</a:t>
            </a:r>
            <a:r>
              <a:rPr lang="en-US" dirty="0" smtClean="0"/>
              <a:t> and Parliament impact the English Monarchy?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235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Review: define the term </a:t>
            </a:r>
            <a:r>
              <a:rPr lang="en-US" u="sng" dirty="0" smtClean="0"/>
              <a:t>monarchy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4290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did the </a:t>
            </a:r>
            <a:r>
              <a:rPr lang="en-US" i="1" dirty="0" smtClean="0"/>
              <a:t>Magna </a:t>
            </a:r>
            <a:r>
              <a:rPr lang="en-US" i="1" dirty="0" err="1" smtClean="0"/>
              <a:t>Carta</a:t>
            </a:r>
            <a:r>
              <a:rPr lang="en-US" dirty="0" smtClean="0"/>
              <a:t> and Parliament impact the English Monarchy?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Monarchs in Feudal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657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Supreme ruler of a country, but had little direct power</a:t>
            </a:r>
          </a:p>
          <a:p>
            <a:pPr lvl="1"/>
            <a:r>
              <a:rPr lang="en-US" sz="2400" dirty="0" smtClean="0"/>
              <a:t>Lords and th</a:t>
            </a:r>
            <a:r>
              <a:rPr lang="en-US" sz="2400" dirty="0" smtClean="0"/>
              <a:t>e Church had power, serfs were loyal to them</a:t>
            </a:r>
            <a:endParaRPr lang="en-US" sz="2400" dirty="0" smtClean="0"/>
          </a:p>
          <a:p>
            <a:pPr lvl="2"/>
            <a:r>
              <a:rPr lang="en-US" sz="1800" dirty="0" smtClean="0"/>
              <a:t>Held court</a:t>
            </a:r>
          </a:p>
          <a:p>
            <a:pPr lvl="2"/>
            <a:r>
              <a:rPr lang="en-US" sz="1800" dirty="0" smtClean="0"/>
              <a:t>Collected taxes</a:t>
            </a:r>
          </a:p>
          <a:p>
            <a:pPr lvl="2"/>
            <a:r>
              <a:rPr lang="en-US" sz="1800" dirty="0" smtClean="0"/>
              <a:t>Had own armies</a:t>
            </a:r>
          </a:p>
          <a:p>
            <a:r>
              <a:rPr lang="en-US" sz="2800" dirty="0" smtClean="0"/>
              <a:t>A series of strong rulers in England would change this and expand the power of the monarchy. 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power in the hands of the nobles and church during the middle 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89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Evolution of English Government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87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632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1066</a:t>
                      </a:r>
                      <a:r>
                        <a:rPr lang="en-US" baseline="0" dirty="0" smtClean="0"/>
                        <a:t> CE</a:t>
                      </a:r>
                    </a:p>
                    <a:p>
                      <a:pPr algn="ctr"/>
                      <a:r>
                        <a:rPr lang="en-US" baseline="0" dirty="0" smtClean="0"/>
                        <a:t>Norman Conquest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1086 CE</a:t>
                      </a:r>
                    </a:p>
                    <a:p>
                      <a:pPr algn="ctr"/>
                      <a:r>
                        <a:rPr lang="en-US" dirty="0" err="1" smtClean="0"/>
                        <a:t>Domesday</a:t>
                      </a:r>
                      <a:r>
                        <a:rPr lang="en-US" dirty="0" smtClean="0"/>
                        <a:t>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1160s – 1180s CE</a:t>
                      </a:r>
                    </a:p>
                    <a:p>
                      <a:pPr algn="ctr"/>
                      <a:r>
                        <a:rPr lang="en-US" dirty="0" smtClean="0"/>
                        <a:t>Common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1215 CE</a:t>
                      </a:r>
                    </a:p>
                    <a:p>
                      <a:pPr algn="ctr"/>
                      <a:r>
                        <a:rPr lang="en-US" i="1" dirty="0" smtClean="0"/>
                        <a:t>Magna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Carta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1295 CE</a:t>
                      </a:r>
                    </a:p>
                    <a:p>
                      <a:pPr algn="ctr"/>
                      <a:r>
                        <a:rPr lang="en-US" dirty="0" smtClean="0"/>
                        <a:t>Model Parliament</a:t>
                      </a:r>
                      <a:endParaRPr lang="en-US" dirty="0"/>
                    </a:p>
                  </a:txBody>
                  <a:tcPr/>
                </a:tc>
              </a:tr>
              <a:tr h="46755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2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Norman Conquest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French Monarch William of Normandy seized the English </a:t>
            </a:r>
            <a:r>
              <a:rPr lang="en-US" dirty="0" smtClean="0"/>
              <a:t>throne in 1066 CE</a:t>
            </a:r>
            <a:endParaRPr lang="en-US" dirty="0"/>
          </a:p>
        </p:txBody>
      </p:sp>
      <p:pic>
        <p:nvPicPr>
          <p:cNvPr id="21506" name="Picture 2" descr="http://www.britroyals.com/images/willi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2286000" cy="2893018"/>
          </a:xfrm>
          <a:prstGeom prst="rect">
            <a:avLst/>
          </a:prstGeom>
          <a:noFill/>
        </p:spPr>
      </p:pic>
      <p:pic>
        <p:nvPicPr>
          <p:cNvPr id="21508" name="Picture 4" descr="http://upload.wikimedia.org/wikipedia/commons/4/47/Normans_Bayeu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406336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Domesday</a:t>
            </a:r>
            <a:r>
              <a:rPr lang="en-US" dirty="0" smtClean="0"/>
              <a:t> 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William exerted total control over his lands</a:t>
            </a:r>
          </a:p>
          <a:p>
            <a:r>
              <a:rPr lang="en-US" i="1" dirty="0" err="1" smtClean="0"/>
              <a:t>Domesday</a:t>
            </a:r>
            <a:r>
              <a:rPr lang="en-US" dirty="0" smtClean="0"/>
              <a:t> Book was a detailed census of every person, home, field, etc in England</a:t>
            </a:r>
          </a:p>
          <a:p>
            <a:r>
              <a:rPr lang="en-US" dirty="0" smtClean="0"/>
              <a:t>Led to a system of taxation and the </a:t>
            </a:r>
            <a:r>
              <a:rPr lang="en-US" u="sng" dirty="0" smtClean="0"/>
              <a:t>exchequer</a:t>
            </a:r>
            <a:r>
              <a:rPr lang="en-US" dirty="0" smtClean="0"/>
              <a:t>, or treasury, which collected taxes. </a:t>
            </a:r>
            <a:endParaRPr lang="en-US" dirty="0"/>
          </a:p>
        </p:txBody>
      </p:sp>
      <p:pic>
        <p:nvPicPr>
          <p:cNvPr id="22530" name="Picture 2" descr="http://www.nationalarchives.gov.uk/domesday/images/fig01-Domesday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714875"/>
            <a:ext cx="447675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Common Law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72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English lands came back into English hands.</a:t>
            </a:r>
          </a:p>
          <a:p>
            <a:r>
              <a:rPr lang="en-US" dirty="0" smtClean="0"/>
              <a:t>Henry II made laws that everyone had to follow</a:t>
            </a:r>
            <a:endParaRPr lang="en-US" dirty="0" smtClean="0"/>
          </a:p>
          <a:p>
            <a:r>
              <a:rPr lang="en-US" dirty="0" smtClean="0"/>
              <a:t>Also established </a:t>
            </a:r>
            <a:r>
              <a:rPr lang="en-US" u="sng" dirty="0" smtClean="0"/>
              <a:t>juries</a:t>
            </a:r>
            <a:r>
              <a:rPr lang="en-US" dirty="0" smtClean="0"/>
              <a:t>, or group of men sworn to speak the truth. </a:t>
            </a:r>
          </a:p>
        </p:txBody>
      </p:sp>
      <p:pic>
        <p:nvPicPr>
          <p:cNvPr id="23554" name="Picture 2" descr="http://www.xtimeline.com/__UserPic_Large/31151/evt0905290609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86200"/>
            <a:ext cx="3276600" cy="2650971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f/fa/King_Henry_II_from_N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2209800" cy="3106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Magna </a:t>
            </a:r>
            <a:r>
              <a:rPr lang="en-US" i="1" dirty="0" err="1" smtClean="0"/>
              <a:t>Carta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King John of England angered the pope and the Nobles</a:t>
            </a:r>
            <a:endParaRPr lang="en-US" sz="2800" dirty="0" smtClean="0"/>
          </a:p>
          <a:p>
            <a:pPr lvl="1"/>
            <a:r>
              <a:rPr lang="en-US" sz="2400" dirty="0" smtClean="0"/>
              <a:t>Pope Innocent III: placed on interdict</a:t>
            </a:r>
          </a:p>
          <a:p>
            <a:pPr lvl="1"/>
            <a:r>
              <a:rPr lang="en-US" sz="2400" dirty="0" smtClean="0"/>
              <a:t>Nobles</a:t>
            </a:r>
            <a:r>
              <a:rPr lang="en-US" sz="2400" dirty="0" smtClean="0"/>
              <a:t>: angry over taxes and corruption, nobles forced John to sign the “Great Charter”</a:t>
            </a:r>
          </a:p>
          <a:p>
            <a:pPr lvl="2"/>
            <a:r>
              <a:rPr lang="en-US" sz="2000" dirty="0" smtClean="0"/>
              <a:t>Protected rights of peasants, Church, and nobles alike. </a:t>
            </a:r>
          </a:p>
          <a:p>
            <a:pPr lvl="1"/>
            <a:r>
              <a:rPr lang="en-US" sz="2600" dirty="0" smtClean="0"/>
              <a:t>Three important ideas of the document</a:t>
            </a:r>
          </a:p>
          <a:p>
            <a:pPr lvl="2"/>
            <a:r>
              <a:rPr lang="en-US" sz="2200" dirty="0" smtClean="0"/>
              <a:t>Nobles had certain rights</a:t>
            </a:r>
          </a:p>
          <a:p>
            <a:pPr lvl="2"/>
            <a:r>
              <a:rPr lang="en-US" sz="2200" dirty="0" smtClean="0"/>
              <a:t>Monarch had to obey the law</a:t>
            </a:r>
          </a:p>
          <a:p>
            <a:pPr lvl="2"/>
            <a:r>
              <a:rPr lang="en-US" sz="2200" dirty="0" smtClean="0"/>
              <a:t>Monarch had to consult his great council before making decisions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349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Growth of Royal Power in England</vt:lpstr>
      <vt:lpstr>Bellringer</vt:lpstr>
      <vt:lpstr>I. Monarchs in Feudal Society</vt:lpstr>
      <vt:lpstr>Quickwrite</vt:lpstr>
      <vt:lpstr>II. Evolution of English Government </vt:lpstr>
      <vt:lpstr>Norman Conquest</vt:lpstr>
      <vt:lpstr>Domesday Book</vt:lpstr>
      <vt:lpstr>Common Law</vt:lpstr>
      <vt:lpstr>Magna Carta</vt:lpstr>
      <vt:lpstr>Slide 10</vt:lpstr>
      <vt:lpstr>English Parliament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203</cp:revision>
  <dcterms:created xsi:type="dcterms:W3CDTF">2013-03-18T17:01:34Z</dcterms:created>
  <dcterms:modified xsi:type="dcterms:W3CDTF">2015-08-10T15:13:43Z</dcterms:modified>
</cp:coreProperties>
</file>