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313" r:id="rId4"/>
    <p:sldId id="312" r:id="rId5"/>
    <p:sldId id="314" r:id="rId6"/>
    <p:sldId id="309" r:id="rId7"/>
    <p:sldId id="310" r:id="rId8"/>
    <p:sldId id="311" r:id="rId9"/>
    <p:sldId id="316" r:id="rId10"/>
    <p:sldId id="317" r:id="rId11"/>
    <p:sldId id="318" r:id="rId12"/>
    <p:sldId id="319" r:id="rId13"/>
    <p:sldId id="320" r:id="rId14"/>
    <p:sldId id="31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0" d="100"/>
          <a:sy n="30" d="100"/>
        </p:scale>
        <p:origin x="-2508" y="-10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B3A0F-D07F-4DA5-A92F-BA63F38B0103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70A83-24FA-478E-8389-A80DDEF476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5744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70A83-24FA-478E-8389-A80DDEF476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2031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A50CC-6179-4C95-8968-C027EE2B3107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0F358-1127-4B11-ABCD-4122DEE16E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0"/>
            <a:ext cx="9144000" cy="1470025"/>
          </a:xfrm>
        </p:spPr>
        <p:txBody>
          <a:bodyPr/>
          <a:lstStyle/>
          <a:p>
            <a:r>
              <a:rPr lang="en-US" dirty="0" smtClean="0"/>
              <a:t>Geography and Early Civilizations of Russia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1905000"/>
            <a:ext cx="6400800" cy="1752600"/>
          </a:xfrm>
        </p:spPr>
        <p:txBody>
          <a:bodyPr/>
          <a:lstStyle/>
          <a:p>
            <a:r>
              <a:rPr lang="en-US" dirty="0" smtClean="0"/>
              <a:t>Global History and Geography I</a:t>
            </a:r>
          </a:p>
          <a:p>
            <a:r>
              <a:rPr lang="en-US" dirty="0" smtClean="0"/>
              <a:t>Mr. Cox</a:t>
            </a:r>
            <a:endParaRPr lang="en-US" dirty="0"/>
          </a:p>
        </p:txBody>
      </p:sp>
      <p:pic>
        <p:nvPicPr>
          <p:cNvPr id="10242" name="Picture 2" descr="http://somuchtoseesomuchtodo.files.wordpress.com/2011/07/mother-of-russ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05200"/>
            <a:ext cx="22352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II. Centralization of Russian Power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dirty="0" smtClean="0"/>
              <a:t>Mongol power faded</a:t>
            </a:r>
          </a:p>
          <a:p>
            <a:pPr lvl="1"/>
            <a:r>
              <a:rPr lang="en-US" dirty="0" smtClean="0"/>
              <a:t>Russian princes took back power</a:t>
            </a:r>
          </a:p>
          <a:p>
            <a:pPr lvl="1"/>
            <a:r>
              <a:rPr lang="en-US" dirty="0" smtClean="0"/>
              <a:t>Focused in Moscow</a:t>
            </a:r>
          </a:p>
          <a:p>
            <a:r>
              <a:rPr lang="en-US" dirty="0" smtClean="0"/>
              <a:t>Early Russian </a:t>
            </a:r>
            <a:r>
              <a:rPr lang="en-US" u="sng" dirty="0" smtClean="0"/>
              <a:t>Czars</a:t>
            </a:r>
            <a:r>
              <a:rPr lang="en-US" dirty="0" smtClean="0"/>
              <a:t> emerged</a:t>
            </a:r>
          </a:p>
          <a:p>
            <a:pPr lvl="1"/>
            <a:r>
              <a:rPr lang="en-US" dirty="0" smtClean="0"/>
              <a:t>Russian for Emperor</a:t>
            </a:r>
          </a:p>
          <a:p>
            <a:r>
              <a:rPr lang="en-US" u="sng" dirty="0" smtClean="0"/>
              <a:t>Boyars</a:t>
            </a:r>
            <a:r>
              <a:rPr lang="en-US" dirty="0" smtClean="0"/>
              <a:t> were atop social pyramid</a:t>
            </a:r>
          </a:p>
          <a:p>
            <a:pPr lvl="1"/>
            <a:r>
              <a:rPr lang="en-US" dirty="0" smtClean="0"/>
              <a:t>Land-owning nobles</a:t>
            </a:r>
            <a:endParaRPr lang="en-US" dirty="0"/>
          </a:p>
        </p:txBody>
      </p:sp>
      <p:pic>
        <p:nvPicPr>
          <p:cNvPr id="6152" name="Picture 8" descr="https://tspace.library.utoronto.ca/citd/RussianHeritage/2.RM/SCMEDIA/c.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3801" y="4630737"/>
            <a:ext cx="4180199" cy="2227263"/>
          </a:xfrm>
          <a:prstGeom prst="rect">
            <a:avLst/>
          </a:prstGeom>
          <a:noFill/>
        </p:spPr>
      </p:pic>
      <p:pic>
        <p:nvPicPr>
          <p:cNvPr id="6154" name="Picture 10" descr="http://www.alexanderpalace.org/valse/p/mosc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676400"/>
            <a:ext cx="3063930" cy="2193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III. The Two </a:t>
            </a:r>
            <a:r>
              <a:rPr lang="en-US" dirty="0" err="1" smtClean="0"/>
              <a:t>Ivans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114800"/>
                <a:gridCol w="4114800"/>
              </a:tblGrid>
              <a:tr h="5257800"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Ivan </a:t>
                      </a:r>
                    </a:p>
                    <a:p>
                      <a:r>
                        <a:rPr lang="en-US" sz="4800" dirty="0" smtClean="0"/>
                        <a:t>the </a:t>
                      </a:r>
                    </a:p>
                    <a:p>
                      <a:r>
                        <a:rPr lang="en-US" sz="4800" dirty="0" smtClean="0"/>
                        <a:t>Great</a:t>
                      </a:r>
                    </a:p>
                    <a:p>
                      <a:endParaRPr lang="en-US" sz="3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 United Russian territories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 Incorporated Byzantine culture through marriage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 Was just and right with presents, limited power of the nobles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800" dirty="0" smtClean="0"/>
                        <a:t>Ivan </a:t>
                      </a:r>
                    </a:p>
                    <a:p>
                      <a:r>
                        <a:rPr lang="en-US" sz="4800" dirty="0" smtClean="0"/>
                        <a:t>the </a:t>
                      </a:r>
                    </a:p>
                    <a:p>
                      <a:r>
                        <a:rPr lang="en-US" sz="4800" dirty="0" smtClean="0"/>
                        <a:t>Terrible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3200" dirty="0" smtClean="0"/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 Grandson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aseline="0" dirty="0" smtClean="0"/>
                        <a:t> </a:t>
                      </a:r>
                      <a:r>
                        <a:rPr lang="en-US" sz="2400" i="1" baseline="0" dirty="0" err="1" smtClean="0"/>
                        <a:t>Oprichniki</a:t>
                      </a:r>
                      <a:r>
                        <a:rPr lang="en-US" sz="2400" i="0" baseline="0" dirty="0" smtClean="0"/>
                        <a:t>: secret police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 Killed rebellious</a:t>
                      </a:r>
                      <a:r>
                        <a:rPr lang="en-US" sz="2400" b="1" baseline="0" dirty="0" smtClean="0"/>
                        <a:t> boyars</a:t>
                      </a:r>
                      <a:r>
                        <a:rPr lang="en-US" sz="2400" b="1" dirty="0" smtClean="0"/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 Harsh laws for presents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400" b="1" dirty="0" smtClean="0"/>
                        <a:t> Killed</a:t>
                      </a:r>
                      <a:r>
                        <a:rPr lang="en-US" sz="2400" b="1" baseline="0" dirty="0" smtClean="0"/>
                        <a:t> his own son</a:t>
                      </a:r>
                      <a:endParaRPr lang="en-US" sz="2400" b="1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122" name="Picture 2" descr="http://www.mainlesson.com/books/bergen/russia/zpage09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600200"/>
            <a:ext cx="2117725" cy="2666140"/>
          </a:xfrm>
          <a:prstGeom prst="rect">
            <a:avLst/>
          </a:prstGeom>
          <a:noFill/>
        </p:spPr>
      </p:pic>
      <p:pic>
        <p:nvPicPr>
          <p:cNvPr id="5124" name="Picture 4" descr="http://www.historytoday.com/sites/default/files/ivan_terr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1676400"/>
            <a:ext cx="1981200" cy="25771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IV. Other Cultural Influences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Byzantine Empire</a:t>
            </a:r>
          </a:p>
          <a:p>
            <a:pPr lvl="1"/>
            <a:r>
              <a:rPr lang="en-US" b="1" i="1" u="sng" dirty="0" smtClean="0"/>
              <a:t>Cyrillic alphabet, dome architecture</a:t>
            </a:r>
          </a:p>
          <a:p>
            <a:pPr lvl="1"/>
            <a:r>
              <a:rPr lang="en-US" b="1" i="1" u="sng" dirty="0" smtClean="0"/>
              <a:t>Orthodox Christianity</a:t>
            </a:r>
          </a:p>
          <a:p>
            <a:pPr lvl="1"/>
            <a:r>
              <a:rPr lang="en-US" dirty="0" smtClean="0"/>
              <a:t>Greco-Roman learning/traditions/customs</a:t>
            </a:r>
          </a:p>
          <a:p>
            <a:r>
              <a:rPr lang="en-US" dirty="0" smtClean="0"/>
              <a:t>Mongolian Empire</a:t>
            </a:r>
          </a:p>
          <a:p>
            <a:pPr lvl="1"/>
            <a:r>
              <a:rPr lang="en-US" dirty="0" smtClean="0"/>
              <a:t>Dominated Central Asia, including Russia from 1223-1480</a:t>
            </a:r>
          </a:p>
          <a:p>
            <a:pPr lvl="1"/>
            <a:r>
              <a:rPr lang="en-US" dirty="0" smtClean="0"/>
              <a:t>Influenced culture, trade/economy</a:t>
            </a:r>
          </a:p>
          <a:p>
            <a:pPr lvl="1"/>
            <a:r>
              <a:rPr lang="en-US" b="1" i="1" u="sng" dirty="0" smtClean="0"/>
              <a:t>Also kept Russia culturally isolated from Europe during this time!!!!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http://web000.greece.k12.ny.us/SocialStudiesResources/Social_Studies_Resources/GHG_Documents/Russia-08.05-Q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miley Face 2"/>
          <p:cNvSpPr/>
          <p:nvPr/>
        </p:nvSpPr>
        <p:spPr>
          <a:xfrm>
            <a:off x="152400" y="4648200"/>
            <a:ext cx="457200" cy="533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81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factors influenced the development of early Russia?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2599"/>
          </a:xfrm>
        </p:spPr>
        <p:txBody>
          <a:bodyPr/>
          <a:lstStyle/>
          <a:p>
            <a:r>
              <a:rPr lang="en-US" dirty="0" smtClean="0"/>
              <a:t>What are the 5 largest countries in the world in terms of size and population?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276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Essential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Question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44958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343400"/>
            <a:ext cx="8229600" cy="1752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 smtClean="0"/>
              <a:t>What factors influenced the development of early Russia?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justrussiatravel.com/media/images/jrt/map-russia-western-russ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3400"/>
            <a:ext cx="9072563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Experiences European influences</a:t>
            </a:r>
          </a:p>
          <a:p>
            <a:r>
              <a:rPr lang="en-US" dirty="0" smtClean="0"/>
              <a:t>Center for Russian culture and history</a:t>
            </a:r>
          </a:p>
          <a:p>
            <a:r>
              <a:rPr lang="en-US" dirty="0" smtClean="0"/>
              <a:t>Large percentage of Russia’s population</a:t>
            </a:r>
          </a:p>
          <a:p>
            <a:r>
              <a:rPr lang="en-US" dirty="0" smtClean="0"/>
              <a:t>Moscow, St. Petersburg, Volgograd</a:t>
            </a:r>
          </a:p>
          <a:p>
            <a:r>
              <a:rPr lang="en-US" dirty="0" smtClean="0"/>
              <a:t>Lot of territory lost when the Soviet Union dissolved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3010" name="Picture 2" descr="http://www.alexanderpalace.org/valse/p/mos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4020726"/>
            <a:ext cx="3962400" cy="2837274"/>
          </a:xfrm>
          <a:prstGeom prst="rect">
            <a:avLst/>
          </a:prstGeom>
          <a:noFill/>
        </p:spPr>
      </p:pic>
      <p:pic>
        <p:nvPicPr>
          <p:cNvPr id="43012" name="Picture 4" descr="http://upload.wikimedia.org/wikipedia/commons/8/80/Ivan_the_Terrible_(cropped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914400"/>
            <a:ext cx="2514600" cy="3148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5058" name="Picture 2" descr="http://www.theodora.com/maps/new9/soviet_union_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040675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Frozen Tundra in the center of Russia</a:t>
            </a:r>
          </a:p>
          <a:p>
            <a:r>
              <a:rPr lang="en-US" dirty="0" smtClean="0"/>
              <a:t>Covered in </a:t>
            </a:r>
            <a:r>
              <a:rPr lang="en-US" u="sng" dirty="0" smtClean="0"/>
              <a:t>permafrost</a:t>
            </a:r>
            <a:endParaRPr lang="en-US" dirty="0" smtClean="0"/>
          </a:p>
          <a:p>
            <a:pPr lvl="1"/>
            <a:r>
              <a:rPr lang="en-US" dirty="0" smtClean="0"/>
              <a:t>Layer of permanently frozen soil under the ground</a:t>
            </a:r>
          </a:p>
          <a:p>
            <a:r>
              <a:rPr lang="en-US" dirty="0" smtClean="0"/>
              <a:t>Largely inhospitable, location of many jails and indigenous peoples </a:t>
            </a:r>
          </a:p>
          <a:p>
            <a:r>
              <a:rPr lang="en-US" dirty="0" smtClean="0"/>
              <a:t>Home to diverse wildlife</a:t>
            </a:r>
            <a:endParaRPr lang="en-US" dirty="0"/>
          </a:p>
        </p:txBody>
      </p:sp>
      <p:pic>
        <p:nvPicPr>
          <p:cNvPr id="39938" name="Picture 2" descr="http://www.carbonbrief.org/media/134136/permafrost_feed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3505200"/>
            <a:ext cx="2409663" cy="3352800"/>
          </a:xfrm>
          <a:prstGeom prst="rect">
            <a:avLst/>
          </a:prstGeom>
          <a:noFill/>
        </p:spPr>
      </p:pic>
      <p:pic>
        <p:nvPicPr>
          <p:cNvPr id="39940" name="Picture 4" descr="http://education.nationalgeographic.com/media/vintage/www.nationalgeographic.com/xpeditions/activities/04/popup/images/tund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19200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62" name="Picture 2" descr="http://www.blueplanetbiomes.org/images/caribou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47670" cy="2514600"/>
          </a:xfrm>
          <a:prstGeom prst="rect">
            <a:avLst/>
          </a:prstGeom>
          <a:noFill/>
        </p:spPr>
      </p:pic>
      <p:pic>
        <p:nvPicPr>
          <p:cNvPr id="40964" name="Picture 4" descr="http://www.animalsofmontana.com/wp-content/uploads/2012/01/2177rWei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09800" y="3505200"/>
            <a:ext cx="6000750" cy="3981450"/>
          </a:xfrm>
          <a:prstGeom prst="rect">
            <a:avLst/>
          </a:prstGeom>
          <a:noFill/>
        </p:spPr>
      </p:pic>
      <p:pic>
        <p:nvPicPr>
          <p:cNvPr id="40966" name="Picture 6" descr="http://www.estonianwildlifetours.com/wp-content/uploads/2012/04/svenzacek_hu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6825" y="2855119"/>
            <a:ext cx="5337175" cy="4002881"/>
          </a:xfrm>
          <a:prstGeom prst="rect">
            <a:avLst/>
          </a:prstGeom>
          <a:noFill/>
        </p:spPr>
      </p:pic>
      <p:pic>
        <p:nvPicPr>
          <p:cNvPr id="40968" name="Picture 8" descr="http://sciencecastle.com/sc/app/webroot/img/animals/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34125" y="0"/>
            <a:ext cx="2809875" cy="3143250"/>
          </a:xfrm>
          <a:prstGeom prst="rect">
            <a:avLst/>
          </a:prstGeom>
          <a:noFill/>
        </p:spPr>
      </p:pic>
      <p:pic>
        <p:nvPicPr>
          <p:cNvPr id="40970" name="Picture 10" descr="http://www.lifeonthinice.org/data/photos/527_1nenets_01_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533400"/>
            <a:ext cx="3241675" cy="2161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Eastern Russia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638800" cy="4525963"/>
          </a:xfrm>
        </p:spPr>
        <p:txBody>
          <a:bodyPr/>
          <a:lstStyle/>
          <a:p>
            <a:r>
              <a:rPr lang="en-US" dirty="0" smtClean="0"/>
              <a:t>Experiences Asian influences</a:t>
            </a:r>
          </a:p>
          <a:p>
            <a:r>
              <a:rPr lang="en-US" dirty="0" smtClean="0"/>
              <a:t>Less populated</a:t>
            </a:r>
          </a:p>
          <a:p>
            <a:r>
              <a:rPr lang="en-US" dirty="0" smtClean="0"/>
              <a:t>Fishing, trading economy</a:t>
            </a:r>
          </a:p>
          <a:p>
            <a:r>
              <a:rPr lang="en-US" dirty="0" smtClean="0"/>
              <a:t>Vladivostok: large port city</a:t>
            </a:r>
            <a:endParaRPr lang="en-US" dirty="0"/>
          </a:p>
        </p:txBody>
      </p:sp>
      <p:pic>
        <p:nvPicPr>
          <p:cNvPr id="44034" name="Picture 2" descr="http://photos.wikimapia.org/p/00/02/16/67/91_ful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4038600"/>
            <a:ext cx="4110619" cy="2819400"/>
          </a:xfrm>
          <a:prstGeom prst="rect">
            <a:avLst/>
          </a:prstGeom>
          <a:noFill/>
        </p:spPr>
      </p:pic>
      <p:pic>
        <p:nvPicPr>
          <p:cNvPr id="44036" name="Picture 4" descr="http://www.aleutianseast.org/vertical/Sites/%7BEBDABE05-9D39-4ED4-98D4-908383A7714A%7D/uploads/%7B1EBE052F-5CDA-47BD-9B68-2B44B3D8F5C5%7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965164"/>
            <a:ext cx="3886200" cy="2892836"/>
          </a:xfrm>
          <a:prstGeom prst="rect">
            <a:avLst/>
          </a:prstGeom>
          <a:noFill/>
        </p:spPr>
      </p:pic>
      <p:pic>
        <p:nvPicPr>
          <p:cNvPr id="44038" name="Picture 6" descr="http://mapsof.net/uploads/static-maps/Russian_Far_East_regions_ma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1219200"/>
            <a:ext cx="3124200" cy="2715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0678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I. Russian Growth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4800600" cy="5562600"/>
          </a:xfrm>
        </p:spPr>
        <p:txBody>
          <a:bodyPr>
            <a:normAutofit/>
          </a:bodyPr>
          <a:lstStyle/>
          <a:p>
            <a:pPr marL="514350" indent="-514350"/>
            <a:r>
              <a:rPr lang="en-US" dirty="0" smtClean="0"/>
              <a:t>Influences from Byzantium, Slavs (Eastern Europe), and </a:t>
            </a:r>
            <a:r>
              <a:rPr lang="en-US" dirty="0" err="1" smtClean="0"/>
              <a:t>Varangians</a:t>
            </a:r>
            <a:r>
              <a:rPr lang="en-US" dirty="0" smtClean="0"/>
              <a:t> (Vikings, Scandinavia) </a:t>
            </a:r>
          </a:p>
          <a:p>
            <a:pPr marL="514350" indent="-514350"/>
            <a:r>
              <a:rPr lang="en-US" dirty="0" smtClean="0"/>
              <a:t>This trade of goods and ideas gave rise to the city of Kiev (</a:t>
            </a:r>
            <a:r>
              <a:rPr lang="en-US" dirty="0" err="1" smtClean="0"/>
              <a:t>Kievan</a:t>
            </a:r>
            <a:r>
              <a:rPr lang="en-US" dirty="0" smtClean="0"/>
              <a:t> </a:t>
            </a:r>
            <a:r>
              <a:rPr lang="en-US" dirty="0" err="1" smtClean="0"/>
              <a:t>Rus</a:t>
            </a:r>
            <a:r>
              <a:rPr lang="en-US" dirty="0" smtClean="0"/>
              <a:t>)</a:t>
            </a:r>
          </a:p>
          <a:p>
            <a:pPr marL="914400" lvl="1" indent="-514350"/>
            <a:r>
              <a:rPr lang="en-US" dirty="0" err="1" smtClean="0"/>
              <a:t>Yaroslav</a:t>
            </a:r>
            <a:r>
              <a:rPr lang="en-US" dirty="0" smtClean="0"/>
              <a:t> the Wise</a:t>
            </a:r>
          </a:p>
          <a:p>
            <a:pPr marL="914400" lvl="1" indent="-514350"/>
            <a:r>
              <a:rPr lang="en-US" dirty="0" smtClean="0"/>
              <a:t>Trading, education</a:t>
            </a:r>
          </a:p>
          <a:p>
            <a:pPr marL="914400" lvl="1" indent="-514350"/>
            <a:endParaRPr lang="en-US" dirty="0" smtClean="0"/>
          </a:p>
        </p:txBody>
      </p:sp>
      <p:sp>
        <p:nvSpPr>
          <p:cNvPr id="5124" name="AutoShape 4" descr="http://upload.wikimedia.org/wikipedia/commons/6/6d/Anubis_standi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6" name="Picture 8" descr="http://www.ncte.ie/viking/map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095625" cy="3406339"/>
          </a:xfrm>
          <a:prstGeom prst="rect">
            <a:avLst/>
          </a:prstGeom>
          <a:noFill/>
        </p:spPr>
      </p:pic>
      <p:pic>
        <p:nvPicPr>
          <p:cNvPr id="7178" name="Picture 10" descr="http://www.andrzejb.net/slavic/images/map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756314"/>
            <a:ext cx="3962400" cy="27016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901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8F8F8"/>
      </a:dk1>
      <a:lt1>
        <a:srgbClr val="000000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</TotalTime>
  <Words>305</Words>
  <Application>Microsoft Office PowerPoint</Application>
  <PresentationFormat>On-screen Show (4:3)</PresentationFormat>
  <Paragraphs>66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Geography and Early Civilizations of Russia</vt:lpstr>
      <vt:lpstr>Bellringer</vt:lpstr>
      <vt:lpstr>Slide 3</vt:lpstr>
      <vt:lpstr>Western Russia</vt:lpstr>
      <vt:lpstr>Slide 5</vt:lpstr>
      <vt:lpstr>Siberia</vt:lpstr>
      <vt:lpstr>Slide 7</vt:lpstr>
      <vt:lpstr>Eastern Russia</vt:lpstr>
      <vt:lpstr>I. Russian Growth</vt:lpstr>
      <vt:lpstr>II. Centralization of Russian Power </vt:lpstr>
      <vt:lpstr>III. The Two Ivans</vt:lpstr>
      <vt:lpstr>IV. Other Cultural Influences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President Roosevelt and His “New Deal” for Americans</dc:title>
  <dc:creator>Adam</dc:creator>
  <cp:lastModifiedBy>CCS-Teacher</cp:lastModifiedBy>
  <cp:revision>187</cp:revision>
  <dcterms:created xsi:type="dcterms:W3CDTF">2013-03-18T17:01:34Z</dcterms:created>
  <dcterms:modified xsi:type="dcterms:W3CDTF">2015-02-25T16:41:23Z</dcterms:modified>
</cp:coreProperties>
</file>