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3" r:id="rId3"/>
    <p:sldId id="339" r:id="rId4"/>
    <p:sldId id="341" r:id="rId5"/>
    <p:sldId id="340" r:id="rId6"/>
    <p:sldId id="348" r:id="rId7"/>
    <p:sldId id="347" r:id="rId8"/>
    <p:sldId id="346" r:id="rId9"/>
    <p:sldId id="344" r:id="rId10"/>
    <p:sldId id="349" r:id="rId11"/>
    <p:sldId id="353" r:id="rId12"/>
    <p:sldId id="350" r:id="rId13"/>
    <p:sldId id="352" r:id="rId14"/>
    <p:sldId id="354" r:id="rId15"/>
    <p:sldId id="351" r:id="rId16"/>
    <p:sldId id="355" r:id="rId17"/>
    <p:sldId id="34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70A83-24FA-478E-8389-A80DDEF476F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458200" cy="1470025"/>
          </a:xfrm>
        </p:spPr>
        <p:txBody>
          <a:bodyPr/>
          <a:lstStyle/>
          <a:p>
            <a:r>
              <a:rPr lang="en-US" dirty="0" smtClean="0"/>
              <a:t>The Spread of Islam (700-1300 CE)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  <p:pic>
        <p:nvPicPr>
          <p:cNvPr id="8194" name="Picture 2" descr="http://www.fotothing.com/photos/dbf/dbf0848f191bf10fce0e2162b8c74a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124200"/>
            <a:ext cx="5219700" cy="3438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Islamic Empires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883859"/>
          <a:ext cx="6096000" cy="49897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</a:tblGrid>
              <a:tr h="34461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Umayyads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Abbassids</a:t>
                      </a:r>
                      <a:endParaRPr lang="en-US" dirty="0"/>
                    </a:p>
                  </a:txBody>
                  <a:tcPr/>
                </a:tc>
              </a:tr>
              <a:tr h="462399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1371600"/>
            <a:ext cx="4524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Emerged after the first four caliphs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448800" y="990600"/>
            <a:ext cx="3200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Baghdad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smtClean="0"/>
              <a:t>On the Tigris River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Influenced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Persia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smtClean="0"/>
              <a:t>Very culturally rich city with education, entertainment, and fair rulers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u="sng" dirty="0" smtClean="0"/>
              <a:t>Minarets</a:t>
            </a:r>
            <a:r>
              <a:rPr lang="en-US" sz="2000" dirty="0" smtClean="0"/>
              <a:t>: slender towers of Mosques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en-US" sz="2000" b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Muezzin</a:t>
            </a:r>
            <a:r>
              <a:rPr kumimoji="0" lang="en-US" sz="20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mosque official who called the people to prayer</a:t>
            </a:r>
            <a:endParaRPr kumimoji="0" lang="en-US" sz="2000" b="0" u="sng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Islamic Empires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883859"/>
          <a:ext cx="6096000" cy="49897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</a:tblGrid>
              <a:tr h="34461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Umayyads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Abbassids</a:t>
                      </a:r>
                      <a:endParaRPr lang="en-US" dirty="0"/>
                    </a:p>
                  </a:txBody>
                  <a:tcPr/>
                </a:tc>
              </a:tr>
              <a:tr h="462399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Capital city</a:t>
                      </a:r>
                      <a:r>
                        <a:rPr lang="en-US" baseline="0" dirty="0" smtClean="0"/>
                        <a:t> at Damascus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Used educated local officials to rule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Very wealthy lords, economic</a:t>
                      </a:r>
                      <a:r>
                        <a:rPr lang="en-US" baseline="0" dirty="0" smtClean="0"/>
                        <a:t> tensions with the lower classes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Disliked by Shiites</a:t>
                      </a: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1371600"/>
            <a:ext cx="4524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Emerged after the first four caliphs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edmodules.net/TPages_Root/uploads/261/image/worldSpreadOfIslam75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Islamic Empires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883859"/>
          <a:ext cx="6096000" cy="49897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</a:tblGrid>
              <a:tr h="34461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Umayyads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Abbassids</a:t>
                      </a:r>
                      <a:endParaRPr lang="en-US" dirty="0"/>
                    </a:p>
                  </a:txBody>
                  <a:tcPr/>
                </a:tc>
              </a:tr>
              <a:tr h="462399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Capital city</a:t>
                      </a:r>
                      <a:r>
                        <a:rPr lang="en-US" baseline="0" dirty="0" smtClean="0"/>
                        <a:t> at Damascus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Used educated local officials to rule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Very wealthy lords, economic</a:t>
                      </a:r>
                      <a:r>
                        <a:rPr lang="en-US" baseline="0" dirty="0" smtClean="0"/>
                        <a:t> tensions with the lower classes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Disliked by Shiites</a:t>
                      </a: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Supported by Shiites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Overthrew Damascus and erased</a:t>
                      </a:r>
                      <a:r>
                        <a:rPr lang="en-US" baseline="0" dirty="0" smtClean="0"/>
                        <a:t> Arab domination within Islam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Considered the Golden Age of Muslim culture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Moved capital to Baghdad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1371600"/>
            <a:ext cx="4524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Emerged after the first four caliphs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The Abbasid Caliphate 750–12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0" y="685800"/>
            <a:ext cx="9239250" cy="5191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Islamic Empires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883859"/>
          <a:ext cx="6096000" cy="49897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</a:tblGrid>
              <a:tr h="34461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Umayyads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Abbassids</a:t>
                      </a:r>
                      <a:endParaRPr lang="en-US" dirty="0"/>
                    </a:p>
                  </a:txBody>
                  <a:tcPr/>
                </a:tc>
              </a:tr>
              <a:tr h="462399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Capital city</a:t>
                      </a:r>
                      <a:r>
                        <a:rPr lang="en-US" baseline="0" dirty="0" smtClean="0"/>
                        <a:t> at Damascus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Used educated local officials to rule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Very wealthy lords, economic</a:t>
                      </a:r>
                      <a:r>
                        <a:rPr lang="en-US" baseline="0" dirty="0" smtClean="0"/>
                        <a:t> tensions with the lower classes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Disliked by Shiites</a:t>
                      </a: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Supported by Shiites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Overthrew Damascus and erased</a:t>
                      </a:r>
                      <a:r>
                        <a:rPr lang="en-US" baseline="0" dirty="0" smtClean="0"/>
                        <a:t> Arab domination within Islam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Considered the Golden Age of Muslim culture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Moved capital to Baghdad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1371600"/>
            <a:ext cx="4524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Emerged after the first four caliphs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15000" y="0"/>
            <a:ext cx="3200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Baghdad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smtClean="0"/>
              <a:t>On the Tigris River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Influenced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Persia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smtClean="0"/>
              <a:t>Very culturally rich city with education, entertainment, and fair rulers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u="sng" dirty="0" smtClean="0"/>
              <a:t>Minarets</a:t>
            </a:r>
            <a:r>
              <a:rPr lang="en-US" sz="2000" dirty="0" smtClean="0"/>
              <a:t>: slender towers of Mosques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en-US" sz="2000" b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Muezzin</a:t>
            </a:r>
            <a:r>
              <a:rPr kumimoji="0" lang="en-US" sz="20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mosque official who called the people to prayer</a:t>
            </a:r>
            <a:endParaRPr kumimoji="0" lang="en-US" sz="2000" b="0" u="sng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IV. Causes for Eventual 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3429000"/>
          </a:xfrm>
        </p:spPr>
        <p:txBody>
          <a:bodyPr>
            <a:normAutofit/>
          </a:bodyPr>
          <a:lstStyle/>
          <a:p>
            <a:r>
              <a:rPr lang="en-US" dirty="0" smtClean="0"/>
              <a:t>Fragmented power (local lords)</a:t>
            </a:r>
          </a:p>
          <a:p>
            <a:r>
              <a:rPr lang="en-US" dirty="0" smtClean="0"/>
              <a:t>Foreign invaders</a:t>
            </a:r>
          </a:p>
          <a:p>
            <a:pPr lvl="1"/>
            <a:r>
              <a:rPr lang="en-US" dirty="0" smtClean="0"/>
              <a:t>Seljuk Turks from the Central Asia</a:t>
            </a:r>
          </a:p>
          <a:p>
            <a:pPr lvl="2"/>
            <a:r>
              <a:rPr lang="en-US" dirty="0" smtClean="0"/>
              <a:t>Built a strong Islamic empire under a </a:t>
            </a:r>
            <a:r>
              <a:rPr lang="en-US" u="sng" dirty="0" smtClean="0"/>
              <a:t>sultan</a:t>
            </a:r>
          </a:p>
          <a:p>
            <a:pPr lvl="1"/>
            <a:r>
              <a:rPr lang="en-US" dirty="0" smtClean="0"/>
              <a:t>Crusades</a:t>
            </a:r>
          </a:p>
          <a:p>
            <a:pPr lvl="1"/>
            <a:r>
              <a:rPr lang="en-US" dirty="0" smtClean="0"/>
              <a:t>Mongols</a:t>
            </a:r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How did the Islamic faith spread following the death of Muhammad?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819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Homework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599"/>
          </a:xfrm>
        </p:spPr>
        <p:txBody>
          <a:bodyPr/>
          <a:lstStyle/>
          <a:p>
            <a:r>
              <a:rPr lang="en-US" dirty="0" smtClean="0"/>
              <a:t>What are the five pillars of the Islamic faith?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34290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How did the Islamic faith spread following the death of Muhammad?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I. Islamic Faith Spreads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3352800"/>
          </a:xfrm>
        </p:spPr>
        <p:txBody>
          <a:bodyPr>
            <a:normAutofit lnSpcReduction="10000"/>
          </a:bodyPr>
          <a:lstStyle/>
          <a:p>
            <a:pPr marL="514350" indent="-514350"/>
            <a:r>
              <a:rPr lang="en-US" sz="2400" dirty="0" smtClean="0"/>
              <a:t>After Muhammad, the </a:t>
            </a:r>
            <a:r>
              <a:rPr lang="en-US" sz="2400" u="sng" dirty="0" smtClean="0"/>
              <a:t>caliphs</a:t>
            </a:r>
            <a:r>
              <a:rPr lang="en-US" sz="2400" dirty="0" smtClean="0"/>
              <a:t>, or succeeding leaders of Islam, had to unite Arab tribal leaders</a:t>
            </a:r>
          </a:p>
          <a:p>
            <a:pPr marL="514350" indent="-514350"/>
            <a:r>
              <a:rPr lang="en-US" sz="2400" dirty="0" smtClean="0"/>
              <a:t>The first four Caliphs expanded from Arabia into Persia, Mesopotamia, and Egypt.</a:t>
            </a:r>
          </a:p>
          <a:p>
            <a:pPr marL="914400" lvl="1" indent="-514350"/>
            <a:r>
              <a:rPr lang="en-US" sz="2000" dirty="0" smtClean="0"/>
              <a:t>Superior military</a:t>
            </a:r>
          </a:p>
          <a:p>
            <a:pPr marL="914400" lvl="1" indent="-514350"/>
            <a:r>
              <a:rPr lang="en-US" sz="2000" dirty="0" smtClean="0"/>
              <a:t>Single united faith</a:t>
            </a:r>
          </a:p>
          <a:p>
            <a:pPr marL="914400" lvl="1" indent="-514350"/>
            <a:r>
              <a:rPr lang="en-US" sz="2000" dirty="0" smtClean="0"/>
              <a:t>Fighting between Persia/Byzantine</a:t>
            </a:r>
          </a:p>
          <a:p>
            <a:pPr marL="514350" indent="-514350"/>
            <a:r>
              <a:rPr lang="en-US" sz="2400" dirty="0" smtClean="0"/>
              <a:t>Practiced tolerance with the people they conquered, and many converted in Mesopotamia/Africa</a:t>
            </a:r>
          </a:p>
          <a:p>
            <a:pPr marL="514350" indent="-514350"/>
            <a:endParaRPr lang="en-US" sz="2400" dirty="0" smtClean="0"/>
          </a:p>
          <a:p>
            <a:pPr marL="514350" indent="-514350"/>
            <a:endParaRPr lang="en-US" sz="2400" dirty="0" smtClean="0"/>
          </a:p>
        </p:txBody>
      </p:sp>
      <p:sp>
        <p:nvSpPr>
          <p:cNvPr id="5124" name="AutoShape 4" descr="http://upload.wikimedia.org/wikipedia/commons/6/6d/Anubis_standi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http://www.edmodules.net/TPages_Root/uploads/261/image/worldSpreadOfIslam75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191000"/>
            <a:ext cx="40386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9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267200"/>
          </a:xfrm>
        </p:spPr>
        <p:txBody>
          <a:bodyPr/>
          <a:lstStyle/>
          <a:p>
            <a:r>
              <a:rPr lang="en-US" dirty="0" smtClean="0"/>
              <a:t>In Europe, Islamic advances were slowed by Christian kingdoms</a:t>
            </a:r>
          </a:p>
          <a:p>
            <a:pPr lvl="1"/>
            <a:r>
              <a:rPr lang="en-US" dirty="0" smtClean="0"/>
              <a:t>Battle of Tours in France</a:t>
            </a:r>
          </a:p>
          <a:p>
            <a:pPr lvl="1"/>
            <a:r>
              <a:rPr lang="en-US" dirty="0" smtClean="0"/>
              <a:t>Muslims would stay in Spain for hundreds of years</a:t>
            </a:r>
          </a:p>
          <a:p>
            <a:r>
              <a:rPr lang="en-US" dirty="0" smtClean="0"/>
              <a:t>Islamic Spain became a cultural hub, with many great cities and grand architectural achievements</a:t>
            </a:r>
            <a:endParaRPr lang="en-US" dirty="0"/>
          </a:p>
        </p:txBody>
      </p:sp>
      <p:pic>
        <p:nvPicPr>
          <p:cNvPr id="4098" name="Picture 2" descr="http://www.islamicspain.tv/Andalusi-Society/Spain_Caliph_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753611"/>
            <a:ext cx="3962400" cy="3104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Three Sects of Islam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3276599"/>
          <a:ext cx="9144000" cy="38039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  <a:gridCol w="3048000"/>
              </a:tblGrid>
              <a:tr h="45720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Sunni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Shiite (</a:t>
                      </a:r>
                      <a:r>
                        <a:rPr lang="en-US" sz="2400" dirty="0" err="1" smtClean="0"/>
                        <a:t>Shia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Sufi</a:t>
                      </a:r>
                      <a:endParaRPr lang="en-US" sz="2400" dirty="0"/>
                    </a:p>
                  </a:txBody>
                  <a:tcPr/>
                </a:tc>
              </a:tr>
              <a:tr h="334679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20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20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0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5200" y="1447800"/>
            <a:ext cx="20649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Islam</a:t>
            </a:r>
            <a:endParaRPr lang="en-US" sz="6600" b="1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2057400" y="2362200"/>
            <a:ext cx="1447800" cy="9144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715000" y="2362200"/>
            <a:ext cx="1447800" cy="9144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962400" y="2819400"/>
            <a:ext cx="9144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Three Sects of Islam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3276599"/>
          <a:ext cx="9144000" cy="38039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  <a:gridCol w="3048000"/>
              </a:tblGrid>
              <a:tr h="45720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Sunni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Shiite (</a:t>
                      </a:r>
                      <a:r>
                        <a:rPr lang="en-US" sz="2400" dirty="0" err="1" smtClean="0"/>
                        <a:t>Shia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Sufi</a:t>
                      </a:r>
                      <a:endParaRPr lang="en-US" sz="2400" dirty="0"/>
                    </a:p>
                  </a:txBody>
                  <a:tcPr/>
                </a:tc>
              </a:tr>
              <a:tr h="334679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Caliphs should be</a:t>
                      </a:r>
                      <a:r>
                        <a:rPr lang="en-US" sz="2000" baseline="0" dirty="0" smtClean="0"/>
                        <a:t> chosen by the Muslim people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0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0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aseline="0" dirty="0" smtClean="0"/>
                        <a:t>Did not serious Muhammad as divine, only a religious leader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20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20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0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5200" y="1447800"/>
            <a:ext cx="20649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Islam</a:t>
            </a:r>
            <a:endParaRPr lang="en-US" sz="6600" b="1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2057400" y="2362200"/>
            <a:ext cx="1447800" cy="9144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715000" y="2362200"/>
            <a:ext cx="1447800" cy="9144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962400" y="2819400"/>
            <a:ext cx="9144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Three Sects of Islam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3276599"/>
          <a:ext cx="9144000" cy="38039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  <a:gridCol w="3048000"/>
              </a:tblGrid>
              <a:tr h="45720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Sunni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Shiite (</a:t>
                      </a:r>
                      <a:r>
                        <a:rPr lang="en-US" sz="2400" dirty="0" err="1" smtClean="0"/>
                        <a:t>Shia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Sufi</a:t>
                      </a:r>
                      <a:endParaRPr lang="en-US" sz="2400" dirty="0"/>
                    </a:p>
                  </a:txBody>
                  <a:tcPr/>
                </a:tc>
              </a:tr>
              <a:tr h="334679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Caliphs should be</a:t>
                      </a:r>
                      <a:r>
                        <a:rPr lang="en-US" sz="2000" baseline="0" dirty="0" smtClean="0"/>
                        <a:t> chosen by the Muslim people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0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0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aseline="0" dirty="0" smtClean="0"/>
                        <a:t>Did not serious Muhammad as divine, only a religious leader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Only true successor</a:t>
                      </a:r>
                      <a:r>
                        <a:rPr lang="en-US" sz="2000" baseline="0" dirty="0" smtClean="0"/>
                        <a:t> to the Prophet were his descendents.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0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aseline="0" dirty="0" smtClean="0"/>
                        <a:t>These descendants were divine, or god-like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0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20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0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5200" y="1447800"/>
            <a:ext cx="20649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Islam</a:t>
            </a:r>
            <a:endParaRPr lang="en-US" sz="6600" b="1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2057400" y="2362200"/>
            <a:ext cx="1447800" cy="9144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715000" y="2362200"/>
            <a:ext cx="1447800" cy="9144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962400" y="2819400"/>
            <a:ext cx="9144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Three Sects of Islam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3276599"/>
          <a:ext cx="9144000" cy="38039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  <a:gridCol w="3048000"/>
              </a:tblGrid>
              <a:tr h="45720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Sunni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Shiite (</a:t>
                      </a:r>
                      <a:r>
                        <a:rPr lang="en-US" sz="2400" dirty="0" err="1" smtClean="0"/>
                        <a:t>Shia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Sufi</a:t>
                      </a:r>
                      <a:endParaRPr lang="en-US" sz="2400" dirty="0"/>
                    </a:p>
                  </a:txBody>
                  <a:tcPr/>
                </a:tc>
              </a:tr>
              <a:tr h="334679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Caliphs should be</a:t>
                      </a:r>
                      <a:r>
                        <a:rPr lang="en-US" sz="2000" baseline="0" dirty="0" smtClean="0"/>
                        <a:t> chosen by the Muslim people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0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0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aseline="0" dirty="0" smtClean="0"/>
                        <a:t>Did not serious Muhammad as divine, only a religious leader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Only true successor</a:t>
                      </a:r>
                      <a:r>
                        <a:rPr lang="en-US" sz="2000" baseline="0" dirty="0" smtClean="0"/>
                        <a:t> to the Prophet were his descendents.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0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aseline="0" dirty="0" smtClean="0"/>
                        <a:t>These descendants were divine, or god-like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0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Attempt to communicate with God</a:t>
                      </a:r>
                      <a:r>
                        <a:rPr lang="en-US" sz="2000" baseline="0" dirty="0" smtClean="0"/>
                        <a:t> via meditation, fasting, rituals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0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aseline="0" dirty="0" smtClean="0"/>
                        <a:t>Many participated in missionary work as well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0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0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5200" y="1447800"/>
            <a:ext cx="20649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Islam</a:t>
            </a:r>
            <a:endParaRPr lang="en-US" sz="6600" b="1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2057400" y="2362200"/>
            <a:ext cx="1447800" cy="9144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715000" y="2362200"/>
            <a:ext cx="1447800" cy="9144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962400" y="2819400"/>
            <a:ext cx="9144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were the causes for the schism that occurred in Islam?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1DF7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593</Words>
  <Application>Microsoft Office PowerPoint</Application>
  <PresentationFormat>On-screen Show (4:3)</PresentationFormat>
  <Paragraphs>139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Spread of Islam (700-1300 CE)</vt:lpstr>
      <vt:lpstr>Bellringer</vt:lpstr>
      <vt:lpstr>I. Islamic Faith Spreads </vt:lpstr>
      <vt:lpstr>Slide 4</vt:lpstr>
      <vt:lpstr>II. Three Sects of Islam </vt:lpstr>
      <vt:lpstr>II. Three Sects of Islam </vt:lpstr>
      <vt:lpstr>II. Three Sects of Islam </vt:lpstr>
      <vt:lpstr>II. Three Sects of Islam </vt:lpstr>
      <vt:lpstr>Quick Write</vt:lpstr>
      <vt:lpstr>III. Islamic Empires</vt:lpstr>
      <vt:lpstr>III. Islamic Empires</vt:lpstr>
      <vt:lpstr>Slide 12</vt:lpstr>
      <vt:lpstr>III. Islamic Empires</vt:lpstr>
      <vt:lpstr>Slide 14</vt:lpstr>
      <vt:lpstr>III. Islamic Empires</vt:lpstr>
      <vt:lpstr>IV. Causes for Eventual Decline</vt:lpstr>
      <vt:lpstr>Essential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112</cp:revision>
  <dcterms:created xsi:type="dcterms:W3CDTF">2013-03-18T17:01:34Z</dcterms:created>
  <dcterms:modified xsi:type="dcterms:W3CDTF">2015-08-12T14:13:04Z</dcterms:modified>
</cp:coreProperties>
</file>