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339" r:id="rId4"/>
    <p:sldId id="340" r:id="rId5"/>
    <p:sldId id="356" r:id="rId6"/>
    <p:sldId id="347" r:id="rId7"/>
    <p:sldId id="357" r:id="rId8"/>
    <p:sldId id="359" r:id="rId9"/>
    <p:sldId id="362" r:id="rId10"/>
    <p:sldId id="361" r:id="rId11"/>
    <p:sldId id="358" r:id="rId12"/>
    <p:sldId id="34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mqHVRgCkC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09600"/>
            <a:ext cx="7086600" cy="1470025"/>
          </a:xfrm>
        </p:spPr>
        <p:txBody>
          <a:bodyPr/>
          <a:lstStyle/>
          <a:p>
            <a:r>
              <a:rPr lang="en-US" dirty="0" smtClean="0"/>
              <a:t>The Tang and Song Dynasties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little gross, turn away if you’re squeamish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Foot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www.ladybud.com/wp-content/uploads/2013/07/FootBi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428287" cy="3657600"/>
          </a:xfrm>
          <a:prstGeom prst="rect">
            <a:avLst/>
          </a:prstGeom>
          <a:noFill/>
        </p:spPr>
      </p:pic>
      <p:pic>
        <p:nvPicPr>
          <p:cNvPr id="37894" name="Picture 6" descr="http://upload.wikimedia.org/wikipedia/commons/b/bf/A_HIGH_CASTE_LADYS_DAINTY_LILY_F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55885"/>
            <a:ext cx="3886200" cy="4002115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1/14/Bound_feet_(X-ray).jpg/220px-Bound_feet_(X-ray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33800"/>
            <a:ext cx="399607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1"/>
            <a:ext cx="6553200" cy="1828800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Why is the Han Dynasty considered to be the Golden Age of Chinese Civilization?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1"/>
            <a:ext cx="6477000" cy="1752599"/>
          </a:xfrm>
        </p:spPr>
        <p:txBody>
          <a:bodyPr/>
          <a:lstStyle/>
          <a:p>
            <a:r>
              <a:rPr lang="en-US" dirty="0" smtClean="0"/>
              <a:t>Review: What is a Golden Age?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09800" y="327660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4343400"/>
            <a:ext cx="64770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Why is the Han Dynasty considered to be the Golden Age of Chinese Civilization?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9342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China After the 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76400"/>
            <a:ext cx="5867400" cy="5707062"/>
          </a:xfrm>
        </p:spPr>
        <p:txBody>
          <a:bodyPr>
            <a:normAutofit/>
          </a:bodyPr>
          <a:lstStyle/>
          <a:p>
            <a:r>
              <a:rPr lang="en-US" dirty="0" smtClean="0"/>
              <a:t>400 year period of disunity</a:t>
            </a:r>
          </a:p>
          <a:p>
            <a:r>
              <a:rPr lang="en-US" dirty="0" smtClean="0"/>
              <a:t>Buddhism crept into China, did not crumble as Western Europe did</a:t>
            </a:r>
          </a:p>
          <a:p>
            <a:r>
              <a:rPr lang="en-US" dirty="0" smtClean="0"/>
              <a:t>The Sui Dynasty briefly united the North and South sections of China, but the Tang took over in 618 CE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II. The Tang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95400"/>
            <a:ext cx="64770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 Yuan, a Sui general, took control with his son, Tang </a:t>
            </a:r>
            <a:r>
              <a:rPr lang="en-US" dirty="0" err="1" smtClean="0"/>
              <a:t>Taizong</a:t>
            </a:r>
            <a:r>
              <a:rPr lang="en-US" dirty="0" smtClean="0"/>
              <a:t>, when the Sui began to crumble</a:t>
            </a:r>
          </a:p>
          <a:p>
            <a:r>
              <a:rPr lang="en-US" dirty="0" smtClean="0"/>
              <a:t>Tang </a:t>
            </a:r>
            <a:r>
              <a:rPr lang="en-US" dirty="0" err="1" smtClean="0"/>
              <a:t>Taizong</a:t>
            </a:r>
            <a:r>
              <a:rPr lang="en-US" dirty="0" smtClean="0"/>
              <a:t> as emperor</a:t>
            </a:r>
          </a:p>
          <a:p>
            <a:pPr lvl="1"/>
            <a:r>
              <a:rPr lang="en-US" dirty="0" smtClean="0"/>
              <a:t>Venerated reformer, calligrapher, general and historian</a:t>
            </a:r>
          </a:p>
          <a:p>
            <a:r>
              <a:rPr lang="en-US" dirty="0" smtClean="0"/>
              <a:t>Later Tang emperors would establish </a:t>
            </a:r>
            <a:r>
              <a:rPr lang="en-US" u="sng" dirty="0" smtClean="0"/>
              <a:t>tributary states</a:t>
            </a:r>
            <a:r>
              <a:rPr lang="en-US" dirty="0" smtClean="0"/>
              <a:t>, or independent states who paid taxes to the Tang, in Central Asia, Vietnam, Tibet, and Korea. </a:t>
            </a:r>
          </a:p>
          <a:p>
            <a:endParaRPr lang="en-US" dirty="0"/>
          </a:p>
        </p:txBody>
      </p:sp>
      <p:pic>
        <p:nvPicPr>
          <p:cNvPr id="19458" name="Picture 2" descr="http://ferrebeekeeper.files.wordpress.com/2010/04/tang-taiz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1905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0"/>
            <a:ext cx="4648200" cy="6858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Empress Wu Zhao restored Han ruling systems and established schools</a:t>
            </a:r>
          </a:p>
          <a:p>
            <a:r>
              <a:rPr lang="en-US" u="sng" dirty="0" smtClean="0"/>
              <a:t>Land reforms</a:t>
            </a:r>
            <a:r>
              <a:rPr lang="en-US" dirty="0" smtClean="0"/>
              <a:t> were implemented to give land back to the </a:t>
            </a:r>
            <a:r>
              <a:rPr lang="en-US" dirty="0" err="1" smtClean="0"/>
              <a:t>peasents</a:t>
            </a:r>
            <a:endParaRPr lang="en-US" dirty="0" smtClean="0"/>
          </a:p>
          <a:p>
            <a:r>
              <a:rPr lang="en-US" dirty="0" smtClean="0"/>
              <a:t>The Grand Canal was built, linking the Yangtze and Yellow Rivers</a:t>
            </a:r>
          </a:p>
          <a:p>
            <a:r>
              <a:rPr lang="en-US" dirty="0" smtClean="0"/>
              <a:t>By 907 CE, Islamic Empires and internal struggles led to the collapse of the Tang</a:t>
            </a:r>
            <a:endParaRPr lang="en-US" dirty="0"/>
          </a:p>
        </p:txBody>
      </p:sp>
      <p:pic>
        <p:nvPicPr>
          <p:cNvPr id="36866" name="Picture 2" descr="http://homepages.stmartin.edu/fac_staff/rlangill/HIS%20217%20maps/Tang%20dynasty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9030"/>
            <a:ext cx="3429000" cy="3188970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commons/thumb/c/cb/Modern_Course_of_Grand_Canal_of_China.png/400px-Modern_Course_of_Grand_Canal_of_Ch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90800" cy="3814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/>
          <a:lstStyle/>
          <a:p>
            <a:pPr algn="l"/>
            <a:r>
              <a:rPr lang="en-US" dirty="0" smtClean="0"/>
              <a:t>III. The Song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447800"/>
            <a:ext cx="5029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short period of disunity separated these two dynasties, as the Song emerged in 960 CE</a:t>
            </a:r>
          </a:p>
          <a:p>
            <a:r>
              <a:rPr lang="en-US" dirty="0" smtClean="0"/>
              <a:t>Northern invaders kept the Song generally to the South of the Yellow River</a:t>
            </a:r>
          </a:p>
          <a:p>
            <a:pPr lvl="1"/>
            <a:r>
              <a:rPr lang="en-US" dirty="0" smtClean="0"/>
              <a:t>Agriculture shifted (wheat in the north to rice in the south)</a:t>
            </a:r>
          </a:p>
          <a:p>
            <a:pPr lvl="1"/>
            <a:r>
              <a:rPr lang="en-US" dirty="0" smtClean="0"/>
              <a:t>Trade continued to flourish with western civilizations</a:t>
            </a:r>
            <a:endParaRPr lang="en-US" dirty="0"/>
          </a:p>
        </p:txBody>
      </p:sp>
      <p:pic>
        <p:nvPicPr>
          <p:cNvPr id="2050" name="Picture 2" descr="http://www.pbs.org/wgbh/nova/assets/img/song-dynasty/image-06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3923453" cy="2971800"/>
          </a:xfrm>
          <a:prstGeom prst="rect">
            <a:avLst/>
          </a:prstGeom>
          <a:noFill/>
        </p:spPr>
      </p:pic>
      <p:pic>
        <p:nvPicPr>
          <p:cNvPr id="2052" name="Picture 4" descr="http://aphs.worldnomads.com/sea2summit/15887/s_DSC09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3738424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72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Tang and Song Society and Accomplishments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/>
                <a:gridCol w="4572000"/>
              </a:tblGrid>
              <a:tr h="430884">
                <a:tc>
                  <a:txBody>
                    <a:bodyPr/>
                    <a:lstStyle/>
                    <a:p>
                      <a:r>
                        <a:rPr lang="en-US" dirty="0" smtClean="0"/>
                        <a:t>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Accomplishments</a:t>
                      </a:r>
                      <a:endParaRPr lang="en-US" dirty="0"/>
                    </a:p>
                  </a:txBody>
                  <a:tcPr/>
                </a:tc>
              </a:tr>
              <a:tr h="1206729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Gentry</a:t>
                      </a:r>
                      <a:r>
                        <a:rPr lang="en-US" u="none" dirty="0" smtClean="0"/>
                        <a:t> – wealthy landowning class who were well educated, held government jobs,</a:t>
                      </a:r>
                      <a:r>
                        <a:rPr lang="en-US" u="none" baseline="0" dirty="0" smtClean="0"/>
                        <a:t> and held to Confucian teachings</a:t>
                      </a:r>
                      <a:endParaRPr lang="en-US" u="none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u="sng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Pagodas – multistoried temple</a:t>
                      </a:r>
                      <a:r>
                        <a:rPr lang="en-US" baseline="0" dirty="0" smtClean="0"/>
                        <a:t> with curved eaves at the corners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Porcelain – artistic pottery (modern ‘China’)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Literature – massive amount of history, religion, and philosophical writings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Poetry – most respected form of literature by the gentry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Paintings – of landscapes and portraits were prominent among the gentry as well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 – mechanical clocks, gunpowder, printing blocks</a:t>
                      </a:r>
                      <a:endParaRPr lang="en-US" dirty="0"/>
                    </a:p>
                  </a:txBody>
                  <a:tcPr/>
                </a:tc>
              </a:tr>
              <a:tr h="120672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dirty="0" smtClean="0"/>
                        <a:t>Peasants</a:t>
                      </a:r>
                      <a:r>
                        <a:rPr lang="en-US" u="none" baseline="0" dirty="0" smtClean="0"/>
                        <a:t> – majority of the people who worked the land and made other goods. Could move up in the class rank too</a:t>
                      </a:r>
                      <a:endParaRPr lang="en-US" u="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72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dirty="0" smtClean="0"/>
                        <a:t>Merchants – Could accumulate massive amounts of wealth, but still viewed below peasants</a:t>
                      </a:r>
                      <a:endParaRPr lang="en-US" u="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0672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u="none" dirty="0" smtClean="0"/>
                        <a:t>Women</a:t>
                      </a:r>
                      <a:r>
                        <a:rPr lang="en-US" u="none" baseline="0" dirty="0" smtClean="0"/>
                        <a:t> – had an elevated position compared to earlier dynasties, but still had restricted rights and high expectations (</a:t>
                      </a:r>
                      <a:r>
                        <a:rPr lang="en-US" u="none" baseline="0" dirty="0" err="1" smtClean="0"/>
                        <a:t>Footbindings</a:t>
                      </a:r>
                      <a:r>
                        <a:rPr lang="en-US" u="none" baseline="0" dirty="0" smtClean="0"/>
                        <a:t>, etc)</a:t>
                      </a:r>
                      <a:endParaRPr lang="en-US" u="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Pagodas and Porcelain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thomas-hutchings.com/plk_pleiku_chinese_style_pa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266247" cy="3048000"/>
          </a:xfrm>
          <a:prstGeom prst="rect">
            <a:avLst/>
          </a:prstGeom>
          <a:noFill/>
        </p:spPr>
      </p:pic>
      <p:pic>
        <p:nvPicPr>
          <p:cNvPr id="41988" name="Picture 4" descr="http://iammodernman.files.wordpress.com/2011/04/longhua-pag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499" y="228600"/>
            <a:ext cx="2001501" cy="2667000"/>
          </a:xfrm>
          <a:prstGeom prst="rect">
            <a:avLst/>
          </a:prstGeom>
          <a:noFill/>
        </p:spPr>
      </p:pic>
      <p:pic>
        <p:nvPicPr>
          <p:cNvPr id="41990" name="Picture 6" descr="http://www.chinese-porcelain-art.com/IconsIndex/P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2362200" cy="2228343"/>
          </a:xfrm>
          <a:prstGeom prst="rect">
            <a:avLst/>
          </a:prstGeom>
          <a:noFill/>
        </p:spPr>
      </p:pic>
      <p:sp>
        <p:nvSpPr>
          <p:cNvPr id="41992" name="AutoShape 8" descr="https://www.rubylane.com/files/u3/N_Chinese_Export_Porcelain_Bowls_-_ca_19th_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4" name="Picture 10" descr="https://www.rubylane.com/files/u3/N_Chinese_Export_Porcelain_Bowls_-_ca_19th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r>
              <a:rPr lang="en-US" dirty="0" smtClean="0"/>
              <a:t>Gunpowder and Fireworks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621166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https://www.youtube.com/watch?v=mqHVRgCkCDE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www.bigfireworks.com/eSource3/images/FireworksHistory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3962400" cy="2912365"/>
          </a:xfrm>
          <a:prstGeom prst="rect">
            <a:avLst/>
          </a:prstGeom>
          <a:noFill/>
        </p:spPr>
      </p:pic>
      <p:pic>
        <p:nvPicPr>
          <p:cNvPr id="1028" name="Picture 4" descr="http://www.buzzle.com/images/history/bursting-of-bamb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38674"/>
            <a:ext cx="3333750" cy="2219326"/>
          </a:xfrm>
          <a:prstGeom prst="rect">
            <a:avLst/>
          </a:prstGeom>
          <a:noFill/>
        </p:spPr>
      </p:pic>
      <p:pic>
        <p:nvPicPr>
          <p:cNvPr id="1030" name="Picture 6" descr="http://fourriverscharter.org/projects/Inventions/images/china_gunpowd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19200"/>
            <a:ext cx="2895600" cy="2258569"/>
          </a:xfrm>
          <a:prstGeom prst="rect">
            <a:avLst/>
          </a:prstGeom>
          <a:noFill/>
        </p:spPr>
      </p:pic>
      <p:pic>
        <p:nvPicPr>
          <p:cNvPr id="1032" name="Picture 8" descr="http://www.chinayak.com/Tour_Pic/200925192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657600"/>
            <a:ext cx="3276600" cy="257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443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Tang and Song Dynasties</vt:lpstr>
      <vt:lpstr>Bellringer</vt:lpstr>
      <vt:lpstr>I. China After the Han</vt:lpstr>
      <vt:lpstr>II. The Tang Dynasty</vt:lpstr>
      <vt:lpstr>Slide 5</vt:lpstr>
      <vt:lpstr>III. The Song Dynasty</vt:lpstr>
      <vt:lpstr>Tang and Song Society and Accomplishments</vt:lpstr>
      <vt:lpstr>Pagodas and Porcelain  </vt:lpstr>
      <vt:lpstr>Gunpowder and Fireworks</vt:lpstr>
      <vt:lpstr>A little gross, turn away if you’re squeamish</vt:lpstr>
      <vt:lpstr>Foot bindings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146</cp:revision>
  <dcterms:created xsi:type="dcterms:W3CDTF">2013-03-18T17:01:34Z</dcterms:created>
  <dcterms:modified xsi:type="dcterms:W3CDTF">2015-08-12T14:36:51Z</dcterms:modified>
</cp:coreProperties>
</file>