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3" r:id="rId3"/>
    <p:sldId id="339" r:id="rId4"/>
    <p:sldId id="411" r:id="rId5"/>
    <p:sldId id="412" r:id="rId6"/>
    <p:sldId id="381" r:id="rId7"/>
    <p:sldId id="413" r:id="rId8"/>
    <p:sldId id="414" r:id="rId9"/>
    <p:sldId id="419" r:id="rId10"/>
    <p:sldId id="397" r:id="rId11"/>
    <p:sldId id="415" r:id="rId12"/>
    <p:sldId id="418" r:id="rId13"/>
    <p:sldId id="417" r:id="rId14"/>
    <p:sldId id="416" r:id="rId15"/>
    <p:sldId id="396" r:id="rId16"/>
    <p:sldId id="34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3A0F-D07F-4DA5-A92F-BA63F38B0103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0A83-24FA-478E-8389-A80DDEF47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57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98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0847B-13E9-4ABA-ADAD-E4A202343833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QPA5oNpfM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91440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The Commercial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3" y="1905000"/>
            <a:ext cx="913288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miley Face 3"/>
          <p:cNvSpPr/>
          <p:nvPr/>
        </p:nvSpPr>
        <p:spPr>
          <a:xfrm>
            <a:off x="0" y="3657600"/>
            <a:ext cx="609600" cy="5334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Mercantilism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Economic system that focused on the relationship between colonies and mother country. </a:t>
            </a:r>
          </a:p>
          <a:p>
            <a:pPr lvl="1"/>
            <a:r>
              <a:rPr lang="en-US" dirty="0" smtClean="0"/>
              <a:t>It </a:t>
            </a:r>
            <a:r>
              <a:rPr lang="en-US" dirty="0" smtClean="0"/>
              <a:t>was the role and purpose of the colony to help richen the mother country</a:t>
            </a:r>
          </a:p>
          <a:p>
            <a:pPr lvl="1"/>
            <a:r>
              <a:rPr lang="en-US" dirty="0" smtClean="0"/>
              <a:t>Used by European nations with their colonies</a:t>
            </a:r>
          </a:p>
          <a:p>
            <a:pPr lvl="1"/>
            <a:r>
              <a:rPr lang="en-US" dirty="0" smtClean="0"/>
              <a:t>Led to high </a:t>
            </a:r>
            <a:r>
              <a:rPr lang="en-US" u="sng" dirty="0" smtClean="0"/>
              <a:t>tariffs</a:t>
            </a:r>
            <a:r>
              <a:rPr lang="en-US" dirty="0" smtClean="0"/>
              <a:t>, or taxes on imported goods</a:t>
            </a:r>
          </a:p>
          <a:p>
            <a:pPr lvl="1"/>
            <a:r>
              <a:rPr lang="en-US" dirty="0" smtClean="0"/>
              <a:t>Had negative impacts for the majority of people as their individual well-being was second rate to that of the empire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6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0" y="2667000"/>
            <a:ext cx="685800" cy="6096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6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0" y="5181600"/>
            <a:ext cx="685800" cy="6096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-4763"/>
            <a:ext cx="56388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2057400" y="6477000"/>
            <a:ext cx="381000" cy="3810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http://www.youtube.com/watch?v=HQPA5oNpfM4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76799"/>
          </a:xfrm>
        </p:spPr>
        <p:txBody>
          <a:bodyPr/>
          <a:lstStyle/>
          <a:p>
            <a:r>
              <a:rPr lang="en-US" dirty="0" smtClean="0"/>
              <a:t>What were the causes and impacts of the Commercial Revolution? </a:t>
            </a:r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18427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0550" y="361277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Homework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/>
          </a:bodyPr>
          <a:lstStyle/>
          <a:p>
            <a:r>
              <a:rPr lang="en-US" dirty="0" smtClean="0"/>
              <a:t>Define: </a:t>
            </a:r>
            <a:r>
              <a:rPr lang="en-US" u="sng" dirty="0" smtClean="0"/>
              <a:t>economy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were the causes and impacts of the Commercial Revolution?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133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495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3434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9067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I. Global Exchange </a:t>
            </a:r>
            <a:endParaRPr lang="en-US" dirty="0"/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Due to the explorations of Columbus and other Europeans a massive global marketplace developed for the exchange of culture and goods across the Atlantic</a:t>
            </a:r>
          </a:p>
          <a:p>
            <a:r>
              <a:rPr lang="en-US" dirty="0" smtClean="0"/>
              <a:t>Became known as the ‘Columbian Exchange’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2290" name="AutoShape 2" descr="http://upload.wikimedia.org/wikipedia/commons/b/b0/Nouvelle-France_map-e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http://upload.wikimedia.org/wikipedia/commons/b/b0/Nouvelle-France_map-e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6" name="AutoShape 8" descr="http://upload.wikimedia.org/wikipedia/commons/b/b0/Nouvelle-France_map-e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2" descr="http://mrthompson.org/text/2-3%20The%20Impact%20of%20Colonization_files/image0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431540"/>
            <a:ext cx="5791200" cy="342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0" y="3352800"/>
          <a:ext cx="3352800" cy="37226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52800"/>
              </a:tblGrid>
              <a:tr h="4373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Impacts</a:t>
                      </a:r>
                      <a:endParaRPr lang="en-US" dirty="0"/>
                    </a:p>
                  </a:txBody>
                  <a:tcPr/>
                </a:tc>
              </a:tr>
              <a:tr h="328524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Population increases and changes (migrations)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Spread of new goods</a:t>
                      </a:r>
                      <a:r>
                        <a:rPr lang="en-US" baseline="0" dirty="0" smtClean="0"/>
                        <a:t> to new markets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New business practices emerged to regulate this activity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8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3" y="609600"/>
            <a:ext cx="9132887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0" y="1752600"/>
            <a:ext cx="533400" cy="6096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miley Face 2"/>
          <p:cNvSpPr/>
          <p:nvPr/>
        </p:nvSpPr>
        <p:spPr>
          <a:xfrm>
            <a:off x="0" y="2971800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II. The Commercial Revolution Begins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3581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Overall change in the traditional business model of Western Civilization</a:t>
            </a:r>
          </a:p>
          <a:p>
            <a:r>
              <a:rPr lang="en-US" dirty="0" smtClean="0"/>
              <a:t>Began as </a:t>
            </a:r>
            <a:r>
              <a:rPr lang="en-US" dirty="0" smtClean="0"/>
              <a:t>economic activity increased</a:t>
            </a:r>
            <a:endParaRPr lang="en-US" dirty="0" smtClean="0"/>
          </a:p>
          <a:p>
            <a:r>
              <a:rPr lang="en-US" dirty="0" smtClean="0"/>
              <a:t>Focused around major European cities, especially those in Italy, but soon spread to colonies</a:t>
            </a:r>
          </a:p>
          <a:p>
            <a:r>
              <a:rPr lang="en-US" dirty="0" smtClean="0"/>
              <a:t>Major Impacts/Changes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Price Revolution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Capitalism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New Business Methods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Mercantilism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Price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r>
              <a:rPr lang="en-US" u="sng" dirty="0" smtClean="0"/>
              <a:t>Inflation</a:t>
            </a:r>
            <a:r>
              <a:rPr lang="en-US" dirty="0" smtClean="0"/>
              <a:t>, or sharp increase in money supply, occurred for several reasons</a:t>
            </a:r>
          </a:p>
          <a:p>
            <a:pPr lvl="1"/>
            <a:r>
              <a:rPr lang="en-US" dirty="0" smtClean="0"/>
              <a:t>Discovery of Spanish silver</a:t>
            </a:r>
          </a:p>
          <a:p>
            <a:pPr lvl="1"/>
            <a:r>
              <a:rPr lang="en-US" dirty="0" smtClean="0"/>
              <a:t>Increase in demand for goods and money supply</a:t>
            </a:r>
          </a:p>
          <a:p>
            <a:pPr lvl="1"/>
            <a:r>
              <a:rPr lang="en-US" dirty="0" smtClean="0"/>
              <a:t>Monopoly on foreign markets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58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Adam Smith, </a:t>
            </a:r>
            <a:r>
              <a:rPr lang="en-US" sz="2800" i="1" dirty="0" smtClean="0"/>
              <a:t>The Wealth of Nations</a:t>
            </a:r>
            <a:endParaRPr lang="en-US" sz="2800" dirty="0" smtClean="0"/>
          </a:p>
          <a:p>
            <a:r>
              <a:rPr lang="en-US" sz="2800" dirty="0" smtClean="0"/>
              <a:t>Economic system that emphasizes the making of money for a private entity</a:t>
            </a:r>
          </a:p>
          <a:p>
            <a:pPr lvl="1"/>
            <a:r>
              <a:rPr lang="en-US" sz="2400" u="sng" dirty="0" smtClean="0"/>
              <a:t>Entrepreneurs</a:t>
            </a:r>
            <a:r>
              <a:rPr lang="en-US" sz="2400" dirty="0" smtClean="0"/>
              <a:t> were capitalist merchants who began investing money in hopes of making a profit</a:t>
            </a:r>
          </a:p>
          <a:p>
            <a:pPr lvl="1"/>
            <a:r>
              <a:rPr lang="en-US" sz="2400" dirty="0" smtClean="0"/>
              <a:t>Gave rise to new business practices and changed role of guilds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New Business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95400"/>
          <a:ext cx="9144000" cy="2918157"/>
        </p:xfrm>
        <a:graphic>
          <a:graphicData uri="http://schemas.openxmlformats.org/drawingml/2006/table">
            <a:tbl>
              <a:tblPr/>
              <a:tblGrid>
                <a:gridCol w="3881268"/>
                <a:gridCol w="5262732"/>
              </a:tblGrid>
              <a:tr h="45502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Partnerships </a:t>
                      </a:r>
                      <a:r>
                        <a:rPr lang="en-US" sz="1800" b="1" dirty="0" smtClean="0"/>
                        <a:t>&amp; Joint </a:t>
                      </a:r>
                      <a:r>
                        <a:rPr lang="en-US" sz="1800" b="1" dirty="0"/>
                        <a:t>Stock Company</a:t>
                      </a:r>
                      <a:endParaRPr lang="en-US" sz="1800" dirty="0"/>
                    </a:p>
                  </a:txBody>
                  <a:tcPr marL="19736" marR="19736" marT="19736" marB="19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Used to raise capital for larger projects.  Less financial risk to the individual</a:t>
                      </a:r>
                    </a:p>
                  </a:txBody>
                  <a:tcPr marL="19736" marR="19736" marT="19736" marB="19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5502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Banks</a:t>
                      </a:r>
                      <a:endParaRPr lang="en-US" sz="1800" dirty="0"/>
                    </a:p>
                  </a:txBody>
                  <a:tcPr marL="19736" marR="19736" marT="19736" marB="19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Provided money lending services as well as issuing Bills of Exchange.</a:t>
                      </a:r>
                    </a:p>
                  </a:txBody>
                  <a:tcPr marL="19736" marR="19736" marT="19736" marB="19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82818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Bills of Exchange</a:t>
                      </a:r>
                      <a:endParaRPr lang="en-US" sz="1800" dirty="0"/>
                    </a:p>
                  </a:txBody>
                  <a:tcPr marL="19736" marR="19736" marT="19736" marB="19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Worked like modern checking account. </a:t>
                      </a:r>
                      <a:r>
                        <a:rPr lang="en-US" sz="1800" dirty="0" smtClean="0"/>
                        <a:t>Merchants</a:t>
                      </a:r>
                      <a:r>
                        <a:rPr lang="en-US" sz="1800" baseline="0" dirty="0" smtClean="0"/>
                        <a:t> could purchase the Bills for gold and redeem their gold at another bank. </a:t>
                      </a:r>
                      <a:endParaRPr lang="en-US" sz="1800" dirty="0"/>
                    </a:p>
                  </a:txBody>
                  <a:tcPr marL="19736" marR="19736" marT="19736" marB="19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87950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Insurance</a:t>
                      </a:r>
                      <a:endParaRPr lang="en-US" sz="1800" dirty="0"/>
                    </a:p>
                  </a:txBody>
                  <a:tcPr marL="19736" marR="19736" marT="19736" marB="19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Paid a small fee to insure goods during travel. </a:t>
                      </a:r>
                    </a:p>
                  </a:txBody>
                  <a:tcPr marL="19736" marR="19736" marT="19736" marB="19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2145</TotalTime>
  <Words>341</Words>
  <Application>Microsoft Office PowerPoint</Application>
  <PresentationFormat>On-screen Show (4:3)</PresentationFormat>
  <Paragraphs>59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Commercial Revolution</vt:lpstr>
      <vt:lpstr>Bellringer</vt:lpstr>
      <vt:lpstr>I. Global Exchange </vt:lpstr>
      <vt:lpstr>Slide 4</vt:lpstr>
      <vt:lpstr>Slide 5</vt:lpstr>
      <vt:lpstr>II. The Commercial Revolution Begins</vt:lpstr>
      <vt:lpstr>Price Revolution</vt:lpstr>
      <vt:lpstr>Capitalism</vt:lpstr>
      <vt:lpstr>New Business Methods</vt:lpstr>
      <vt:lpstr>Slide 10</vt:lpstr>
      <vt:lpstr>Mercantilism</vt:lpstr>
      <vt:lpstr>Slide 12</vt:lpstr>
      <vt:lpstr>Slide 13</vt:lpstr>
      <vt:lpstr>Slide 14</vt:lpstr>
      <vt:lpstr>Slide 15</vt:lpstr>
      <vt:lpstr>Essential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212</cp:revision>
  <dcterms:created xsi:type="dcterms:W3CDTF">2013-03-18T17:01:34Z</dcterms:created>
  <dcterms:modified xsi:type="dcterms:W3CDTF">2015-08-13T15:03:55Z</dcterms:modified>
</cp:coreProperties>
</file>