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339" r:id="rId4"/>
    <p:sldId id="340" r:id="rId5"/>
    <p:sldId id="362" r:id="rId6"/>
    <p:sldId id="349" r:id="rId7"/>
    <p:sldId id="348" r:id="rId8"/>
    <p:sldId id="347" r:id="rId9"/>
    <p:sldId id="352" r:id="rId10"/>
    <p:sldId id="359" r:id="rId11"/>
    <p:sldId id="353" r:id="rId12"/>
    <p:sldId id="354" r:id="rId13"/>
    <p:sldId id="355" r:id="rId14"/>
    <p:sldId id="364" r:id="rId15"/>
    <p:sldId id="365" r:id="rId16"/>
    <p:sldId id="34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86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zxPar0BcM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609600"/>
            <a:ext cx="5334000" cy="1470025"/>
          </a:xfrm>
        </p:spPr>
        <p:txBody>
          <a:bodyPr/>
          <a:lstStyle/>
          <a:p>
            <a:r>
              <a:rPr lang="en-US" dirty="0" smtClean="0"/>
              <a:t>The Mongolian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905000"/>
            <a:ext cx="6019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http://web000.greece.k12.ny.us/SocialStudiesResources/Social_Studies_Resources/GHG_Documents/MongolAreasofInfluence-06.05-Q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4676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752600" y="64008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181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V.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smtClean="0"/>
              <a:t>Mongolia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95400"/>
            <a:ext cx="58674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Reached it’s greatest extent in 1300.</a:t>
            </a:r>
          </a:p>
          <a:p>
            <a:r>
              <a:rPr lang="en-US" sz="3100" dirty="0" smtClean="0"/>
              <a:t>Stretched into Russia, Europe, Asia, and China</a:t>
            </a:r>
          </a:p>
          <a:p>
            <a:r>
              <a:rPr lang="en-US" sz="3100" dirty="0" smtClean="0"/>
              <a:t>Destruction and Conquest</a:t>
            </a:r>
          </a:p>
          <a:p>
            <a:pPr lvl="1"/>
            <a:r>
              <a:rPr lang="en-US" sz="3100" dirty="0" smtClean="0"/>
              <a:t>Most of the leaders ruled with tolerance. </a:t>
            </a:r>
          </a:p>
          <a:p>
            <a:pPr lvl="1"/>
            <a:r>
              <a:rPr lang="en-US" sz="3100" dirty="0" smtClean="0"/>
              <a:t>Genghis Khan allowed art and education in his conquered countries.</a:t>
            </a:r>
          </a:p>
          <a:p>
            <a:pPr lvl="1"/>
            <a:r>
              <a:rPr lang="en-US" sz="3100" dirty="0" smtClean="0"/>
              <a:t>They ruled Russia for 250 years.</a:t>
            </a:r>
          </a:p>
          <a:p>
            <a:pPr lvl="1"/>
            <a:r>
              <a:rPr lang="en-US" sz="3100" dirty="0" smtClean="0"/>
              <a:t>Russia was cut off from the rest of Europe.</a:t>
            </a:r>
          </a:p>
          <a:p>
            <a:r>
              <a:rPr lang="en-US" sz="3100" dirty="0" smtClean="0"/>
              <a:t>The Mongol influence led to increases in trade and cultural spread over Asia and Europe (safe passage along Silk Road)</a:t>
            </a:r>
          </a:p>
          <a:p>
            <a:endParaRPr lang="en-US" dirty="0"/>
          </a:p>
        </p:txBody>
      </p:sp>
      <p:pic>
        <p:nvPicPr>
          <p:cNvPr id="4" name="Picture 8" descr="silkr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3276600" cy="198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static3.businessinsider.com/image/4e8348816bb3f7844c00000d-1200/2-the-mongol-empire-was-the-largest-contiguous-empire-the-world-has-ever-s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4753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762000"/>
            <a:ext cx="91614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0" y="3886200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iley Face 4"/>
          <p:cNvSpPr/>
          <p:nvPr/>
        </p:nvSpPr>
        <p:spPr>
          <a:xfrm>
            <a:off x="0" y="2209800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http://web000.greece.k12.ny.us/SocialStudiesResources/Social_Studies_Resources/GHG_Documents/kublaikhan-06.03-Q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15875"/>
            <a:ext cx="61722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524000" y="48006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447800" y="65532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http://www.youtube.com/watch?v=szxPar0BcMo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18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Essential Question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How did the Mongolian Empire promote global connections and cultural diffusion?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52800" y="34290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8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1"/>
            <a:ext cx="5410200" cy="1752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Review: Define the Persian policy of </a:t>
            </a:r>
            <a:r>
              <a:rPr lang="en-US" u="sng" dirty="0" smtClean="0"/>
              <a:t>tolerance</a:t>
            </a:r>
            <a:r>
              <a:rPr lang="en-US" dirty="0" smtClean="0"/>
              <a:t>. How did it allow Persia to rule its conquered lands?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0" y="3276600"/>
            <a:ext cx="525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4196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4196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352800" y="4343400"/>
            <a:ext cx="53340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How did the Mongolian Empire promote global connections and cultural diffusion?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28600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Mongolia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295400"/>
            <a:ext cx="5334000" cy="5562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North of China (Central Asia)</a:t>
            </a:r>
          </a:p>
          <a:p>
            <a:pPr marL="514350" indent="-514350"/>
            <a:r>
              <a:rPr lang="en-US" u="sng" dirty="0" smtClean="0"/>
              <a:t>Steppe</a:t>
            </a:r>
            <a:r>
              <a:rPr lang="en-US" dirty="0" smtClean="0"/>
              <a:t>: open, treeless grassland</a:t>
            </a:r>
            <a:endParaRPr lang="en-US" u="sng" dirty="0" smtClean="0"/>
          </a:p>
          <a:p>
            <a:pPr marL="514350" indent="-514350"/>
            <a:r>
              <a:rPr lang="en-US" dirty="0" smtClean="0"/>
              <a:t>Compiled of nomadic tribes</a:t>
            </a:r>
          </a:p>
          <a:p>
            <a:pPr marL="514350" indent="-514350"/>
            <a:r>
              <a:rPr lang="en-US" dirty="0" smtClean="0"/>
              <a:t>People relied on agriculture and the horse (herding, grazing) </a:t>
            </a:r>
          </a:p>
          <a:p>
            <a:pPr marL="514350" indent="-514350"/>
            <a:r>
              <a:rPr lang="en-US" dirty="0" smtClean="0"/>
              <a:t>Blend of Russian and Asian cultures</a:t>
            </a:r>
          </a:p>
          <a:p>
            <a:pPr marL="514350" indent="-514350"/>
            <a:endParaRPr lang="en-US" u="sng" dirty="0" smtClean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burnmagazine.org/wp-content/uploads/2009/01/mongo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6600" cy="2286000"/>
          </a:xfrm>
          <a:prstGeom prst="rect">
            <a:avLst/>
          </a:prstGeom>
          <a:noFill/>
        </p:spPr>
      </p:pic>
      <p:pic>
        <p:nvPicPr>
          <p:cNvPr id="7172" name="Picture 4" descr="http://www.globeimages.net/data/media/99/Mongolia_Ra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98169"/>
            <a:ext cx="3279775" cy="2459831"/>
          </a:xfrm>
          <a:prstGeom prst="rect">
            <a:avLst/>
          </a:prstGeom>
          <a:noFill/>
        </p:spPr>
      </p:pic>
      <p:pic>
        <p:nvPicPr>
          <p:cNvPr id="4" name="Picture 6" descr="http://limerick2mongolia2013.com/wp-content/uploads/2013/01/mongolia-nw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3276600" cy="2218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Genghis Khan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95400"/>
            <a:ext cx="5029200" cy="5562600"/>
          </a:xfrm>
        </p:spPr>
        <p:txBody>
          <a:bodyPr/>
          <a:lstStyle/>
          <a:p>
            <a:r>
              <a:rPr lang="en-US" dirty="0" smtClean="0"/>
              <a:t>Young Warlord who united the nomadic tribes</a:t>
            </a:r>
          </a:p>
          <a:p>
            <a:r>
              <a:rPr lang="en-US" dirty="0" smtClean="0"/>
              <a:t>“The Golden Horde”</a:t>
            </a:r>
          </a:p>
          <a:p>
            <a:r>
              <a:rPr lang="en-US" dirty="0" smtClean="0"/>
              <a:t> Empire spread from Eastern Asia to Europe</a:t>
            </a:r>
          </a:p>
          <a:p>
            <a:r>
              <a:rPr lang="en-US" dirty="0" smtClean="0"/>
              <a:t>Descendents continued to expand</a:t>
            </a:r>
          </a:p>
          <a:p>
            <a:pPr lvl="1"/>
            <a:r>
              <a:rPr lang="en-US" dirty="0" smtClean="0"/>
              <a:t>Kublai Khan occupied China, Korea, Tibet, and Vietnam</a:t>
            </a:r>
          </a:p>
          <a:p>
            <a:endParaRPr lang="en-US" dirty="0"/>
          </a:p>
        </p:txBody>
      </p:sp>
      <p:pic>
        <p:nvPicPr>
          <p:cNvPr id="6150" name="Picture 6" descr="https://encrypted-tbn1.gstatic.com/images?q=tbn:ANd9GcQGf9T36b5CpxzQs8wLsAKMmrc9IvkZmq5zk_R59wqoNCYtXk_0hM7qP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1"/>
            <a:ext cx="3962401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http://web000.greece.k12.ny.us/SocialStudiesResources/Social_Studies_Resources/GHG_Documents/MongolEmpire-01.03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0" y="48768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0" y="66294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img176.imageshack.us/img176/3451/mongolheavycavalryrj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0400" cy="4495800"/>
          </a:xfrm>
          <a:prstGeom prst="rect">
            <a:avLst/>
          </a:prstGeom>
          <a:noFill/>
        </p:spPr>
      </p:pic>
      <p:pic>
        <p:nvPicPr>
          <p:cNvPr id="25604" name="Picture 4" descr="http://summereadingame.files.wordpress.com/2010/07/gengh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143249"/>
            <a:ext cx="3105150" cy="3714751"/>
          </a:xfrm>
          <a:prstGeom prst="rect">
            <a:avLst/>
          </a:prstGeom>
          <a:noFill/>
        </p:spPr>
      </p:pic>
      <p:pic>
        <p:nvPicPr>
          <p:cNvPr id="25606" name="Picture 6" descr="http://s.cghub.com/files/Image/085001-086000/85172/917_ma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800600" cy="3304599"/>
          </a:xfrm>
          <a:prstGeom prst="rect">
            <a:avLst/>
          </a:prstGeom>
          <a:noFill/>
        </p:spPr>
      </p:pic>
      <p:pic>
        <p:nvPicPr>
          <p:cNvPr id="25608" name="Picture 8" descr="http://upload.wikimedia.org/wikipedia/commons/a/a1/Taniec_tatars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24121"/>
            <a:ext cx="3432175" cy="2333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2" name="Picture 6" descr="http://media.web.britannica.com/eb-media/78/89978-004-A4AECA9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23094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334000" cy="1143000"/>
          </a:xfrm>
        </p:spPr>
        <p:txBody>
          <a:bodyPr/>
          <a:lstStyle/>
          <a:p>
            <a:pPr algn="l"/>
            <a:r>
              <a:rPr lang="en-US" dirty="0" smtClean="0"/>
              <a:t>III. Governing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Local lords had to satisfy Mongol Emperors</a:t>
            </a:r>
          </a:p>
          <a:p>
            <a:pPr lvl="1"/>
            <a:r>
              <a:rPr lang="en-US" dirty="0" smtClean="0"/>
              <a:t>Heavy tribute</a:t>
            </a:r>
          </a:p>
          <a:p>
            <a:pPr lvl="1"/>
            <a:r>
              <a:rPr lang="en-US" dirty="0" smtClean="0"/>
              <a:t>Acknowledgement of higher rule</a:t>
            </a:r>
          </a:p>
          <a:p>
            <a:r>
              <a:rPr lang="en-US" u="sng" dirty="0" smtClean="0"/>
              <a:t>Tolerance</a:t>
            </a:r>
            <a:r>
              <a:rPr lang="en-US" dirty="0" smtClean="0"/>
              <a:t>: acceptance of a people’s culture</a:t>
            </a:r>
          </a:p>
          <a:p>
            <a:r>
              <a:rPr lang="en-US" dirty="0" smtClean="0"/>
              <a:t>Conquered peoples were allowed to keep their culture</a:t>
            </a:r>
          </a:p>
          <a:p>
            <a:pPr lvl="1"/>
            <a:r>
              <a:rPr lang="en-US" dirty="0" smtClean="0"/>
              <a:t>Governing style</a:t>
            </a:r>
          </a:p>
          <a:p>
            <a:pPr lvl="1"/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Social structure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572000" cy="1143000"/>
          </a:xfrm>
        </p:spPr>
        <p:txBody>
          <a:bodyPr/>
          <a:lstStyle/>
          <a:p>
            <a:pPr algn="l"/>
            <a:r>
              <a:rPr lang="en-US" dirty="0" smtClean="0"/>
              <a:t>IV. Yuan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371600"/>
            <a:ext cx="472440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One of the “Chinese” Dynasties, ruled by Mongols</a:t>
            </a:r>
          </a:p>
          <a:p>
            <a:r>
              <a:rPr lang="en-US" sz="2400" dirty="0" smtClean="0"/>
              <a:t>Kublai Khan adopted the Chinese name of the Yuan for his dynasty </a:t>
            </a:r>
          </a:p>
          <a:p>
            <a:pPr lvl="1"/>
            <a:r>
              <a:rPr lang="en-US" sz="2000" dirty="0" smtClean="0"/>
              <a:t>Did not want the Mongols to become involved with Chinese civilization. </a:t>
            </a:r>
          </a:p>
          <a:p>
            <a:r>
              <a:rPr lang="en-US" sz="2400" dirty="0" smtClean="0"/>
              <a:t>However, Khan gave his best government jobs to Mongol workers and only allowed Mongols to serve in the army.</a:t>
            </a:r>
          </a:p>
          <a:p>
            <a:pPr lvl="1"/>
            <a:r>
              <a:rPr lang="en-US" sz="2000" dirty="0" smtClean="0"/>
              <a:t>Chinese officials still governed the provinces.</a:t>
            </a:r>
          </a:p>
          <a:p>
            <a:r>
              <a:rPr lang="en-US" sz="2400" dirty="0" smtClean="0"/>
              <a:t>Ming Dynasty would regain China in 1368 and revive Chinese culture and tradition</a:t>
            </a:r>
          </a:p>
          <a:p>
            <a:endParaRPr lang="en-US" dirty="0"/>
          </a:p>
        </p:txBody>
      </p:sp>
      <p:pic>
        <p:nvPicPr>
          <p:cNvPr id="4" name="Picture 7" descr="GenghisKhanExhibitMura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451262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artsmia.org/art-of-asia/history/images/maps/china-yuan-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14800" cy="3972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342</Words>
  <Application>Microsoft Office PowerPoint</Application>
  <PresentationFormat>On-screen Show (4:3)</PresentationFormat>
  <Paragraphs>51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Mongolian Empire</vt:lpstr>
      <vt:lpstr>Bellringer</vt:lpstr>
      <vt:lpstr>I. Mongolia</vt:lpstr>
      <vt:lpstr>II. Genghis Khan</vt:lpstr>
      <vt:lpstr>Slide 5</vt:lpstr>
      <vt:lpstr>Slide 6</vt:lpstr>
      <vt:lpstr>Slide 7</vt:lpstr>
      <vt:lpstr>III. Governing Style</vt:lpstr>
      <vt:lpstr>IV. Yuan Dynasty</vt:lpstr>
      <vt:lpstr>Slide 10</vt:lpstr>
      <vt:lpstr>V. Pax Mongolia</vt:lpstr>
      <vt:lpstr>Slide 12</vt:lpstr>
      <vt:lpstr>Slide 13</vt:lpstr>
      <vt:lpstr>Slide 14</vt:lpstr>
      <vt:lpstr>Slide 15</vt:lpstr>
      <vt:lpstr>Essential Question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114</cp:revision>
  <dcterms:created xsi:type="dcterms:W3CDTF">2013-03-18T17:01:34Z</dcterms:created>
  <dcterms:modified xsi:type="dcterms:W3CDTF">2015-08-12T14:53:04Z</dcterms:modified>
</cp:coreProperties>
</file>