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3" r:id="rId3"/>
    <p:sldId id="345" r:id="rId4"/>
    <p:sldId id="347" r:id="rId5"/>
    <p:sldId id="350" r:id="rId6"/>
    <p:sldId id="353" r:id="rId7"/>
    <p:sldId id="358" r:id="rId8"/>
    <p:sldId id="365" r:id="rId9"/>
    <p:sldId id="359" r:id="rId10"/>
    <p:sldId id="366" r:id="rId11"/>
    <p:sldId id="369" r:id="rId12"/>
    <p:sldId id="364" r:id="rId13"/>
    <p:sldId id="344" r:id="rId14"/>
    <p:sldId id="367" r:id="rId15"/>
    <p:sldId id="368" r:id="rId16"/>
    <p:sldId id="370" r:id="rId17"/>
    <p:sldId id="371" r:id="rId18"/>
    <p:sldId id="346" r:id="rId19"/>
    <p:sldId id="348" r:id="rId20"/>
    <p:sldId id="373" r:id="rId21"/>
    <p:sldId id="374" r:id="rId22"/>
    <p:sldId id="3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>
        <p:scale>
          <a:sx n="70" d="100"/>
          <a:sy n="70" d="100"/>
        </p:scale>
        <p:origin x="-12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i1gupkGAW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Reformation(s)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IV. John 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Continued Luther’s reforms, with new ideas</a:t>
            </a:r>
            <a:endParaRPr lang="en-US" dirty="0" smtClean="0"/>
          </a:p>
          <a:p>
            <a:r>
              <a:rPr lang="en-US" dirty="0" smtClean="0"/>
              <a:t>In his book </a:t>
            </a:r>
            <a:r>
              <a:rPr lang="en-US" i="1" dirty="0" smtClean="0"/>
              <a:t>Institutes of the Christian Religion</a:t>
            </a:r>
            <a:r>
              <a:rPr lang="en-US" dirty="0" smtClean="0"/>
              <a:t>, he preached </a:t>
            </a:r>
            <a:r>
              <a:rPr lang="en-US" u="sng" dirty="0" smtClean="0"/>
              <a:t>predestination</a:t>
            </a:r>
            <a:endParaRPr lang="en-US" dirty="0"/>
          </a:p>
          <a:p>
            <a:pPr lvl="1"/>
            <a:r>
              <a:rPr lang="en-US" dirty="0" smtClean="0"/>
              <a:t>Belief that God has already determined who is accepted into heaven (saints) and who is not (sinners)</a:t>
            </a:r>
          </a:p>
          <a:p>
            <a:r>
              <a:rPr lang="en-US" dirty="0" smtClean="0"/>
              <a:t>Set up a </a:t>
            </a:r>
            <a:r>
              <a:rPr lang="en-US" u="sng" dirty="0" smtClean="0"/>
              <a:t>theocracy</a:t>
            </a:r>
            <a:r>
              <a:rPr lang="en-US" dirty="0" smtClean="0"/>
              <a:t> (religious government) </a:t>
            </a:r>
            <a:r>
              <a:rPr lang="en-US" dirty="0" smtClean="0"/>
              <a:t>in Geneva, Switzerland</a:t>
            </a:r>
          </a:p>
          <a:p>
            <a:pPr lvl="1"/>
            <a:r>
              <a:rPr lang="en-US" dirty="0" smtClean="0"/>
              <a:t>Calvinists believed in living a pure and holy life and education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6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V. Results of the Protestant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Religious unity in Europe</a:t>
            </a:r>
          </a:p>
          <a:p>
            <a:r>
              <a:rPr lang="en-US" dirty="0" smtClean="0"/>
              <a:t>Power of the Roman Catholic Church declines</a:t>
            </a:r>
          </a:p>
          <a:p>
            <a:r>
              <a:rPr lang="en-US" dirty="0" smtClean="0"/>
              <a:t>Political tensions emerge between Kingdoms due to religious differences</a:t>
            </a:r>
          </a:p>
          <a:p>
            <a:r>
              <a:rPr lang="en-US" dirty="0" smtClean="0"/>
              <a:t>Emergence of Protestant sects of Christianity</a:t>
            </a:r>
          </a:p>
          <a:p>
            <a:pPr lvl="1"/>
            <a:r>
              <a:rPr lang="en-US" dirty="0" smtClean="0"/>
              <a:t>Lutheran, Calvinist, Baptist, Amish, Quaker,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http://web000.greece.k12.ny.us/SocialStudiesResources/Social_Studies_Resources/GHG_Documents/ProtestantReformation-Spring.99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533400" y="2590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24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dirty="0"/>
              <a:t>What were the causes and results of the Protestant Reformation?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5720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http://www.youtube.com/watch?v=ni1gupkGAW0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Reformation(s) Cont’d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0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were the causes for the Protestant Reformation?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did the English and Protestant Reformations lead to the Counter-Reformation by the Catholic Church?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8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I. Henry VIII of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553200" cy="3733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King, at first disagreed with Martin Luther</a:t>
            </a:r>
            <a:endParaRPr lang="en-US" dirty="0" smtClean="0"/>
          </a:p>
          <a:p>
            <a:r>
              <a:rPr lang="en-US" dirty="0" smtClean="0"/>
              <a:t>In 1527, Henry asked the Pope to </a:t>
            </a:r>
            <a:r>
              <a:rPr lang="en-US" u="sng" dirty="0" smtClean="0"/>
              <a:t>annul</a:t>
            </a:r>
            <a:r>
              <a:rPr lang="en-US" dirty="0" smtClean="0"/>
              <a:t>, or cancel, his marriage</a:t>
            </a:r>
          </a:p>
          <a:p>
            <a:pPr lvl="1"/>
            <a:r>
              <a:rPr lang="en-US" dirty="0" smtClean="0"/>
              <a:t>His wife, Catherine of Aragon, did not have a son and only a daughter, Mary Tudor</a:t>
            </a:r>
          </a:p>
          <a:p>
            <a:pPr lvl="1"/>
            <a:r>
              <a:rPr lang="en-US" dirty="0" smtClean="0"/>
              <a:t>He wished to marry Anne Boleyn and have a son</a:t>
            </a:r>
          </a:p>
          <a:p>
            <a:pPr lvl="1"/>
            <a:r>
              <a:rPr lang="en-US" dirty="0" smtClean="0"/>
              <a:t>Pope refused as Charles V, the Holy Roman Emperor, was Catherine’s nephew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upload.wikimedia.org/wikipedia/commons/0/07/Workshop_of_Hans_Holbein_the_Younger_-_Portrait_of_Henry_VIII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720" y="2289051"/>
            <a:ext cx="2598280" cy="45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8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Outraged by the Pope’s decision, Henry passed laws through parliament and took over the English church</a:t>
            </a:r>
          </a:p>
          <a:p>
            <a:pPr lvl="1"/>
            <a:r>
              <a:rPr lang="en-US" u="sng" dirty="0" smtClean="0"/>
              <a:t>Act of Supremacy</a:t>
            </a:r>
            <a:r>
              <a:rPr lang="en-US" dirty="0" smtClean="0"/>
              <a:t> – Henry had complete Religious power</a:t>
            </a:r>
            <a:endParaRPr lang="en-US" u="sng" dirty="0" smtClean="0"/>
          </a:p>
          <a:p>
            <a:pPr lvl="1"/>
            <a:r>
              <a:rPr lang="en-US" dirty="0" smtClean="0"/>
              <a:t>Annulled his own marriage</a:t>
            </a:r>
            <a:endParaRPr lang="en-US" dirty="0" smtClean="0"/>
          </a:p>
          <a:p>
            <a:pPr lvl="1"/>
            <a:r>
              <a:rPr lang="en-US" dirty="0" smtClean="0"/>
              <a:t>Executed any who opposed him</a:t>
            </a:r>
          </a:p>
          <a:p>
            <a:r>
              <a:rPr lang="en-US" dirty="0" smtClean="0"/>
              <a:t>Established the Anglican Church, or the church of England</a:t>
            </a:r>
          </a:p>
        </p:txBody>
      </p:sp>
    </p:spTree>
    <p:extLst>
      <p:ext uri="{BB962C8B-B14F-4D97-AF65-F5344CB8AC3E}">
        <p14:creationId xmlns:p14="http://schemas.microsoft.com/office/powerpoint/2010/main" xmlns="" val="38656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ikelanceworldhistory.wikispaces.com/file/view/Reformation_Map.jpg/287699728/971x786/Reformation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248775" cy="74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8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0" y="4648200"/>
            <a:ext cx="5334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7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599"/>
          </a:xfrm>
        </p:spPr>
        <p:txBody>
          <a:bodyPr/>
          <a:lstStyle/>
          <a:p>
            <a:r>
              <a:rPr lang="en-US" dirty="0" smtClean="0"/>
              <a:t>Define: </a:t>
            </a:r>
            <a:r>
              <a:rPr lang="en-US" u="sng" dirty="0" smtClean="0"/>
              <a:t>schism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1242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were the causes and results of the Protestant Reformation?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Queen Elizabeth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657600"/>
          </a:xfrm>
        </p:spPr>
        <p:txBody>
          <a:bodyPr>
            <a:normAutofit/>
          </a:bodyPr>
          <a:lstStyle/>
          <a:p>
            <a:r>
              <a:rPr lang="en-US" dirty="0"/>
              <a:t>After Henry’s death, </a:t>
            </a:r>
            <a:r>
              <a:rPr lang="en-US" dirty="0" smtClean="0"/>
              <a:t>England was religiously split</a:t>
            </a:r>
            <a:endParaRPr lang="en-US" dirty="0"/>
          </a:p>
          <a:p>
            <a:r>
              <a:rPr lang="en-US" dirty="0" smtClean="0"/>
              <a:t>Elizabeth compromised with Protestants and Catholics in England (Elizabethan Settlement)</a:t>
            </a:r>
          </a:p>
          <a:p>
            <a:pPr lvl="1"/>
            <a:r>
              <a:rPr lang="en-US" dirty="0" smtClean="0"/>
              <a:t>Kept many Catholic traditions and institutions</a:t>
            </a:r>
          </a:p>
          <a:p>
            <a:pPr lvl="1"/>
            <a:r>
              <a:rPr lang="en-US" dirty="0" smtClean="0"/>
              <a:t>Maintained the monarch as the head of Anglican Church</a:t>
            </a:r>
          </a:p>
          <a:p>
            <a:pPr lvl="1"/>
            <a:r>
              <a:rPr lang="en-US" dirty="0" smtClean="0"/>
              <a:t>Reunited the English people and kept England out of religious wars throughout Europe</a:t>
            </a:r>
            <a:endParaRPr lang="en-US" dirty="0"/>
          </a:p>
        </p:txBody>
      </p:sp>
      <p:pic>
        <p:nvPicPr>
          <p:cNvPr id="6148" name="Picture 4" descr="http://upload.wikimedia.org/wikipedia/commons/9/95/Elizabeth_I_of_England_Marcus_Gheeraerts_the_E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0"/>
            <a:ext cx="17526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20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The Catholic Reformation </a:t>
            </a:r>
            <a:r>
              <a:rPr lang="en-US" sz="3200" dirty="0" smtClean="0"/>
              <a:t>(</a:t>
            </a:r>
            <a:r>
              <a:rPr lang="en-US" sz="3200" dirty="0" smtClean="0"/>
              <a:t>Counter-Reformation)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Pope Paul III attempted to stop the spread of the Protestant and English reformations by reforming the Catholic Church from within</a:t>
            </a:r>
          </a:p>
          <a:p>
            <a:pPr lvl="1"/>
            <a:r>
              <a:rPr lang="en-US" dirty="0" smtClean="0"/>
              <a:t>Council of Trent met to end abuses and implement moral attitudes in the clergy</a:t>
            </a:r>
          </a:p>
          <a:p>
            <a:pPr lvl="1"/>
            <a:r>
              <a:rPr lang="en-US" dirty="0" smtClean="0"/>
              <a:t>The Inquisition directly rooted out heresy by making some books forbidden and executing heretics</a:t>
            </a:r>
          </a:p>
          <a:p>
            <a:pPr lvl="1"/>
            <a:r>
              <a:rPr lang="en-US" dirty="0" smtClean="0"/>
              <a:t>The Jesuits were created to preserve and spread Catholicism and root out heretics</a:t>
            </a:r>
          </a:p>
          <a:p>
            <a:r>
              <a:rPr lang="en-US" dirty="0" smtClean="0"/>
              <a:t>Results: did stop the spread of Protestantism some, but Europe remained divided.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97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dirty="0"/>
              <a:t>How did the English and Protestant Reformations lead to the Counter-Reformation by the Catholic Church?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7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State of the Catholic Church: 1400’s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6629400" cy="30781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Separated Church – Catholic (West) and Orthodox (East)</a:t>
            </a:r>
            <a:endParaRPr lang="en-US" dirty="0" smtClean="0"/>
          </a:p>
          <a:p>
            <a:r>
              <a:rPr lang="en-US" dirty="0" smtClean="0"/>
              <a:t>Corrupt Popes and Religious officials</a:t>
            </a:r>
          </a:p>
          <a:p>
            <a:pPr lvl="1"/>
            <a:r>
              <a:rPr lang="en-US" dirty="0" smtClean="0"/>
              <a:t>Charged </a:t>
            </a:r>
            <a:r>
              <a:rPr lang="en-US" dirty="0" smtClean="0"/>
              <a:t>for services (baptisms, marriages, </a:t>
            </a:r>
            <a:r>
              <a:rPr lang="en-US" dirty="0" smtClean="0"/>
              <a:t>etc)</a:t>
            </a:r>
          </a:p>
          <a:p>
            <a:pPr lvl="1"/>
            <a:r>
              <a:rPr lang="en-US" dirty="0" smtClean="0"/>
              <a:t>Sold </a:t>
            </a:r>
            <a:r>
              <a:rPr lang="en-US" u="sng" dirty="0" smtClean="0"/>
              <a:t>indulgences</a:t>
            </a:r>
            <a:r>
              <a:rPr lang="en-US" dirty="0" smtClean="0"/>
              <a:t>, or an expedited wait to get into heaven after death. </a:t>
            </a:r>
          </a:p>
          <a:p>
            <a:pPr lvl="2"/>
            <a:r>
              <a:rPr lang="en-US" dirty="0" smtClean="0"/>
              <a:t>Initially for good deeds (Crusades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Many did not approve of these practices (Erasmus)</a:t>
            </a:r>
            <a:endParaRPr lang="en-US" dirty="0" smtClean="0"/>
          </a:p>
        </p:txBody>
      </p:sp>
      <p:sp>
        <p:nvSpPr>
          <p:cNvPr id="4" name="AutoShape 6" descr="http://upload.wikimedia.org/wikipedia/commons/5/5e/Great_Schism_105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upload.wikimedia.org/wikipedia/commons/6/67/Great_Schism_1054_with_former_bord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464" y="1600200"/>
            <a:ext cx="2519536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1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7150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 monk and professor</a:t>
            </a:r>
          </a:p>
          <a:p>
            <a:r>
              <a:rPr lang="en-US" dirty="0" smtClean="0"/>
              <a:t>Compiled a list of 95 Theses, or arguments/reasons against indulgences</a:t>
            </a:r>
          </a:p>
          <a:p>
            <a:pPr lvl="1"/>
            <a:r>
              <a:rPr lang="en-US" dirty="0" smtClean="0"/>
              <a:t>No basis in the Bible</a:t>
            </a:r>
          </a:p>
          <a:p>
            <a:pPr lvl="1"/>
            <a:r>
              <a:rPr lang="en-US" dirty="0" smtClean="0"/>
              <a:t>Church did not have the authority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6" name="Picture 4" descr="http://historymartinez.files.wordpress.com/2013/01/martin-luth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27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281940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Posted his Theses outside of a church in Wittenberg, </a:t>
            </a:r>
            <a:r>
              <a:rPr lang="en-US" sz="2000" dirty="0" smtClean="0"/>
              <a:t>Germany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Copies of the Theses were spread rapidly due to Guttenberg's printing press</a:t>
            </a:r>
          </a:p>
        </p:txBody>
      </p:sp>
    </p:spTree>
    <p:extLst>
      <p:ext uri="{BB962C8B-B14F-4D97-AF65-F5344CB8AC3E}">
        <p14:creationId xmlns:p14="http://schemas.microsoft.com/office/powerpoint/2010/main" xmlns="" val="1283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2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914400" y="571500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20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0" y="2819400"/>
            <a:ext cx="6858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09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http://web000.greece.k12.ny.us/SocialStudiesResources/Social_Studies_Resources/GHG_Documents/Luther-06.01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88"/>
            <a:ext cx="5943600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1752600" y="3352800"/>
            <a:ext cx="3810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752600" y="49530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72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III. Diet of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Church called Luther to </a:t>
            </a:r>
            <a:r>
              <a:rPr lang="en-US" u="sng" dirty="0" smtClean="0"/>
              <a:t>recant</a:t>
            </a:r>
            <a:r>
              <a:rPr lang="en-US" dirty="0" smtClean="0"/>
              <a:t>, or take back, his Theses</a:t>
            </a:r>
          </a:p>
          <a:p>
            <a:r>
              <a:rPr lang="en-US" dirty="0" smtClean="0"/>
              <a:t>After being excommunicated, Holy Roman Emperor Charles V summoned Luther to the Diet of Worms</a:t>
            </a:r>
          </a:p>
          <a:p>
            <a:pPr lvl="1"/>
            <a:r>
              <a:rPr lang="en-US" dirty="0" smtClean="0"/>
              <a:t>Ordered Luther to recant his arguments</a:t>
            </a:r>
          </a:p>
          <a:p>
            <a:pPr lvl="1"/>
            <a:r>
              <a:rPr lang="en-US" dirty="0" smtClean="0"/>
              <a:t>When Luther refused, he was made an outlaw</a:t>
            </a:r>
          </a:p>
          <a:p>
            <a:r>
              <a:rPr lang="en-US" dirty="0" smtClean="0"/>
              <a:t>Luther’s beliefs spread like wildfire, and his vast supporter became known as Lutherans.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7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http://web000.greece.k12.ny.us/SocialStudiesResources/Social_Studies_Resources/GHG_Documents/Luther-06.99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4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85800" y="4572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67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655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Reformation(s)</vt:lpstr>
      <vt:lpstr>Bellringer</vt:lpstr>
      <vt:lpstr>I. State of the Catholic Church: 1400’s</vt:lpstr>
      <vt:lpstr>II. Martin Luther</vt:lpstr>
      <vt:lpstr>Slide 5</vt:lpstr>
      <vt:lpstr>Slide 6</vt:lpstr>
      <vt:lpstr>Slide 7</vt:lpstr>
      <vt:lpstr>III. Diet of Worms</vt:lpstr>
      <vt:lpstr>Slide 9</vt:lpstr>
      <vt:lpstr>IV. John Calvin</vt:lpstr>
      <vt:lpstr>V. Results of the Protestant Reformation</vt:lpstr>
      <vt:lpstr>Slide 12</vt:lpstr>
      <vt:lpstr>Essential Question</vt:lpstr>
      <vt:lpstr>The Reformation(s) Cont’d</vt:lpstr>
      <vt:lpstr>Bellringer</vt:lpstr>
      <vt:lpstr>I. Henry VIII of England</vt:lpstr>
      <vt:lpstr>Slide 17</vt:lpstr>
      <vt:lpstr>Slide 18</vt:lpstr>
      <vt:lpstr>Slide 19</vt:lpstr>
      <vt:lpstr>II. Queen Elizabeth I</vt:lpstr>
      <vt:lpstr>III. The Catholic Reformation (Counter-Reformation)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227</cp:revision>
  <dcterms:created xsi:type="dcterms:W3CDTF">2013-03-18T17:01:34Z</dcterms:created>
  <dcterms:modified xsi:type="dcterms:W3CDTF">2015-08-13T14:05:46Z</dcterms:modified>
</cp:coreProperties>
</file>