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93" r:id="rId3"/>
    <p:sldId id="366" r:id="rId4"/>
    <p:sldId id="367" r:id="rId5"/>
    <p:sldId id="368" r:id="rId6"/>
    <p:sldId id="369" r:id="rId7"/>
    <p:sldId id="370" r:id="rId8"/>
    <p:sldId id="382" r:id="rId9"/>
    <p:sldId id="371" r:id="rId10"/>
    <p:sldId id="372" r:id="rId11"/>
    <p:sldId id="373" r:id="rId12"/>
    <p:sldId id="381" r:id="rId13"/>
    <p:sldId id="374" r:id="rId14"/>
    <p:sldId id="375" r:id="rId15"/>
    <p:sldId id="376" r:id="rId16"/>
    <p:sldId id="384" r:id="rId17"/>
    <p:sldId id="377" r:id="rId18"/>
    <p:sldId id="378" r:id="rId19"/>
    <p:sldId id="379" r:id="rId20"/>
    <p:sldId id="383" r:id="rId21"/>
    <p:sldId id="34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70" d="100"/>
          <a:sy n="70" d="100"/>
        </p:scale>
        <p:origin x="-147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07008B-37A1-4BC0-82E0-EA9809F3238F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0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M7A-cJGlDgA&amp;feature=relat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M7A-cJGlDgA&amp;feature=relat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Zi8TXtRRYg" TargetMode="External"/><Relationship Id="rId2" Type="http://schemas.openxmlformats.org/officeDocument/2006/relationships/hyperlink" Target="http://www.youtube.com/watch?v=danYFxGnFx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>
            <a:normAutofit/>
          </a:bodyPr>
          <a:lstStyle/>
          <a:p>
            <a:r>
              <a:rPr lang="en-US" b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Scientific Revolution</a:t>
            </a:r>
            <a:endParaRPr lang="en-US" b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981200" y="228600"/>
            <a:ext cx="4054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+mj-lt"/>
              </a:rPr>
              <a:t>Galileo’s Discovery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619375" y="920750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dobe Garamond Pro" panose="02020502060506020403" pitchFamily="18" charset="0"/>
                <a:hlinkClick r:id="rId2"/>
              </a:rPr>
              <a:t>http://www.youtube.com/watch?v=M7A-cJGlDgA&amp;feature=related</a:t>
            </a:r>
            <a:r>
              <a:rPr lang="en-US" sz="1200" dirty="0">
                <a:latin typeface="Adobe Garamond Pro" panose="02020502060506020403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298575"/>
            <a:ext cx="8077200" cy="1770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In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1610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with the help and validation of his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revolutionary telescope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Galileo published a book of his findings called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“Starry Messenger”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In this book he claimed that;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Jupiter had 4 moons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the earths moon had a rough uneven surface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and the sun was the center of our universe.</a:t>
            </a:r>
            <a:endParaRPr lang="en-US" spc="3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752475" y="5934075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“Facts which at first seem improbable will, even on scant explanation, drop the cloak which has hidden them and stand forth in naked and simple beauty.” </a:t>
            </a:r>
          </a:p>
          <a:p>
            <a:pPr algn="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– Galileo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4419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Galileo’s discoveries frightened both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Catholic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and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Protestant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leaders because it denounced church teaching and its overall authority</a:t>
            </a:r>
            <a:r>
              <a:rPr lang="en-US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</p:txBody>
      </p:sp>
      <p:pic>
        <p:nvPicPr>
          <p:cNvPr id="12295" name="Picture 2" descr="http://upload.wikimedia.org/wikipedia/commons/thumb/d/d4/Justus_Sustermans_-_Portrait_of_Galileo_Galilei,_1636.jpg/220px-Justus_Sustermans_-_Portrait_of_Galileo_Galilei,_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5613"/>
            <a:ext cx="222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311275" y="212725"/>
            <a:ext cx="5212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j-lt"/>
              </a:rPr>
              <a:t>Conflict with the Church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619374" y="920750"/>
            <a:ext cx="5381625" cy="2762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dobe Garamond Pro" panose="02020502060506020403" pitchFamily="18" charset="0"/>
                <a:hlinkClick r:id="rId2"/>
              </a:rPr>
              <a:t>http://www.youtube.com/watch?v=M7A-cJGlDgA&amp;feature=related</a:t>
            </a:r>
            <a:r>
              <a:rPr lang="en-US" sz="1200" dirty="0">
                <a:latin typeface="Adobe Garamond Pro" panose="02020502060506020403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20332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In 1616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the Catholic church warned Galileo not to defend the theories of Copernicus, but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in 1632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he published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“Dialogue Concerning the Two Chief World Systems,”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which compares the Heliocentric and Geocentric theories. Galileo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clearly backs up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Copernicus’s findings.</a:t>
            </a:r>
            <a:endParaRPr lang="en-US" spc="3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5934075"/>
            <a:ext cx="9143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C000"/>
                </a:solidFill>
                <a:latin typeface="Adobe Garamond Pro" panose="02020502060506020403" pitchFamily="18" charset="0"/>
              </a:rPr>
              <a:t>“Facts which at first seem improbable will, even on scant explanation, drop the cloak which has hidden them and stand forth in naked and simple beauty.” </a:t>
            </a:r>
          </a:p>
          <a:p>
            <a:pPr algn="r" eaLnBrk="1" hangingPunct="1"/>
            <a:r>
              <a:rPr lang="en-US" dirty="0">
                <a:solidFill>
                  <a:srgbClr val="FFC000"/>
                </a:solidFill>
                <a:latin typeface="Adobe Garamond Pro" panose="02020502060506020403" pitchFamily="18" charset="0"/>
              </a:rPr>
              <a:t>– Galileo</a:t>
            </a:r>
          </a:p>
        </p:txBody>
      </p:sp>
      <p:pic>
        <p:nvPicPr>
          <p:cNvPr id="13318" name="Picture 7" descr="http://www.erinrsilva.com/wp-content/uploads/2012/02/galileo-condemned-by-the-p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2" b="-15479"/>
          <a:stretch>
            <a:fillRect/>
          </a:stretch>
        </p:blipFill>
        <p:spPr bwMode="auto">
          <a:xfrm>
            <a:off x="3886200" y="2647950"/>
            <a:ext cx="47720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43200"/>
            <a:ext cx="4038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Enraged, the Pope </a:t>
            </a:r>
            <a:r>
              <a:rPr lang="en-US" sz="2000" spc="3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summoned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him to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trial in 1633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where he was threatened with </a:t>
            </a:r>
            <a:r>
              <a:rPr lang="en-US" sz="2000" spc="3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torture</a:t>
            </a:r>
            <a:r>
              <a:rPr lang="en-US" sz="2000" spc="3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until he agreed to read and sign a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confession against his discoveries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and proclaiming Copernicus to be false.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91440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Galileo live out the rest of his life on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house arrest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in his villa near Florence, Italy and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died in 1642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68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 descr="http://web000.greece.k12.ny.us/SocialStudiesResources/Social_Studies_Resources/GHG_Documents/Galileo-08.02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53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Face 2"/>
          <p:cNvSpPr/>
          <p:nvPr/>
        </p:nvSpPr>
        <p:spPr>
          <a:xfrm>
            <a:off x="2209800" y="32004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209800" y="64770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715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cap="none" spc="0" dirty="0" smtClean="0">
                <a:ea typeface="+mn-ea"/>
                <a:cs typeface="Arial" charset="0"/>
              </a:rPr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346575" cy="36480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eaLnBrk="1" fontAlgn="auto" hangingPunct="1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dirty="0" smtClean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Scientific Method</a:t>
            </a: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This is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logical procedure </a:t>
            </a: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for gathering information through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observations</a:t>
            </a: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experiments </a:t>
            </a: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in order to test ideas that are in question.</a:t>
            </a:r>
          </a:p>
          <a:p>
            <a:pPr marL="285750" indent="-285750" eaLnBrk="1" fontAlgn="auto" hangingPunct="1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The work of two important thinkers of the 1600’s,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Francis Bacon &amp; Rene’ Descartes</a:t>
            </a:r>
            <a:r>
              <a:rPr lang="en-US" sz="2000" dirty="0" smtClean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helped to advance this new approach to scientific discovery.</a:t>
            </a:r>
          </a:p>
          <a:p>
            <a:pPr marL="285750" indent="-285750" eaLnBrk="1" fontAlgn="auto" hangingPunct="1">
              <a:buClr>
                <a:srgbClr val="DC9E1F"/>
              </a:buClr>
              <a:buFont typeface="Wingdings" pitchFamily="2" charset="2"/>
              <a:buChar char="v"/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10668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DC9E1F"/>
              </a:buClr>
            </a:pP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The revolution in scientific thinking that Copernicus, Kepler, and Galileo began, eventually led to a new approach in science called the scientific method.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6019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“If I have ever made any valuable discoveries, it has been owing more to patient attention, than any other talent” – Sir Isaac Newton</a:t>
            </a:r>
          </a:p>
        </p:txBody>
      </p:sp>
      <p:pic>
        <p:nvPicPr>
          <p:cNvPr id="14342" name="Picture 8" descr="http://www.sciencebuddies.org/science-fair-projects/overview_scientific_method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711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6397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cap="none" spc="0" dirty="0" smtClean="0">
                <a:ea typeface="+mn-ea"/>
                <a:cs typeface="Arial" charset="0"/>
              </a:rPr>
              <a:t>Bacon &amp; Descartes</a:t>
            </a:r>
            <a:endParaRPr lang="en-US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788988"/>
            <a:ext cx="5867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Francis Bacon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English Statesman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and writer who believed that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a better scientific understanding 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of the world would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generate practical knowledge 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to improve peoples live. 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Bacon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criticized medieval scholars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for relying on the conclusions of Aristotle and other ancient thinkers and urged scientists to challenge  old theories with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experiments 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and new conclusions.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58674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“If a man will begin with certainties, he shall end in doubts; but if he will be content to begin with doubts he shall end in certainties.” – Francis Bacon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048000" y="3124200"/>
            <a:ext cx="6096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Rene’ Descartes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- French mathematician who developed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analytical geometry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which combined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algebra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geometry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. This new form of math served as an important new tool for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scientific research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Descartes also criticized medieval scholars like Bacon, but believed that rather then using experiments, scientists need to rely on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mathematics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logic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 in order to </a:t>
            </a:r>
            <a:r>
              <a:rPr lang="en-US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prove fact by reason</a:t>
            </a:r>
            <a:r>
              <a:rPr lang="en-US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FFFFFF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5366" name="Picture 2" descr="http://www.bnl.gov/bera/activities/globe/bacon_files/ba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31875"/>
            <a:ext cx="21002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http://en.citizendium.org/images/thumb/c/c1/Cartesian2_coordinates.png/350px-Cartesian2_coordin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3397250"/>
            <a:ext cx="25987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49238" y="5486400"/>
            <a:ext cx="268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>
                <a:solidFill>
                  <a:srgbClr val="FFC000"/>
                </a:solidFill>
                <a:latin typeface="Adobe Garamond Pro Bold" panose="02020702060506020403" pitchFamily="18" charset="0"/>
              </a:rPr>
              <a:t>Cartesian Plain</a:t>
            </a:r>
          </a:p>
        </p:txBody>
      </p:sp>
    </p:spTree>
    <p:extLst>
      <p:ext uri="{BB962C8B-B14F-4D97-AF65-F5344CB8AC3E}">
        <p14:creationId xmlns:p14="http://schemas.microsoft.com/office/powerpoint/2010/main" xmlns="" val="22105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6397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cap="none" spc="0" dirty="0" smtClean="0">
                <a:ea typeface="+mn-ea"/>
                <a:cs typeface="Arial" charset="0"/>
              </a:rPr>
              <a:t>Newton’s Law of Gravity</a:t>
            </a:r>
            <a:endParaRPr lang="en-US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81000" y="1371600"/>
            <a:ext cx="8458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r>
              <a:rPr lang="en-US" sz="2000" u="sng">
                <a:solidFill>
                  <a:srgbClr val="FFC000"/>
                </a:solidFill>
                <a:latin typeface="Adobe Garamond Pro Bold" panose="02020702060506020403" pitchFamily="18" charset="0"/>
              </a:rPr>
              <a:t>Sir Isaac Newton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- An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English scientist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who discovered that the same force ruled motion of the of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the planets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all matter on earth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in space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. </a:t>
            </a:r>
          </a:p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endParaRPr lang="en-US" sz="800">
              <a:solidFill>
                <a:srgbClr val="FFFFFF"/>
              </a:solidFill>
              <a:latin typeface="Adobe Garamond Pro Bold" panose="02020702060506020403" pitchFamily="18" charset="0"/>
            </a:endParaRP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The key idea that linked motion in the heavens with motion on the earth was the law of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universal gravitation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endParaRPr lang="en-US" sz="800" u="sng">
              <a:solidFill>
                <a:srgbClr val="FFC000"/>
              </a:solidFill>
              <a:latin typeface="Adobe Garamond Pro Bold" panose="02020702060506020403" pitchFamily="18" charset="0"/>
            </a:endParaRP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 u="sng">
                <a:solidFill>
                  <a:srgbClr val="FFC000"/>
                </a:solidFill>
                <a:latin typeface="Adobe Garamond Pro Bold" panose="02020702060506020403" pitchFamily="18" charset="0"/>
              </a:rPr>
              <a:t>Gravity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- according to this law, every object in the universe attracts every other object. The amount of attraction depends on the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weight of the objects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and their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distance from one another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Adobe Garamond Pro Bold" panose="02020702060506020403" pitchFamily="18" charset="0"/>
            </a:endParaRPr>
          </a:p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In 1687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Newton published his ideas in a work called, “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The Mathematical Principles of Natural Philosophy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”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This book is known as one of the most important science books ever written.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400300" y="774700"/>
            <a:ext cx="441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http://www.youtube.com/watch?v=danYFxGnFxQ</a:t>
            </a:r>
            <a:r>
              <a:rPr lang="en-US"/>
              <a:t> 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572000" y="5791200"/>
            <a:ext cx="427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hlinkClick r:id="rId3"/>
              </a:rPr>
              <a:t>http://www.youtube.com/watch?v=hZi8TXtRRYg</a:t>
            </a:r>
            <a:r>
              <a:rPr lang="en-US" dirty="0"/>
              <a:t> 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6096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“For every action there is always opposed an equal reaction.”</a:t>
            </a:r>
          </a:p>
          <a:p>
            <a:pPr algn="r" eaLnBrk="1" hangingPunct="1"/>
            <a:r>
              <a:rPr lang="en-US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- Sir Isaac Newton</a:t>
            </a:r>
          </a:p>
        </p:txBody>
      </p:sp>
    </p:spTree>
    <p:extLst>
      <p:ext uri="{BB962C8B-B14F-4D97-AF65-F5344CB8AC3E}">
        <p14:creationId xmlns:p14="http://schemas.microsoft.com/office/powerpoint/2010/main" xmlns="" val="13137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 descr="http://web000.greece.k12.ny.us/SocialStudiesResources/Social_Studies_Resources/GHG_Documents/ScientificMethod-01.04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6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6397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cap="none" spc="0" dirty="0" smtClean="0">
                <a:ea typeface="+mn-ea"/>
                <a:cs typeface="Arial" charset="0"/>
              </a:rPr>
              <a:t>Scientific Revolution Spreads </a:t>
            </a:r>
            <a:endParaRPr lang="en-US" sz="36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85800"/>
            <a:ext cx="7162800" cy="626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DC9E1F"/>
              </a:buClr>
              <a:defRPr/>
            </a:pPr>
            <a:r>
              <a:rPr lang="en-US" sz="2000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Scientific Instruments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Scientists developed new tools and instruments to make precise observations that the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Scientific Method 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needed.</a:t>
            </a: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endParaRPr lang="en-US" sz="8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  <a:p>
            <a:pPr marL="342900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The Microscope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Invented by a Dutch eye glass maker,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Zacharias Janssen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in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1590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endParaRPr lang="en-US" sz="8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  <a:p>
            <a:pPr marL="342900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Barometer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In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1643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one of Galileo’s students,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Evangelista Torricelli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developed the 1</a:t>
            </a:r>
            <a:r>
              <a:rPr lang="en-US" sz="2000" baseline="30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st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instrument for measuring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atmospheric pressure 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predicting weather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patterns.</a:t>
            </a:r>
          </a:p>
          <a:p>
            <a:pPr lvl="1">
              <a:buClr>
                <a:srgbClr val="DC9E1F"/>
              </a:buClr>
              <a:defRPr/>
            </a:pPr>
            <a:endParaRPr lang="en-US" sz="8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  <a:p>
            <a:pPr marL="342900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Thermometer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In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1714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the German physicist,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Gabrielle Fahrenheit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made the 1</a:t>
            </a:r>
            <a:r>
              <a:rPr lang="en-US" sz="2000" baseline="30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st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thermometer to use mercury in glass and showed water freezing at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32 degrees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endParaRPr lang="en-US" sz="800" u="sng" dirty="0">
              <a:solidFill>
                <a:srgbClr val="FFC000"/>
              </a:solidFill>
              <a:latin typeface="Adobe Garamond Pro Bold" pitchFamily="18" charset="0"/>
              <a:cs typeface="Arial" charset="0"/>
            </a:endParaRP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n-US" sz="2000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Anders Celsius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This Swedish astronomer, created a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separate scale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for the mercury thermometer in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1742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showing freezing at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0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degrees</a:t>
            </a:r>
            <a:r>
              <a:rPr lang="en-US" sz="200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 </a:t>
            </a: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</p:txBody>
      </p:sp>
      <p:pic>
        <p:nvPicPr>
          <p:cNvPr id="17412" name="Picture 2" descr="http://www.cloft.co.uk/images/Micro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237" y="990600"/>
            <a:ext cx="17827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marion.k12.fl.us/schools/mse/faculty/UserFiles/williamh/Image/01-therm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7" b="4889"/>
          <a:stretch>
            <a:fillRect/>
          </a:stretch>
        </p:blipFill>
        <p:spPr bwMode="auto">
          <a:xfrm>
            <a:off x="7215187" y="2971800"/>
            <a:ext cx="19288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905000" y="6096001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C000"/>
                </a:solidFill>
                <a:latin typeface="Adobe Garamond Pro Bold" panose="02020702060506020403" pitchFamily="18" charset="0"/>
              </a:rPr>
              <a:t>“To me there has never been a higher source of earthly honor or distinction than that connected with advances in science.” – Sir Isaac Newton</a:t>
            </a:r>
          </a:p>
        </p:txBody>
      </p:sp>
    </p:spTree>
    <p:extLst>
      <p:ext uri="{BB962C8B-B14F-4D97-AF65-F5344CB8AC3E}">
        <p14:creationId xmlns:p14="http://schemas.microsoft.com/office/powerpoint/2010/main" xmlns="" val="1895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924800" cy="639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cap="none" spc="0" dirty="0" smtClean="0">
                <a:ea typeface="+mn-ea"/>
                <a:cs typeface="Arial" charset="0"/>
              </a:rPr>
              <a:t>Scientific Revolution Spreads </a:t>
            </a:r>
            <a:endParaRPr lang="en-US" sz="36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124200" y="1136650"/>
            <a:ext cx="5791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DC9E1F"/>
              </a:buClr>
              <a:defRPr/>
            </a:pPr>
            <a:r>
              <a:rPr lang="en-US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Medicine &amp; the Human Body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During the Middle Ages, European Doctors  had accepted as fact the writings of an ancient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Greek physician named Galen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 Galen had never dissected a human body and instead studied the anatomy of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pigs and other animals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endParaRPr lang="en-US" sz="8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Andreas Vesalius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Dutch doctor who proved Galen’s assumptions wrong by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dissecting human corpses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and publishing his observations in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1543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, in a book called; “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On The Structure of the Human Body.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” </a:t>
            </a:r>
          </a:p>
          <a:p>
            <a:pPr marL="1257300" lvl="2" indent="-342900"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This book included detailed drawings of human organs, bones, and muscle.</a:t>
            </a:r>
          </a:p>
          <a:p>
            <a:pPr lvl="1">
              <a:buClr>
                <a:srgbClr val="DC9E1F"/>
              </a:buClr>
              <a:defRPr/>
            </a:pPr>
            <a:endParaRPr lang="en-US" sz="800" dirty="0">
              <a:solidFill>
                <a:srgbClr val="FFFFFF"/>
              </a:solidFill>
              <a:latin typeface="Adobe Garamond Pro Bold" pitchFamily="18" charset="0"/>
              <a:cs typeface="Arial" charset="0"/>
            </a:endParaRPr>
          </a:p>
          <a:p>
            <a:pPr marL="800100" lvl="1" indent="-342900"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u="sng" dirty="0">
                <a:solidFill>
                  <a:srgbClr val="FFC000"/>
                </a:solidFill>
                <a:latin typeface="Adobe Garamond Pro Bold" pitchFamily="18" charset="0"/>
                <a:cs typeface="Arial" charset="0"/>
              </a:rPr>
              <a:t>Edward Jenner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- British Physician in the late 1700’s who introduced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a vaccine 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to prevent the extremely deadly and contagious </a:t>
            </a:r>
            <a:r>
              <a:rPr lang="en-US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small pox disease</a:t>
            </a:r>
            <a:r>
              <a:rPr lang="en-US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.</a:t>
            </a:r>
          </a:p>
        </p:txBody>
      </p:sp>
      <p:pic>
        <p:nvPicPr>
          <p:cNvPr id="18436" name="Picture 2" descr="http://www.artinspiration.org/images/RHV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4" t="6664" r="-346"/>
          <a:stretch>
            <a:fillRect/>
          </a:stretch>
        </p:blipFill>
        <p:spPr bwMode="auto">
          <a:xfrm>
            <a:off x="304800" y="3124200"/>
            <a:ext cx="32893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www.nndb.com/people/270/000085015/andreas-vesalius-2-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600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905000" y="18288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000"/>
                </a:solidFill>
                <a:latin typeface="Adobe Garamond Pro" panose="02020502060506020403" pitchFamily="18" charset="0"/>
              </a:rPr>
              <a:t>Andreas Vesalius</a:t>
            </a:r>
          </a:p>
          <a:p>
            <a:pPr eaLnBrk="1" hangingPunct="1"/>
            <a:r>
              <a:rPr lang="en-US" sz="1600">
                <a:solidFill>
                  <a:srgbClr val="FFC000"/>
                </a:solidFill>
                <a:latin typeface="Adobe Garamond Pro" panose="02020502060506020403" pitchFamily="18" charset="0"/>
              </a:rPr>
              <a:t>1514-1564</a:t>
            </a:r>
          </a:p>
        </p:txBody>
      </p:sp>
    </p:spTree>
    <p:extLst>
      <p:ext uri="{BB962C8B-B14F-4D97-AF65-F5344CB8AC3E}">
        <p14:creationId xmlns:p14="http://schemas.microsoft.com/office/powerpoint/2010/main" xmlns="" val="25514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924800" cy="639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cap="none" spc="0" dirty="0" smtClean="0">
                <a:ea typeface="+mn-ea"/>
                <a:cs typeface="Arial" charset="0"/>
              </a:rPr>
              <a:t>Discoveries In Chemistry</a:t>
            </a:r>
            <a:endParaRPr lang="en-US" sz="3600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828800" y="1112838"/>
            <a:ext cx="6858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C9E1F"/>
              </a:buClr>
              <a:buFont typeface="Wingdings" panose="05000000000000000000" pitchFamily="2" charset="2"/>
              <a:buChar char="v"/>
            </a:pPr>
            <a:r>
              <a:rPr lang="en-US" sz="2000" u="sng">
                <a:solidFill>
                  <a:srgbClr val="FFC000"/>
                </a:solidFill>
                <a:latin typeface="Adobe Garamond Pro Bold" panose="02020702060506020403" pitchFamily="18" charset="0"/>
              </a:rPr>
              <a:t>Robert Boyle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- Pioneered the use of the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Scientific Method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in chemistry and is considered the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founder of modern chemistry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endParaRPr lang="en-US" sz="800">
              <a:solidFill>
                <a:srgbClr val="FFFFFF"/>
              </a:solidFill>
              <a:latin typeface="Adobe Garamond Pro Bold" panose="02020702060506020403" pitchFamily="18" charset="0"/>
            </a:endParaRPr>
          </a:p>
          <a:p>
            <a:pPr lvl="1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In a book called “The Sceptical Chymist”, written in 1661, Boyle challenged Aristotle’s idea that the earth consisted of four elements: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earth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wind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fire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and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water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.</a:t>
            </a:r>
          </a:p>
          <a:p>
            <a:pPr lvl="2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endParaRPr lang="en-US" sz="800">
              <a:solidFill>
                <a:srgbClr val="FFFFFF"/>
              </a:solidFill>
              <a:latin typeface="Adobe Garamond Pro Bold" panose="02020702060506020403" pitchFamily="18" charset="0"/>
            </a:endParaRPr>
          </a:p>
          <a:p>
            <a:pPr lvl="2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Instead, Boyle proposed that matter was made up of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smaller primary particles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that joined together in different ways. This theory eventually led to the development of….</a:t>
            </a:r>
          </a:p>
          <a:p>
            <a:pPr lvl="2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endParaRPr lang="en-US" sz="800" u="sng">
              <a:solidFill>
                <a:srgbClr val="FFC000"/>
              </a:solidFill>
              <a:latin typeface="Adobe Garamond Pro Bold" panose="02020702060506020403" pitchFamily="18" charset="0"/>
            </a:endParaRPr>
          </a:p>
          <a:p>
            <a:pPr lvl="2" eaLnBrk="1" hangingPunct="1">
              <a:buClr>
                <a:srgbClr val="DC9E1F"/>
              </a:buClr>
              <a:buFont typeface="Wingdings" panose="05000000000000000000" pitchFamily="2" charset="2"/>
              <a:buChar char="Ø"/>
            </a:pPr>
            <a:r>
              <a:rPr lang="en-US" sz="2000" u="sng">
                <a:solidFill>
                  <a:srgbClr val="FFC000"/>
                </a:solidFill>
                <a:latin typeface="Adobe Garamond Pro Bold" panose="02020702060506020403" pitchFamily="18" charset="0"/>
              </a:rPr>
              <a:t>Boyles Law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- This law explains how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volume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temperature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, and </a:t>
            </a:r>
            <a:r>
              <a:rPr lang="en-US" sz="2000">
                <a:solidFill>
                  <a:srgbClr val="FF0000"/>
                </a:solidFill>
                <a:latin typeface="Adobe Garamond Pro Bold" panose="02020702060506020403" pitchFamily="18" charset="0"/>
              </a:rPr>
              <a:t>pressure</a:t>
            </a:r>
            <a:r>
              <a:rPr lang="en-US" sz="2000">
                <a:solidFill>
                  <a:srgbClr val="FFFFFF"/>
                </a:solidFill>
                <a:latin typeface="Adobe Garamond Pro Bold" panose="02020702060506020403" pitchFamily="18" charset="0"/>
              </a:rPr>
              <a:t> of gas affect each other.</a:t>
            </a:r>
          </a:p>
        </p:txBody>
      </p:sp>
      <p:pic>
        <p:nvPicPr>
          <p:cNvPr id="19460" name="Picture 2" descr="http://www.chemheritage.org/Images/Main-Images-250x290/Discover/Themes/Early-Chemistry-and-Gases/boyle1-age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2819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62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Choose a notable historical figure and explain why this person is notable.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did the Renaissance spread from Italy to the rest of Europe?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 descr="http://web000.greece.k12.ny.us/SocialStudiesResources/Social_Studies_Resources/GHG_Documents/ScientificRevolution-01.04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58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did the Scientific Revolution challenge many traditional beliefs in Europe?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Page 359, 3-5</a:t>
            </a: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76200"/>
            <a:ext cx="6096000" cy="858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Setting the Stage…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6477000" cy="2133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dobe Garamond Pro Bold" pitchFamily="18" charset="0"/>
              </a:rPr>
              <a:t>Before 1500, many scholars decided what was true or false by referring to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ancient Greek or Roman ideas </a:t>
            </a:r>
            <a:r>
              <a:rPr lang="en-US" sz="2000" dirty="0" smtClean="0">
                <a:latin typeface="Adobe Garamond Pro Bold" pitchFamily="18" charset="0"/>
              </a:rPr>
              <a:t>that were held to be true.</a:t>
            </a:r>
          </a:p>
          <a:p>
            <a:pPr lvl="1" eaLnBrk="1" fontAlgn="auto" hangingPunct="1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dobe Garamond Pro Bold" pitchFamily="18" charset="0"/>
              </a:rPr>
              <a:t>Also, scholars simply turned to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the Bible and religion </a:t>
            </a:r>
            <a:r>
              <a:rPr lang="en-US" sz="2000" dirty="0" smtClean="0">
                <a:latin typeface="Adobe Garamond Pro Bold" pitchFamily="18" charset="0"/>
              </a:rPr>
              <a:t>when trying to answer difficult questions regarding the world around us.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3575"/>
            <a:ext cx="2087563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 descr="https://www.msu.edu/~ebertmay/WebsiteImages/Research/the-thin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1161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3338" y="3281362"/>
            <a:ext cx="6189662" cy="30432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The</a:t>
            </a:r>
            <a:r>
              <a:rPr lang="en-US" sz="2000" dirty="0">
                <a:solidFill>
                  <a:srgbClr val="FFC000"/>
                </a:solidFill>
                <a:latin typeface="Adobe Garamond Pro Bold" pitchFamily="18" charset="0"/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Renaissance </a:t>
            </a:r>
            <a:r>
              <a:rPr lang="en-US" sz="2000" dirty="0">
                <a:latin typeface="Adobe Garamond Pro Bold" pitchFamily="18" charset="0"/>
                <a:cs typeface="+mn-cs"/>
              </a:rPr>
              <a:t>created a rebirth of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learning and art</a:t>
            </a:r>
            <a:r>
              <a:rPr lang="en-US" sz="2000" dirty="0">
                <a:latin typeface="Adobe Garamond Pro Bold" pitchFamily="18" charset="0"/>
                <a:cs typeface="+mn-cs"/>
              </a:rPr>
              <a:t> which inspired scholars to question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ancient ideas</a:t>
            </a:r>
            <a:r>
              <a:rPr lang="en-US" sz="2000" dirty="0">
                <a:latin typeface="Adobe Garamond Pro Bold" pitchFamily="18" charset="0"/>
                <a:cs typeface="+mn-cs"/>
              </a:rPr>
              <a:t> that were accepted for centuries.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dobe Garamond Pro Bold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dobe Garamond Pro Bold" pitchFamily="18" charset="0"/>
                <a:cs typeface="+mn-cs"/>
              </a:rPr>
              <a:t>The religious movement known as the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“Reformation”</a:t>
            </a:r>
            <a:r>
              <a:rPr lang="en-US" sz="2000" dirty="0">
                <a:latin typeface="Adobe Garamond Pro Bold" pitchFamily="18" charset="0"/>
                <a:cs typeface="+mn-cs"/>
              </a:rPr>
              <a:t>, caused followers to question accepted ways of thinking about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god, salvation</a:t>
            </a:r>
            <a:r>
              <a:rPr lang="en-US" sz="2000" dirty="0">
                <a:latin typeface="Adobe Garamond Pro Bold" pitchFamily="18" charset="0"/>
                <a:cs typeface="+mn-cs"/>
              </a:rPr>
              <a:t>, and their answers to 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scientific problems</a:t>
            </a:r>
            <a:r>
              <a:rPr lang="en-US" sz="2000" dirty="0">
                <a:latin typeface="Adobe Garamond Pro Bold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19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34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Roots of Modern Science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553200" cy="2438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en-US" sz="2000" u="sng" dirty="0" smtClean="0">
                <a:solidFill>
                  <a:srgbClr val="FFC000"/>
                </a:solidFill>
                <a:latin typeface="Adobe Garamond Pro Bold" pitchFamily="18" charset="0"/>
              </a:rPr>
              <a:t>The Medieval View</a:t>
            </a:r>
            <a:r>
              <a:rPr lang="en-US" sz="2000" dirty="0" smtClean="0">
                <a:latin typeface="Adobe Garamond Pro Bold" pitchFamily="18" charset="0"/>
              </a:rPr>
              <a:t>- During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Middle Ages</a:t>
            </a:r>
            <a:r>
              <a:rPr lang="en-US" sz="2000" dirty="0" smtClean="0">
                <a:latin typeface="Adobe Garamond Pro Bold" pitchFamily="18" charset="0"/>
              </a:rPr>
              <a:t>, most scholars believed the earth was an immovable object located at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center of the universe</a:t>
            </a:r>
            <a:r>
              <a:rPr lang="en-US" sz="2000" dirty="0" smtClean="0">
                <a:latin typeface="Adobe Garamond Pro Bold" pitchFamily="18" charset="0"/>
              </a:rPr>
              <a:t>. This theory became known as the…..</a:t>
            </a:r>
          </a:p>
          <a:p>
            <a:pPr lvl="1" eaLnBrk="1" fontAlgn="auto" hangingPunct="1"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Adobe Garamond Pro Bold" pitchFamily="18" charset="0"/>
              </a:rPr>
              <a:t>Geocentric Theory</a:t>
            </a:r>
            <a:r>
              <a:rPr lang="en-US" sz="2000" dirty="0" smtClean="0">
                <a:latin typeface="Adobe Garamond Pro Bold" pitchFamily="18" charset="0"/>
              </a:rPr>
              <a:t>- According to this belief,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the sun</a:t>
            </a:r>
            <a:r>
              <a:rPr lang="en-US" sz="2000" dirty="0" smtClean="0">
                <a:latin typeface="Adobe Garamond Pro Bold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the moon</a:t>
            </a:r>
            <a:r>
              <a:rPr lang="en-US" sz="2000" dirty="0" smtClean="0">
                <a:latin typeface="Adobe Garamond Pro Bold" pitchFamily="18" charset="0"/>
              </a:rPr>
              <a:t>, and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the planets </a:t>
            </a:r>
            <a:r>
              <a:rPr lang="en-US" sz="2000" dirty="0" smtClean="0">
                <a:latin typeface="Adobe Garamond Pro Bold" pitchFamily="18" charset="0"/>
              </a:rPr>
              <a:t>all moved in a circular path around the earth.</a:t>
            </a:r>
          </a:p>
        </p:txBody>
      </p:sp>
      <p:pic>
        <p:nvPicPr>
          <p:cNvPr id="7172" name="Picture 4" descr="http://amazing-space.stsci.edu/resources/explorations/groundup/lesson/basics/g37/graphics/g37_ptole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275" y="990600"/>
            <a:ext cx="2362200" cy="2286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7113" y="3717925"/>
            <a:ext cx="5334000" cy="146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This </a:t>
            </a:r>
            <a:r>
              <a:rPr lang="en-US" sz="2000" spc="30" dirty="0" smtClean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idea came from </a:t>
            </a:r>
            <a:r>
              <a:rPr lang="en-US" sz="2000" spc="30" dirty="0" smtClean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Aristotle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,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Greek philosopher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of the 4</a:t>
            </a:r>
            <a:r>
              <a:rPr lang="en-US" sz="2000" spc="30" baseline="3000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th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century BC.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Christianity taught that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“god deliberately place the earth at the center of the universe”</a:t>
            </a:r>
          </a:p>
        </p:txBody>
      </p:sp>
      <p:pic>
        <p:nvPicPr>
          <p:cNvPr id="7174" name="Picture 6" descr="http://www.whatislovequotes.com/wp-content/uploads/2012/09/aristote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3" t="6128" r="8510"/>
          <a:stretch>
            <a:fillRect/>
          </a:stretch>
        </p:blipFill>
        <p:spPr bwMode="auto">
          <a:xfrm>
            <a:off x="479425" y="3490913"/>
            <a:ext cx="21113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2590800" y="3937000"/>
            <a:ext cx="116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u="sng">
                <a:latin typeface="Adobe Garamond Pro" panose="02020502060506020403" pitchFamily="18" charset="0"/>
              </a:rPr>
              <a:t>Aristotle</a:t>
            </a:r>
            <a:r>
              <a:rPr lang="en-US" sz="1600">
                <a:latin typeface="Adobe Garamond Pro" panose="02020502060506020403" pitchFamily="18" charset="0"/>
              </a:rPr>
              <a:t>:</a:t>
            </a:r>
          </a:p>
          <a:p>
            <a:pPr eaLnBrk="1" hangingPunct="1"/>
            <a:r>
              <a:rPr lang="en-US" sz="1600">
                <a:latin typeface="Adobe Garamond Pro" panose="02020502060506020403" pitchFamily="18" charset="0"/>
              </a:rPr>
              <a:t>384-323 BC</a:t>
            </a:r>
          </a:p>
          <a:p>
            <a:pPr eaLnBrk="1" hangingPunct="1"/>
            <a:endParaRPr lang="en-US" sz="1200">
              <a:latin typeface="Adobe Garamond Pro" panose="02020502060506020403" pitchFamily="18" charset="0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463550" y="6096000"/>
            <a:ext cx="829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“It is the mark of an educated mind to be able to entertain a thought without accepting it.” - Aristotle</a:t>
            </a:r>
          </a:p>
        </p:txBody>
      </p:sp>
    </p:spTree>
    <p:extLst>
      <p:ext uri="{BB962C8B-B14F-4D97-AF65-F5344CB8AC3E}">
        <p14:creationId xmlns:p14="http://schemas.microsoft.com/office/powerpoint/2010/main" xmlns="" val="26773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‘New way of thinking’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3276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dobe Garamond Pro Bold" pitchFamily="18" charset="0"/>
              </a:rPr>
              <a:t>Beginning in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mid-1500’s</a:t>
            </a:r>
            <a:r>
              <a:rPr lang="en-US" sz="2000" dirty="0" smtClean="0">
                <a:latin typeface="Adobe Garamond Pro Bold" pitchFamily="18" charset="0"/>
              </a:rPr>
              <a:t>, there was a group of scholars that published academic works which challenged the ideas of the church and ancient thinkers.</a:t>
            </a:r>
          </a:p>
          <a:p>
            <a:pPr lvl="1" eaLnBrk="1" fontAlgn="auto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dobe Garamond Pro Bold" pitchFamily="18" charset="0"/>
              </a:rPr>
              <a:t>These thinkers replaced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old assumptions </a:t>
            </a:r>
            <a:r>
              <a:rPr lang="en-US" sz="2000" dirty="0" smtClean="0">
                <a:latin typeface="Adobe Garamond Pro Bold" pitchFamily="18" charset="0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new theories</a:t>
            </a:r>
            <a:r>
              <a:rPr lang="en-US" sz="2000" dirty="0" smtClean="0">
                <a:latin typeface="Adobe Garamond Pro Bold" pitchFamily="18" charset="0"/>
              </a:rPr>
              <a:t>.</a:t>
            </a:r>
          </a:p>
          <a:p>
            <a:pPr lvl="1" eaLnBrk="1" fontAlgn="auto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dobe Garamond Pro Bold" pitchFamily="18" charset="0"/>
              </a:rPr>
              <a:t>In turn, they launched a change in European thought known as…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endParaRPr lang="en-US" sz="800" u="sng" dirty="0" smtClean="0">
              <a:solidFill>
                <a:srgbClr val="FF0000"/>
              </a:solidFill>
              <a:latin typeface="Adobe Garamond Pro Bold" pitchFamily="18" charset="0"/>
            </a:endParaRP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Adobe Garamond Pro Bold" pitchFamily="18" charset="0"/>
              </a:rPr>
              <a:t>The Scientific Revolution</a:t>
            </a:r>
            <a:r>
              <a:rPr lang="en-US" sz="2000" dirty="0" smtClean="0">
                <a:latin typeface="Adobe Garamond Pro Bold" pitchFamily="18" charset="0"/>
              </a:rPr>
              <a:t>- A new way of thinking about the natural world based on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careful observation</a:t>
            </a:r>
            <a:r>
              <a:rPr lang="en-US" sz="2000" dirty="0" smtClean="0">
                <a:latin typeface="Adobe Garamond Pro Bold" pitchFamily="18" charset="0"/>
              </a:rPr>
              <a:t> and willingness to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question accepted belief</a:t>
            </a:r>
            <a:r>
              <a:rPr lang="en-US" sz="2000" dirty="0" smtClean="0">
                <a:latin typeface="Adobe Garamond Pro Bold" pitchFamily="18" charset="0"/>
              </a:rPr>
              <a:t>.</a:t>
            </a:r>
          </a:p>
          <a:p>
            <a:pPr marL="457200" lvl="1" indent="0" eaLnBrk="1" fontAlgn="auto" hangingPunct="1">
              <a:buFont typeface="Arial" charset="0"/>
              <a:buNone/>
              <a:defRPr/>
            </a:pPr>
            <a:endParaRPr lang="en-US" sz="2000" dirty="0">
              <a:latin typeface="Adobe Garamond Pro Bold" pitchFamily="18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438400" y="6016625"/>
            <a:ext cx="420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“Doubt is the father of invention.” </a:t>
            </a:r>
          </a:p>
          <a:p>
            <a:pPr algn="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– Galileo </a:t>
            </a:r>
          </a:p>
        </p:txBody>
      </p:sp>
      <p:pic>
        <p:nvPicPr>
          <p:cNvPr id="8197" name="Picture 2" descr="C:\Users\guayrm09\AppData\Local\Microsoft\Windows\Temporary Internet Files\Content.IE5\S5EQTP9Y\MP9002892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267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17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The Scientific Revolution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buFont typeface="Arial" charset="0"/>
              <a:buNone/>
              <a:defRPr/>
            </a:pPr>
            <a:r>
              <a:rPr lang="en-US" sz="2000" dirty="0">
                <a:solidFill>
                  <a:srgbClr val="FFC000"/>
                </a:solidFill>
                <a:latin typeface="Adobe Garamond Pro Bold" pitchFamily="18" charset="0"/>
              </a:rPr>
              <a:t>A</a:t>
            </a:r>
            <a:r>
              <a:rPr lang="en-US" sz="2000" dirty="0" smtClean="0">
                <a:solidFill>
                  <a:srgbClr val="FFC000"/>
                </a:solidFill>
                <a:latin typeface="Adobe Garamond Pro Bold" pitchFamily="18" charset="0"/>
              </a:rPr>
              <a:t> combination of important events and discoveries that lead to the Scientific Revolution and helped spread its impact:</a:t>
            </a:r>
            <a:endParaRPr lang="en-US" sz="2000" dirty="0" smtClean="0">
              <a:latin typeface="Adobe Garamond Pro Bold" pitchFamily="18" charset="0"/>
            </a:endParaRPr>
          </a:p>
          <a:p>
            <a:pPr marL="0" indent="0" eaLnBrk="1" fontAlgn="auto" hangingPunct="1">
              <a:buFont typeface="Arial" charset="0"/>
              <a:buNone/>
              <a:defRPr/>
            </a:pPr>
            <a:endParaRPr lang="en-US" sz="2000" dirty="0" smtClean="0">
              <a:latin typeface="Adobe Garamond Pro Bold" pitchFamily="18" charset="0"/>
            </a:endParaRPr>
          </a:p>
          <a:p>
            <a:pPr lvl="1" eaLnBrk="1" fontAlgn="auto" hangingPunct="1">
              <a:defRPr/>
            </a:pPr>
            <a:endParaRPr lang="en-US" sz="2000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6781800" cy="207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During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Renaissance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, European explorations to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Africa, Asia, </a:t>
            </a:r>
            <a:r>
              <a:rPr lang="en-US" sz="2000" spc="30" dirty="0">
                <a:latin typeface="Adobe Garamond Pro Bold" pitchFamily="18" charset="0"/>
                <a:cs typeface="+mn-cs"/>
              </a:rPr>
              <a:t>and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 the Americas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led to the discovery of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indigenous peoples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and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animals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that Europe had never seen.</a:t>
            </a:r>
          </a:p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The invention of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printing press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during this time period helped to spread </a:t>
            </a:r>
            <a:r>
              <a:rPr lang="en-US" sz="2000" spc="30" dirty="0">
                <a:latin typeface="Adobe Garamond Pro Bold" pitchFamily="18" charset="0"/>
                <a:cs typeface="+mn-cs"/>
              </a:rPr>
              <a:t>new and challenging ideas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widely among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European thinkers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.</a:t>
            </a:r>
          </a:p>
        </p:txBody>
      </p:sp>
      <p:pic>
        <p:nvPicPr>
          <p:cNvPr id="9221" name="Picture 2" descr="http://happypress.org/wp-content/uploads/2012/07/gutenbergp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4" b="6075"/>
          <a:stretch>
            <a:fillRect/>
          </a:stretch>
        </p:blipFill>
        <p:spPr bwMode="auto">
          <a:xfrm>
            <a:off x="6858000" y="1533525"/>
            <a:ext cx="18637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6684963" y="3409950"/>
            <a:ext cx="2209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C000"/>
                </a:solidFill>
                <a:latin typeface="Adobe Garamond Pro" panose="02020502060506020403" pitchFamily="18" charset="0"/>
              </a:rPr>
              <a:t>Johannes Gutenberg’s Printing Press</a:t>
            </a:r>
          </a:p>
        </p:txBody>
      </p:sp>
      <p:pic>
        <p:nvPicPr>
          <p:cNvPr id="9223" name="Picture 4" descr="http://img.ehowcdn.com/article-new/ehow/images/a07/qg/k9/middle-ages-exploration-tools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26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2238" y="4057650"/>
            <a:ext cx="586740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Age of Exploration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fueled scientific research in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astronomy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and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mathematics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because navigators needed better instruments and geographic measurement to determine their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Arial" charset="0"/>
              </a:rPr>
              <a:t>location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Arial" charset="0"/>
              </a:rPr>
              <a:t> at sea. </a:t>
            </a:r>
          </a:p>
        </p:txBody>
      </p:sp>
    </p:spTree>
    <p:extLst>
      <p:ext uri="{BB962C8B-B14F-4D97-AF65-F5344CB8AC3E}">
        <p14:creationId xmlns:p14="http://schemas.microsoft.com/office/powerpoint/2010/main" xmlns="" val="27717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 Revolutionary Model of the Universe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838200"/>
            <a:ext cx="6754813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en-US" sz="2000" u="sng" dirty="0" err="1" smtClean="0">
                <a:solidFill>
                  <a:srgbClr val="FFC000"/>
                </a:solidFill>
                <a:latin typeface="Adobe Garamond Pro Bold" pitchFamily="18" charset="0"/>
              </a:rPr>
              <a:t>Nicholaus</a:t>
            </a:r>
            <a:r>
              <a:rPr lang="en-US" sz="2000" u="sng" dirty="0" smtClean="0">
                <a:solidFill>
                  <a:srgbClr val="FFC000"/>
                </a:solidFill>
                <a:latin typeface="Adobe Garamond Pro Bold" pitchFamily="18" charset="0"/>
              </a:rPr>
              <a:t> Copernicus</a:t>
            </a:r>
            <a:r>
              <a:rPr lang="en-US" sz="2000" dirty="0" smtClean="0">
                <a:latin typeface="Adobe Garamond Pro Bold" pitchFamily="18" charset="0"/>
              </a:rPr>
              <a:t>- A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Polish astronomer</a:t>
            </a:r>
            <a:r>
              <a:rPr lang="en-US" sz="2000" dirty="0" smtClean="0">
                <a:latin typeface="Adobe Garamond Pro Bold" pitchFamily="18" charset="0"/>
              </a:rPr>
              <a:t> who was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first to challenge</a:t>
            </a:r>
            <a:r>
              <a:rPr lang="en-US" sz="2000" dirty="0" smtClean="0">
                <a:latin typeface="Adobe Garamond Pro Bold" pitchFamily="18" charset="0"/>
              </a:rPr>
              <a:t> Aristotle’s previous idea that the earth was the center of the universe. In the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early 1500’s</a:t>
            </a:r>
            <a:r>
              <a:rPr lang="en-US" sz="2000" dirty="0" smtClean="0">
                <a:latin typeface="Adobe Garamond Pro Bold" pitchFamily="18" charset="0"/>
              </a:rPr>
              <a:t>, after studying planetary movement for over 25 years, Copernicus reasoned that the earth and other planets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revolved around the sun</a:t>
            </a:r>
            <a:r>
              <a:rPr lang="en-US" sz="2000" dirty="0" smtClean="0">
                <a:latin typeface="Adobe Garamond Pro Bold" pitchFamily="18" charset="0"/>
              </a:rPr>
              <a:t>.</a:t>
            </a:r>
          </a:p>
          <a:p>
            <a:pPr lvl="1" eaLnBrk="1" fontAlgn="auto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dobe Garamond Pro Bold" pitchFamily="18" charset="0"/>
              </a:rPr>
              <a:t>Knowing that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fellow scholars </a:t>
            </a:r>
            <a:r>
              <a:rPr lang="en-US" sz="2000" dirty="0" smtClean="0">
                <a:latin typeface="Adobe Garamond Pro Bold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religious figures </a:t>
            </a:r>
            <a:r>
              <a:rPr lang="en-US" sz="2000" dirty="0" smtClean="0">
                <a:latin typeface="Adobe Garamond Pro Bold" pitchFamily="18" charset="0"/>
              </a:rPr>
              <a:t>would reject and ridicule his idea, he didn’t publish his findings until the last year of his life in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1543</a:t>
            </a:r>
            <a:r>
              <a:rPr lang="en-US" sz="2000" dirty="0" smtClean="0">
                <a:latin typeface="Adobe Garamond Pro Bold" pitchFamily="18" charset="0"/>
              </a:rPr>
              <a:t>, in a book called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“On the Revolutions of the Heavenly Bodies”.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endParaRPr lang="en-US" sz="2000" dirty="0" smtClean="0">
              <a:latin typeface="Adobe Garamond Pro Bold" pitchFamily="18" charset="0"/>
            </a:endParaRPr>
          </a:p>
          <a:p>
            <a:pPr marL="457200" lvl="1" indent="0" eaLnBrk="1" fontAlgn="auto" hangingPunct="1">
              <a:buFont typeface="Arial" charset="0"/>
              <a:buNone/>
              <a:defRPr/>
            </a:pPr>
            <a:endParaRPr lang="en-US" sz="2400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419600"/>
            <a:ext cx="4800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spc="30" dirty="0">
                <a:solidFill>
                  <a:srgbClr val="FFC000"/>
                </a:solidFill>
                <a:latin typeface="Adobe Garamond Pro Bold" pitchFamily="18" charset="0"/>
                <a:cs typeface="+mn-cs"/>
              </a:rPr>
              <a:t>The Heliocentric Theory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- or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“sun- centered”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theory states that the earth and other planets revolve around the sun, rather than the sun revolving around the earth.</a:t>
            </a:r>
          </a:p>
        </p:txBody>
      </p:sp>
      <p:pic>
        <p:nvPicPr>
          <p:cNvPr id="10245" name="Picture 2" descr="http://projectheliocentric.files.wordpress.com/2010/03/heliocentri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79"/>
          <a:stretch>
            <a:fillRect/>
          </a:stretch>
        </p:blipFill>
        <p:spPr bwMode="auto">
          <a:xfrm>
            <a:off x="4800600" y="4154488"/>
            <a:ext cx="39608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338" y="1066800"/>
            <a:ext cx="20970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2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http://web000.greece.k12.ny.us/SocialStudiesResources/Social_Studies_Resources/GHG_Documents/Copernicus-01.04-QT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546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4800"/>
            <a:ext cx="85344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Building on Copernicus’s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93125" cy="1371600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buFont typeface="Arial" charset="0"/>
              <a:buNone/>
              <a:defRPr/>
            </a:pPr>
            <a:r>
              <a:rPr lang="en-US" sz="2000" dirty="0" smtClean="0">
                <a:latin typeface="Adobe Garamond Pro Bold" pitchFamily="18" charset="0"/>
              </a:rPr>
              <a:t>Over the next 150 years it would take the efforts of astronomer </a:t>
            </a:r>
            <a:r>
              <a:rPr lang="en-US" sz="2000" dirty="0" err="1" smtClean="0">
                <a:solidFill>
                  <a:srgbClr val="FF0000"/>
                </a:solidFill>
                <a:latin typeface="Adobe Garamond Pro Bold" pitchFamily="18" charset="0"/>
              </a:rPr>
              <a:t>Tycho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 Brahe</a:t>
            </a:r>
            <a:r>
              <a:rPr lang="en-US" sz="2000" dirty="0" smtClean="0">
                <a:latin typeface="Adobe Garamond Pro Bold" pitchFamily="18" charset="0"/>
              </a:rPr>
              <a:t>, mathematician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Johannes </a:t>
            </a:r>
            <a:r>
              <a:rPr lang="en-US" sz="2000" dirty="0" err="1" smtClean="0">
                <a:solidFill>
                  <a:srgbClr val="FF0000"/>
                </a:solidFill>
                <a:latin typeface="Adobe Garamond Pro Bold" pitchFamily="18" charset="0"/>
              </a:rPr>
              <a:t>Kepler</a:t>
            </a:r>
            <a:r>
              <a:rPr lang="en-US" sz="2000" dirty="0" smtClean="0">
                <a:latin typeface="Adobe Garamond Pro Bold" pitchFamily="18" charset="0"/>
              </a:rPr>
              <a:t>, and mathematician/scientist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Galileo Galilei</a:t>
            </a:r>
            <a:r>
              <a:rPr lang="en-US" sz="2000" dirty="0" smtClean="0">
                <a:latin typeface="Adobe Garamond Pro Bold" pitchFamily="18" charset="0"/>
              </a:rPr>
              <a:t> to prove Copernicus’s “Heliocentric Theory” correct.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79675"/>
            <a:ext cx="5943600" cy="269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  <a:defRPr/>
            </a:pPr>
            <a:r>
              <a:rPr lang="en-US" sz="2000" u="sng" spc="30" dirty="0">
                <a:solidFill>
                  <a:srgbClr val="FFC000"/>
                </a:solidFill>
                <a:latin typeface="Adobe Garamond Pro Bold" pitchFamily="18" charset="0"/>
                <a:cs typeface="+mn-cs"/>
              </a:rPr>
              <a:t>Galileo </a:t>
            </a:r>
            <a:r>
              <a:rPr lang="en-US" sz="2000" u="sng" spc="30" dirty="0" err="1">
                <a:solidFill>
                  <a:srgbClr val="FFC000"/>
                </a:solidFill>
                <a:latin typeface="Adobe Garamond Pro Bold" pitchFamily="18" charset="0"/>
                <a:cs typeface="+mn-cs"/>
              </a:rPr>
              <a:t>Galilei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- Known as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“Father of Science”</a:t>
            </a:r>
            <a:r>
              <a:rPr lang="en-US" sz="2000" spc="30" dirty="0">
                <a:latin typeface="Adobe Garamond Pro Bold" pitchFamily="18" charset="0"/>
                <a:cs typeface="+mn-cs"/>
              </a:rPr>
              <a:t>,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 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he was an Italian scholar who built off of Copernicus’s, </a:t>
            </a:r>
            <a:r>
              <a:rPr lang="en-US" sz="2000" spc="30" dirty="0" err="1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Kepler’s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, and Brahe’s theories about our universe.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After learning about a Dutch lens-maker who built an instrument to enlarge far-off objects, Galileo built the 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1</a:t>
            </a:r>
            <a:r>
              <a:rPr lang="en-US" sz="2000" spc="30" baseline="3000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st</a:t>
            </a:r>
            <a:r>
              <a:rPr lang="en-US" sz="2000" spc="30" dirty="0">
                <a:solidFill>
                  <a:srgbClr val="FF0000"/>
                </a:solidFill>
                <a:latin typeface="Adobe Garamond Pro Bold" pitchFamily="18" charset="0"/>
                <a:cs typeface="+mn-cs"/>
              </a:rPr>
              <a:t> telescope in 1609</a:t>
            </a:r>
            <a:r>
              <a:rPr lang="en-US" sz="2000" spc="30" dirty="0">
                <a:solidFill>
                  <a:srgbClr val="FFFFFF"/>
                </a:solidFill>
                <a:latin typeface="Adobe Garamond Pro Bold" pitchFamily="18" charset="0"/>
                <a:cs typeface="+mn-cs"/>
              </a:rPr>
              <a:t> to study the heavens.</a:t>
            </a:r>
          </a:p>
        </p:txBody>
      </p:sp>
      <p:pic>
        <p:nvPicPr>
          <p:cNvPr id="11269" name="Picture 4" descr="http://www.scitechantiques.com/Galileo_telescope/AAAAgalileo_telesc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286000"/>
            <a:ext cx="24018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524000" y="5867400"/>
            <a:ext cx="64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  <a:latin typeface="Adobe Garamond Pro" panose="02020502060506020403" pitchFamily="18" charset="0"/>
              </a:rPr>
              <a:t>“Mathematics is the language in which God has written the universe.”</a:t>
            </a:r>
          </a:p>
          <a:p>
            <a:pPr algn="r" eaLnBrk="1" hangingPunct="1"/>
            <a:r>
              <a:rPr lang="en-US" dirty="0">
                <a:solidFill>
                  <a:srgbClr val="FFC000"/>
                </a:solidFill>
                <a:latin typeface="Adobe Garamond Pro" panose="02020502060506020403" pitchFamily="18" charset="0"/>
              </a:rPr>
              <a:t>-Galileo</a:t>
            </a:r>
          </a:p>
        </p:txBody>
      </p:sp>
    </p:spTree>
    <p:extLst>
      <p:ext uri="{BB962C8B-B14F-4D97-AF65-F5344CB8AC3E}">
        <p14:creationId xmlns:p14="http://schemas.microsoft.com/office/powerpoint/2010/main" xmlns="" val="883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2448</TotalTime>
  <Words>1740</Words>
  <Application>Microsoft Office PowerPoint</Application>
  <PresentationFormat>On-screen Show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The Scientific Revolution</vt:lpstr>
      <vt:lpstr>Bellringer</vt:lpstr>
      <vt:lpstr>Setting the Stage…</vt:lpstr>
      <vt:lpstr>The Roots of Modern Science</vt:lpstr>
      <vt:lpstr>‘New way of thinking’</vt:lpstr>
      <vt:lpstr>The Scientific Revolution</vt:lpstr>
      <vt:lpstr>A Revolutionary Model of the Universe</vt:lpstr>
      <vt:lpstr>Slide 8</vt:lpstr>
      <vt:lpstr>Building on Copernicus’s Theory</vt:lpstr>
      <vt:lpstr>Slide 10</vt:lpstr>
      <vt:lpstr>Slide 11</vt:lpstr>
      <vt:lpstr>Slide 12</vt:lpstr>
      <vt:lpstr>The Scientific Method</vt:lpstr>
      <vt:lpstr>Bacon &amp; Descartes</vt:lpstr>
      <vt:lpstr>Newton’s Law of Gravity</vt:lpstr>
      <vt:lpstr>Slide 16</vt:lpstr>
      <vt:lpstr>Scientific Revolution Spreads </vt:lpstr>
      <vt:lpstr>Scientific Revolution Spreads </vt:lpstr>
      <vt:lpstr>Discoveries In Chemistry</vt:lpstr>
      <vt:lpstr>Slide 20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CCS-Teacher</cp:lastModifiedBy>
  <cp:revision>198</cp:revision>
  <dcterms:created xsi:type="dcterms:W3CDTF">2013-03-18T17:01:34Z</dcterms:created>
  <dcterms:modified xsi:type="dcterms:W3CDTF">2015-04-10T18:12:57Z</dcterms:modified>
</cp:coreProperties>
</file>